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96" r:id="rId3"/>
    <p:sldId id="355" r:id="rId4"/>
    <p:sldId id="303" r:id="rId5"/>
    <p:sldId id="304" r:id="rId6"/>
    <p:sldId id="306" r:id="rId7"/>
    <p:sldId id="305" r:id="rId8"/>
    <p:sldId id="307" r:id="rId9"/>
    <p:sldId id="308" r:id="rId10"/>
    <p:sldId id="309" r:id="rId11"/>
    <p:sldId id="310" r:id="rId12"/>
    <p:sldId id="311" r:id="rId13"/>
    <p:sldId id="312" r:id="rId14"/>
    <p:sldId id="356" r:id="rId15"/>
    <p:sldId id="315" r:id="rId16"/>
    <p:sldId id="316" r:id="rId17"/>
    <p:sldId id="317" r:id="rId18"/>
    <p:sldId id="357" r:id="rId19"/>
    <p:sldId id="320" r:id="rId20"/>
    <p:sldId id="321" r:id="rId21"/>
    <p:sldId id="368" r:id="rId22"/>
    <p:sldId id="369" r:id="rId23"/>
    <p:sldId id="370" r:id="rId24"/>
    <p:sldId id="358" r:id="rId25"/>
    <p:sldId id="326" r:id="rId26"/>
    <p:sldId id="327" r:id="rId27"/>
    <p:sldId id="329" r:id="rId28"/>
    <p:sldId id="330" r:id="rId29"/>
    <p:sldId id="331" r:id="rId30"/>
    <p:sldId id="333" r:id="rId31"/>
    <p:sldId id="334" r:id="rId32"/>
    <p:sldId id="335" r:id="rId33"/>
    <p:sldId id="337" r:id="rId34"/>
    <p:sldId id="338" r:id="rId35"/>
    <p:sldId id="339" r:id="rId36"/>
    <p:sldId id="340" r:id="rId37"/>
    <p:sldId id="359" r:id="rId38"/>
    <p:sldId id="342" r:id="rId39"/>
    <p:sldId id="343" r:id="rId40"/>
    <p:sldId id="344" r:id="rId41"/>
    <p:sldId id="345" r:id="rId42"/>
    <p:sldId id="346" r:id="rId43"/>
    <p:sldId id="347" r:id="rId44"/>
    <p:sldId id="350" r:id="rId45"/>
    <p:sldId id="360" r:id="rId46"/>
    <p:sldId id="352" r:id="rId47"/>
    <p:sldId id="353" r:id="rId48"/>
    <p:sldId id="361" r:id="rId4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A34"/>
    <a:srgbClr val="505050"/>
    <a:srgbClr val="B1B2B7"/>
    <a:srgbClr val="67676E"/>
    <a:srgbClr val="13B9F1"/>
    <a:srgbClr val="828282"/>
    <a:srgbClr val="646464"/>
    <a:srgbClr val="DCDCDC"/>
    <a:srgbClr val="E6E6E6"/>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80382" autoAdjust="0"/>
  </p:normalViewPr>
  <p:slideViewPr>
    <p:cSldViewPr>
      <p:cViewPr varScale="1">
        <p:scale>
          <a:sx n="106" d="100"/>
          <a:sy n="106" d="100"/>
        </p:scale>
        <p:origin x="174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Kabele" userId="34bdc8eb9d5db3c0" providerId="LiveId" clId="{BEBDAAF8-11E1-481A-B459-85F5F5F2E984}"/>
    <pc:docChg chg="modSld">
      <pc:chgData name="Richard Kabele" userId="34bdc8eb9d5db3c0" providerId="LiveId" clId="{BEBDAAF8-11E1-481A-B459-85F5F5F2E984}" dt="2020-02-10T12:47:54.768" v="8" actId="20577"/>
      <pc:docMkLst>
        <pc:docMk/>
      </pc:docMkLst>
      <pc:sldChg chg="modSp">
        <pc:chgData name="Richard Kabele" userId="34bdc8eb9d5db3c0" providerId="LiveId" clId="{BEBDAAF8-11E1-481A-B459-85F5F5F2E984}" dt="2020-02-10T12:47:54.768" v="8" actId="20577"/>
        <pc:sldMkLst>
          <pc:docMk/>
          <pc:sldMk cId="1695605656" sldId="256"/>
        </pc:sldMkLst>
        <pc:spChg chg="mod">
          <ac:chgData name="Richard Kabele" userId="34bdc8eb9d5db3c0" providerId="LiveId" clId="{BEBDAAF8-11E1-481A-B459-85F5F5F2E984}" dt="2020-02-10T12:47:54.768" v="8" actId="20577"/>
          <ac:spMkLst>
            <pc:docMk/>
            <pc:sldMk cId="1695605656" sldId="256"/>
            <ac:spMk id="8" creationId="{00000000-0000-0000-0000-000000000000}"/>
          </ac:spMkLst>
        </pc:spChg>
      </pc:sldChg>
    </pc:docChg>
  </pc:docChgLst>
  <pc:docChgLst>
    <pc:chgData name="Richard Kabele" userId="34bdc8eb9d5db3c0" providerId="LiveId" clId="{9168DDCE-3FDE-48B9-AE66-562A0F483724}"/>
    <pc:docChg chg="undo redo custSel delSld modSld">
      <pc:chgData name="Richard Kabele" userId="34bdc8eb9d5db3c0" providerId="LiveId" clId="{9168DDCE-3FDE-48B9-AE66-562A0F483724}" dt="2019-10-11T09:15:56.995" v="283"/>
      <pc:docMkLst>
        <pc:docMk/>
      </pc:docMkLst>
      <pc:sldChg chg="modSp">
        <pc:chgData name="Richard Kabele" userId="34bdc8eb9d5db3c0" providerId="LiveId" clId="{9168DDCE-3FDE-48B9-AE66-562A0F483724}" dt="2019-10-09T15:27:03.269" v="8" actId="20577"/>
        <pc:sldMkLst>
          <pc:docMk/>
          <pc:sldMk cId="1695605656" sldId="256"/>
        </pc:sldMkLst>
        <pc:spChg chg="mod">
          <ac:chgData name="Richard Kabele" userId="34bdc8eb9d5db3c0" providerId="LiveId" clId="{9168DDCE-3FDE-48B9-AE66-562A0F483724}" dt="2019-10-09T15:27:03.269" v="8" actId="20577"/>
          <ac:spMkLst>
            <pc:docMk/>
            <pc:sldMk cId="1695605656" sldId="256"/>
            <ac:spMk id="8" creationId="{00000000-0000-0000-0000-000000000000}"/>
          </ac:spMkLst>
        </pc:spChg>
      </pc:sldChg>
      <pc:sldChg chg="modSp">
        <pc:chgData name="Richard Kabele" userId="34bdc8eb9d5db3c0" providerId="LiveId" clId="{9168DDCE-3FDE-48B9-AE66-562A0F483724}" dt="2019-10-01T08:14:00.874" v="1" actId="20577"/>
        <pc:sldMkLst>
          <pc:docMk/>
          <pc:sldMk cId="1857037936" sldId="333"/>
        </pc:sldMkLst>
        <pc:spChg chg="mod">
          <ac:chgData name="Richard Kabele" userId="34bdc8eb9d5db3c0" providerId="LiveId" clId="{9168DDCE-3FDE-48B9-AE66-562A0F483724}" dt="2019-10-01T08:14:00.874" v="1" actId="20577"/>
          <ac:spMkLst>
            <pc:docMk/>
            <pc:sldMk cId="1857037936" sldId="333"/>
            <ac:spMk id="5" creationId="{00000000-0000-0000-0000-000000000000}"/>
          </ac:spMkLst>
        </pc:spChg>
      </pc:sldChg>
      <pc:sldChg chg="delSp modSp">
        <pc:chgData name="Richard Kabele" userId="34bdc8eb9d5db3c0" providerId="LiveId" clId="{9168DDCE-3FDE-48B9-AE66-562A0F483724}" dt="2019-10-10T11:53:14.075" v="263" actId="14100"/>
        <pc:sldMkLst>
          <pc:docMk/>
          <pc:sldMk cId="2543540695" sldId="344"/>
        </pc:sldMkLst>
        <pc:picChg chg="mod">
          <ac:chgData name="Richard Kabele" userId="34bdc8eb9d5db3c0" providerId="LiveId" clId="{9168DDCE-3FDE-48B9-AE66-562A0F483724}" dt="2019-10-10T11:53:14.075" v="263" actId="14100"/>
          <ac:picMkLst>
            <pc:docMk/>
            <pc:sldMk cId="2543540695" sldId="344"/>
            <ac:picMk id="3" creationId="{F526A278-1B9C-4D61-BC0D-E677B151756A}"/>
          </ac:picMkLst>
        </pc:picChg>
        <pc:picChg chg="del">
          <ac:chgData name="Richard Kabele" userId="34bdc8eb9d5db3c0" providerId="LiveId" clId="{9168DDCE-3FDE-48B9-AE66-562A0F483724}" dt="2019-10-10T11:52:51.790" v="259" actId="478"/>
          <ac:picMkLst>
            <pc:docMk/>
            <pc:sldMk cId="2543540695" sldId="344"/>
            <ac:picMk id="8" creationId="{00000000-0000-0000-0000-000000000000}"/>
          </ac:picMkLst>
        </pc:picChg>
        <pc:picChg chg="mod">
          <ac:chgData name="Richard Kabele" userId="34bdc8eb9d5db3c0" providerId="LiveId" clId="{9168DDCE-3FDE-48B9-AE66-562A0F483724}" dt="2019-10-10T11:12:53.478" v="258"/>
          <ac:picMkLst>
            <pc:docMk/>
            <pc:sldMk cId="2543540695" sldId="344"/>
            <ac:picMk id="3074" creationId="{00000000-0000-0000-0000-000000000000}"/>
          </ac:picMkLst>
        </pc:picChg>
      </pc:sldChg>
      <pc:sldChg chg="delSp modSp">
        <pc:chgData name="Richard Kabele" userId="34bdc8eb9d5db3c0" providerId="LiveId" clId="{9168DDCE-3FDE-48B9-AE66-562A0F483724}" dt="2019-10-10T11:09:47.900" v="257" actId="1076"/>
        <pc:sldMkLst>
          <pc:docMk/>
          <pc:sldMk cId="2116234396" sldId="345"/>
        </pc:sldMkLst>
        <pc:picChg chg="del mod">
          <ac:chgData name="Richard Kabele" userId="34bdc8eb9d5db3c0" providerId="LiveId" clId="{9168DDCE-3FDE-48B9-AE66-562A0F483724}" dt="2019-10-10T11:09:32.719" v="254" actId="478"/>
          <ac:picMkLst>
            <pc:docMk/>
            <pc:sldMk cId="2116234396" sldId="345"/>
            <ac:picMk id="2" creationId="{7C7480AC-48E9-40D6-9A87-43D602C02BB5}"/>
          </ac:picMkLst>
        </pc:picChg>
        <pc:picChg chg="mod">
          <ac:chgData name="Richard Kabele" userId="34bdc8eb9d5db3c0" providerId="LiveId" clId="{9168DDCE-3FDE-48B9-AE66-562A0F483724}" dt="2019-10-10T11:09:47.900" v="257" actId="1076"/>
          <ac:picMkLst>
            <pc:docMk/>
            <pc:sldMk cId="2116234396" sldId="345"/>
            <ac:picMk id="3" creationId="{C09CBBBA-4B1A-47AB-9F12-7AB156D486E8}"/>
          </ac:picMkLst>
        </pc:picChg>
        <pc:picChg chg="del">
          <ac:chgData name="Richard Kabele" userId="34bdc8eb9d5db3c0" providerId="LiveId" clId="{9168DDCE-3FDE-48B9-AE66-562A0F483724}" dt="2019-10-10T11:08:16.505" v="249" actId="478"/>
          <ac:picMkLst>
            <pc:docMk/>
            <pc:sldMk cId="2116234396" sldId="345"/>
            <ac:picMk id="6" creationId="{00000000-0000-0000-0000-000000000000}"/>
          </ac:picMkLst>
        </pc:picChg>
      </pc:sldChg>
      <pc:sldChg chg="addSp delSp modSp">
        <pc:chgData name="Richard Kabele" userId="34bdc8eb9d5db3c0" providerId="LiveId" clId="{9168DDCE-3FDE-48B9-AE66-562A0F483724}" dt="2019-10-10T10:59:15.581" v="248" actId="14100"/>
        <pc:sldMkLst>
          <pc:docMk/>
          <pc:sldMk cId="3637947424" sldId="346"/>
        </pc:sldMkLst>
        <pc:spChg chg="mod ord">
          <ac:chgData name="Richard Kabele" userId="34bdc8eb9d5db3c0" providerId="LiveId" clId="{9168DDCE-3FDE-48B9-AE66-562A0F483724}" dt="2019-10-09T17:03:31.334" v="37" actId="1076"/>
          <ac:spMkLst>
            <pc:docMk/>
            <pc:sldMk cId="3637947424" sldId="346"/>
            <ac:spMk id="6" creationId="{00000000-0000-0000-0000-000000000000}"/>
          </ac:spMkLst>
        </pc:spChg>
        <pc:spChg chg="add mod ord">
          <ac:chgData name="Richard Kabele" userId="34bdc8eb9d5db3c0" providerId="LiveId" clId="{9168DDCE-3FDE-48B9-AE66-562A0F483724}" dt="2019-10-10T10:57:53.240" v="210" actId="166"/>
          <ac:spMkLst>
            <pc:docMk/>
            <pc:sldMk cId="3637947424" sldId="346"/>
            <ac:spMk id="15" creationId="{C81AE598-F732-4A10-A165-BA093BD525B3}"/>
          </ac:spMkLst>
        </pc:spChg>
        <pc:spChg chg="add mod">
          <ac:chgData name="Richard Kabele" userId="34bdc8eb9d5db3c0" providerId="LiveId" clId="{9168DDCE-3FDE-48B9-AE66-562A0F483724}" dt="2019-10-10T10:59:15.581" v="248" actId="14100"/>
          <ac:spMkLst>
            <pc:docMk/>
            <pc:sldMk cId="3637947424" sldId="346"/>
            <ac:spMk id="17" creationId="{9C835FB8-621B-42E4-9F3C-5DBC6623E176}"/>
          </ac:spMkLst>
        </pc:spChg>
        <pc:spChg chg="add mod">
          <ac:chgData name="Richard Kabele" userId="34bdc8eb9d5db3c0" providerId="LiveId" clId="{9168DDCE-3FDE-48B9-AE66-562A0F483724}" dt="2019-10-10T10:59:00.064" v="247" actId="207"/>
          <ac:spMkLst>
            <pc:docMk/>
            <pc:sldMk cId="3637947424" sldId="346"/>
            <ac:spMk id="19" creationId="{DB1AD621-6A84-4D15-AA92-5973AB44DDC5}"/>
          </ac:spMkLst>
        </pc:spChg>
        <pc:graphicFrameChg chg="add">
          <ac:chgData name="Richard Kabele" userId="34bdc8eb9d5db3c0" providerId="LiveId" clId="{9168DDCE-3FDE-48B9-AE66-562A0F483724}" dt="2019-10-09T17:01:56.840" v="15"/>
          <ac:graphicFrameMkLst>
            <pc:docMk/>
            <pc:sldMk cId="3637947424" sldId="346"/>
            <ac:graphicFrameMk id="7" creationId="{00000000-0008-0000-0100-000002000000}"/>
          </ac:graphicFrameMkLst>
        </pc:graphicFrameChg>
        <pc:graphicFrameChg chg="add">
          <ac:chgData name="Richard Kabele" userId="34bdc8eb9d5db3c0" providerId="LiveId" clId="{9168DDCE-3FDE-48B9-AE66-562A0F483724}" dt="2019-10-10T10:38:02.622" v="110"/>
          <ac:graphicFrameMkLst>
            <pc:docMk/>
            <pc:sldMk cId="3637947424" sldId="346"/>
            <ac:graphicFrameMk id="7" creationId="{00000000-0008-0000-0800-000003000000}"/>
          </ac:graphicFrameMkLst>
        </pc:graphicFrameChg>
        <pc:graphicFrameChg chg="add">
          <ac:chgData name="Richard Kabele" userId="34bdc8eb9d5db3c0" providerId="LiveId" clId="{9168DDCE-3FDE-48B9-AE66-562A0F483724}" dt="2019-10-10T10:40:51.624" v="124"/>
          <ac:graphicFrameMkLst>
            <pc:docMk/>
            <pc:sldMk cId="3637947424" sldId="346"/>
            <ac:graphicFrameMk id="9" creationId="{00000000-0008-0000-0800-000003000000}"/>
          </ac:graphicFrameMkLst>
        </pc:graphicFrameChg>
        <pc:picChg chg="add del mod">
          <ac:chgData name="Richard Kabele" userId="34bdc8eb9d5db3c0" providerId="LiveId" clId="{9168DDCE-3FDE-48B9-AE66-562A0F483724}" dt="2019-10-10T10:39:59.273" v="122"/>
          <ac:picMkLst>
            <pc:docMk/>
            <pc:sldMk cId="3637947424" sldId="346"/>
            <ac:picMk id="3" creationId="{63412BC7-19EB-4AC8-BBE0-67A6BA215686}"/>
          </ac:picMkLst>
        </pc:picChg>
        <pc:picChg chg="del mod">
          <ac:chgData name="Richard Kabele" userId="34bdc8eb9d5db3c0" providerId="LiveId" clId="{9168DDCE-3FDE-48B9-AE66-562A0F483724}" dt="2019-10-10T10:38:56.551" v="113" actId="478"/>
          <ac:picMkLst>
            <pc:docMk/>
            <pc:sldMk cId="3637947424" sldId="346"/>
            <ac:picMk id="4" creationId="{7E49AE76-1EA5-4FC8-AED5-DF408FF8BDDA}"/>
          </ac:picMkLst>
        </pc:picChg>
        <pc:picChg chg="add del">
          <ac:chgData name="Richard Kabele" userId="34bdc8eb9d5db3c0" providerId="LiveId" clId="{9168DDCE-3FDE-48B9-AE66-562A0F483724}" dt="2019-10-09T17:03:12.872" v="29" actId="478"/>
          <ac:picMkLst>
            <pc:docMk/>
            <pc:sldMk cId="3637947424" sldId="346"/>
            <ac:picMk id="5" creationId="{00000000-0000-0000-0000-000000000000}"/>
          </ac:picMkLst>
        </pc:picChg>
        <pc:picChg chg="del mod">
          <ac:chgData name="Richard Kabele" userId="34bdc8eb9d5db3c0" providerId="LiveId" clId="{9168DDCE-3FDE-48B9-AE66-562A0F483724}" dt="2019-10-10T10:40:16.349" v="123" actId="478"/>
          <ac:picMkLst>
            <pc:docMk/>
            <pc:sldMk cId="3637947424" sldId="346"/>
            <ac:picMk id="5" creationId="{BE7F63C6-446C-4FD9-BCE6-6FCE8B5DC6F8}"/>
          </ac:picMkLst>
        </pc:picChg>
        <pc:picChg chg="del mod">
          <ac:chgData name="Richard Kabele" userId="34bdc8eb9d5db3c0" providerId="LiveId" clId="{9168DDCE-3FDE-48B9-AE66-562A0F483724}" dt="2019-10-10T10:55:44.186" v="189" actId="478"/>
          <ac:picMkLst>
            <pc:docMk/>
            <pc:sldMk cId="3637947424" sldId="346"/>
            <ac:picMk id="8" creationId="{FB7693EA-4C9F-4B62-8D49-C43F22EC1195}"/>
          </ac:picMkLst>
        </pc:picChg>
        <pc:picChg chg="mod ord">
          <ac:chgData name="Richard Kabele" userId="34bdc8eb9d5db3c0" providerId="LiveId" clId="{9168DDCE-3FDE-48B9-AE66-562A0F483724}" dt="2019-10-10T10:56:23.068" v="197" actId="167"/>
          <ac:picMkLst>
            <pc:docMk/>
            <pc:sldMk cId="3637947424" sldId="346"/>
            <ac:picMk id="16" creationId="{FAAB731B-6831-44C2-B662-5E9F96D70CA4}"/>
          </ac:picMkLst>
        </pc:picChg>
        <pc:picChg chg="del">
          <ac:chgData name="Richard Kabele" userId="34bdc8eb9d5db3c0" providerId="LiveId" clId="{9168DDCE-3FDE-48B9-AE66-562A0F483724}" dt="2019-10-10T10:37:53.248" v="109" actId="478"/>
          <ac:picMkLst>
            <pc:docMk/>
            <pc:sldMk cId="3637947424" sldId="346"/>
            <ac:picMk id="1026" creationId="{00000000-0000-0000-0000-000000000000}"/>
          </ac:picMkLst>
        </pc:picChg>
        <pc:cxnChg chg="add mod">
          <ac:chgData name="Richard Kabele" userId="34bdc8eb9d5db3c0" providerId="LiveId" clId="{9168DDCE-3FDE-48B9-AE66-562A0F483724}" dt="2019-10-10T10:44:03.505" v="188" actId="14100"/>
          <ac:cxnSpMkLst>
            <pc:docMk/>
            <pc:sldMk cId="3637947424" sldId="346"/>
            <ac:cxnSpMk id="11" creationId="{486BC279-0197-47C6-B99F-28F2846554E8}"/>
          </ac:cxnSpMkLst>
        </pc:cxnChg>
      </pc:sldChg>
      <pc:sldChg chg="del">
        <pc:chgData name="Richard Kabele" userId="34bdc8eb9d5db3c0" providerId="LiveId" clId="{9168DDCE-3FDE-48B9-AE66-562A0F483724}" dt="2019-10-09T15:39:20.363" v="10" actId="2696"/>
        <pc:sldMkLst>
          <pc:docMk/>
          <pc:sldMk cId="3880554534" sldId="348"/>
        </pc:sldMkLst>
      </pc:sldChg>
      <pc:sldChg chg="del">
        <pc:chgData name="Richard Kabele" userId="34bdc8eb9d5db3c0" providerId="LiveId" clId="{9168DDCE-3FDE-48B9-AE66-562A0F483724}" dt="2019-10-09T15:39:20.356" v="9" actId="2696"/>
        <pc:sldMkLst>
          <pc:docMk/>
          <pc:sldMk cId="2577194200" sldId="349"/>
        </pc:sldMkLst>
      </pc:sldChg>
      <pc:sldChg chg="delSp modSp">
        <pc:chgData name="Richard Kabele" userId="34bdc8eb9d5db3c0" providerId="LiveId" clId="{9168DDCE-3FDE-48B9-AE66-562A0F483724}" dt="2019-10-09T17:09:53.536" v="108" actId="1036"/>
        <pc:sldMkLst>
          <pc:docMk/>
          <pc:sldMk cId="3269888154" sldId="350"/>
        </pc:sldMkLst>
        <pc:graphicFrameChg chg="modGraphic">
          <ac:chgData name="Richard Kabele" userId="34bdc8eb9d5db3c0" providerId="LiveId" clId="{9168DDCE-3FDE-48B9-AE66-562A0F483724}" dt="2019-10-09T17:08:36.259" v="98" actId="20577"/>
          <ac:graphicFrameMkLst>
            <pc:docMk/>
            <pc:sldMk cId="3269888154" sldId="350"/>
            <ac:graphicFrameMk id="8" creationId="{00000000-0000-0000-0000-000000000000}"/>
          </ac:graphicFrameMkLst>
        </pc:graphicFrameChg>
        <pc:picChg chg="del mod">
          <ac:chgData name="Richard Kabele" userId="34bdc8eb9d5db3c0" providerId="LiveId" clId="{9168DDCE-3FDE-48B9-AE66-562A0F483724}" dt="2019-10-09T17:09:17.178" v="102" actId="478"/>
          <ac:picMkLst>
            <pc:docMk/>
            <pc:sldMk cId="3269888154" sldId="350"/>
            <ac:picMk id="3" creationId="{A0F66E80-DFEE-47A8-8E9F-35378C936A59}"/>
          </ac:picMkLst>
        </pc:picChg>
        <pc:picChg chg="mod">
          <ac:chgData name="Richard Kabele" userId="34bdc8eb9d5db3c0" providerId="LiveId" clId="{9168DDCE-3FDE-48B9-AE66-562A0F483724}" dt="2019-10-09T17:09:53.536" v="108" actId="1036"/>
          <ac:picMkLst>
            <pc:docMk/>
            <pc:sldMk cId="3269888154" sldId="350"/>
            <ac:picMk id="4" creationId="{E5D8F93F-FE8D-4045-8E24-0A04560C4BDB}"/>
          </ac:picMkLst>
        </pc:picChg>
        <pc:picChg chg="del">
          <ac:chgData name="Richard Kabele" userId="34bdc8eb9d5db3c0" providerId="LiveId" clId="{9168DDCE-3FDE-48B9-AE66-562A0F483724}" dt="2019-10-09T17:08:46.763" v="99" actId="478"/>
          <ac:picMkLst>
            <pc:docMk/>
            <pc:sldMk cId="3269888154" sldId="350"/>
            <ac:picMk id="5" creationId="{00000000-0000-0000-0000-000000000000}"/>
          </ac:picMkLst>
        </pc:picChg>
      </pc:sldChg>
      <pc:sldChg chg="addSp delSp modSp modAnim">
        <pc:chgData name="Richard Kabele" userId="34bdc8eb9d5db3c0" providerId="LiveId" clId="{9168DDCE-3FDE-48B9-AE66-562A0F483724}" dt="2019-10-11T09:15:56.995" v="283"/>
        <pc:sldMkLst>
          <pc:docMk/>
          <pc:sldMk cId="42077703" sldId="353"/>
        </pc:sldMkLst>
        <pc:picChg chg="add mod">
          <ac:chgData name="Richard Kabele" userId="34bdc8eb9d5db3c0" providerId="LiveId" clId="{9168DDCE-3FDE-48B9-AE66-562A0F483724}" dt="2019-10-11T09:15:20.685" v="278" actId="1076"/>
          <ac:picMkLst>
            <pc:docMk/>
            <pc:sldMk cId="42077703" sldId="353"/>
            <ac:picMk id="3" creationId="{ECCC8273-5E1C-417A-A26D-58AE3535D570}"/>
          </ac:picMkLst>
        </pc:picChg>
        <pc:picChg chg="add mod">
          <ac:chgData name="Richard Kabele" userId="34bdc8eb9d5db3c0" providerId="LiveId" clId="{9168DDCE-3FDE-48B9-AE66-562A0F483724}" dt="2019-10-11T09:15:35.842" v="281" actId="1076"/>
          <ac:picMkLst>
            <pc:docMk/>
            <pc:sldMk cId="42077703" sldId="353"/>
            <ac:picMk id="4" creationId="{6B78F877-4E4E-4D25-AC8C-2663A51140D1}"/>
          </ac:picMkLst>
        </pc:picChg>
        <pc:picChg chg="del">
          <ac:chgData name="Richard Kabele" userId="34bdc8eb9d5db3c0" providerId="LiveId" clId="{9168DDCE-3FDE-48B9-AE66-562A0F483724}" dt="2019-10-11T09:13:48.816" v="264" actId="478"/>
          <ac:picMkLst>
            <pc:docMk/>
            <pc:sldMk cId="42077703" sldId="353"/>
            <ac:picMk id="1026" creationId="{00000000-0000-0000-0000-000000000000}"/>
          </ac:picMkLst>
        </pc:picChg>
        <pc:picChg chg="del">
          <ac:chgData name="Richard Kabele" userId="34bdc8eb9d5db3c0" providerId="LiveId" clId="{9168DDCE-3FDE-48B9-AE66-562A0F483724}" dt="2019-10-11T09:13:48.816" v="264" actId="478"/>
          <ac:picMkLst>
            <pc:docMk/>
            <pc:sldMk cId="42077703" sldId="353"/>
            <ac:picMk id="1027" creationId="{00000000-0000-0000-0000-000000000000}"/>
          </ac:picMkLst>
        </pc:picChg>
        <pc:picChg chg="del">
          <ac:chgData name="Richard Kabele" userId="34bdc8eb9d5db3c0" providerId="LiveId" clId="{9168DDCE-3FDE-48B9-AE66-562A0F483724}" dt="2019-10-11T09:13:48.816" v="264" actId="478"/>
          <ac:picMkLst>
            <pc:docMk/>
            <pc:sldMk cId="42077703" sldId="353"/>
            <ac:picMk id="1028" creationId="{00000000-0000-0000-0000-000000000000}"/>
          </ac:picMkLst>
        </pc:picChg>
      </pc:sldChg>
    </pc:docChg>
  </pc:docChgLst>
  <pc:docChgLst>
    <pc:chgData name="Richard Kabele" userId="34bdc8eb9d5db3c0" providerId="LiveId" clId="{37FC3DC5-A7B9-412A-935D-2F98EBD77B31}"/>
    <pc:docChg chg="delSld modSld">
      <pc:chgData name="Richard Kabele" userId="34bdc8eb9d5db3c0" providerId="LiveId" clId="{37FC3DC5-A7B9-412A-935D-2F98EBD77B31}" dt="2020-10-14T10:05:46.738" v="10" actId="207"/>
      <pc:docMkLst>
        <pc:docMk/>
      </pc:docMkLst>
      <pc:sldChg chg="modSp mod">
        <pc:chgData name="Richard Kabele" userId="34bdc8eb9d5db3c0" providerId="LiveId" clId="{37FC3DC5-A7B9-412A-935D-2F98EBD77B31}" dt="2020-10-13T14:10:47.807" v="2" actId="20577"/>
        <pc:sldMkLst>
          <pc:docMk/>
          <pc:sldMk cId="1695605656" sldId="256"/>
        </pc:sldMkLst>
        <pc:spChg chg="mod">
          <ac:chgData name="Richard Kabele" userId="34bdc8eb9d5db3c0" providerId="LiveId" clId="{37FC3DC5-A7B9-412A-935D-2F98EBD77B31}" dt="2020-10-13T14:10:47.807" v="2" actId="20577"/>
          <ac:spMkLst>
            <pc:docMk/>
            <pc:sldMk cId="1695605656" sldId="256"/>
            <ac:spMk id="8" creationId="{00000000-0000-0000-0000-000000000000}"/>
          </ac:spMkLst>
        </pc:spChg>
      </pc:sldChg>
      <pc:sldChg chg="modSp mod">
        <pc:chgData name="Richard Kabele" userId="34bdc8eb9d5db3c0" providerId="LiveId" clId="{37FC3DC5-A7B9-412A-935D-2F98EBD77B31}" dt="2020-10-14T10:05:46.738" v="10" actId="207"/>
        <pc:sldMkLst>
          <pc:docMk/>
          <pc:sldMk cId="2798341543" sldId="296"/>
        </pc:sldMkLst>
        <pc:spChg chg="mod">
          <ac:chgData name="Richard Kabele" userId="34bdc8eb9d5db3c0" providerId="LiveId" clId="{37FC3DC5-A7B9-412A-935D-2F98EBD77B31}" dt="2020-10-14T10:05:46.738" v="10" actId="207"/>
          <ac:spMkLst>
            <pc:docMk/>
            <pc:sldMk cId="2798341543" sldId="296"/>
            <ac:spMk id="4" creationId="{00000000-0000-0000-0000-000000000000}"/>
          </ac:spMkLst>
        </pc:spChg>
      </pc:sldChg>
      <pc:sldChg chg="modSp mod">
        <pc:chgData name="Richard Kabele" userId="34bdc8eb9d5db3c0" providerId="LiveId" clId="{37FC3DC5-A7B9-412A-935D-2F98EBD77B31}" dt="2020-10-14T10:04:35.539" v="8" actId="6549"/>
        <pc:sldMkLst>
          <pc:docMk/>
          <pc:sldMk cId="2334606745" sldId="355"/>
        </pc:sldMkLst>
        <pc:spChg chg="mod">
          <ac:chgData name="Richard Kabele" userId="34bdc8eb9d5db3c0" providerId="LiveId" clId="{37FC3DC5-A7B9-412A-935D-2F98EBD77B31}" dt="2020-10-14T10:04:35.539" v="8" actId="6549"/>
          <ac:spMkLst>
            <pc:docMk/>
            <pc:sldMk cId="2334606745" sldId="355"/>
            <ac:spMk id="4" creationId="{00000000-0000-0000-0000-000000000000}"/>
          </ac:spMkLst>
        </pc:spChg>
      </pc:sldChg>
      <pc:sldChg chg="modSp mod">
        <pc:chgData name="Richard Kabele" userId="34bdc8eb9d5db3c0" providerId="LiveId" clId="{37FC3DC5-A7B9-412A-935D-2F98EBD77B31}" dt="2020-10-14T10:05:04.864" v="9" actId="6549"/>
        <pc:sldMkLst>
          <pc:docMk/>
          <pc:sldMk cId="3240568488" sldId="360"/>
        </pc:sldMkLst>
        <pc:spChg chg="mod">
          <ac:chgData name="Richard Kabele" userId="34bdc8eb9d5db3c0" providerId="LiveId" clId="{37FC3DC5-A7B9-412A-935D-2F98EBD77B31}" dt="2020-10-14T10:05:04.864" v="9" actId="6549"/>
          <ac:spMkLst>
            <pc:docMk/>
            <pc:sldMk cId="3240568488" sldId="360"/>
            <ac:spMk id="4" creationId="{00000000-0000-0000-0000-000000000000}"/>
          </ac:spMkLst>
        </pc:spChg>
      </pc:sldChg>
      <pc:sldChg chg="del">
        <pc:chgData name="Richard Kabele" userId="34bdc8eb9d5db3c0" providerId="LiveId" clId="{37FC3DC5-A7B9-412A-935D-2F98EBD77B31}" dt="2020-10-14T10:04:29.853" v="5" actId="47"/>
        <pc:sldMkLst>
          <pc:docMk/>
          <pc:sldMk cId="3619990921" sldId="363"/>
        </pc:sldMkLst>
      </pc:sldChg>
      <pc:sldChg chg="del">
        <pc:chgData name="Richard Kabele" userId="34bdc8eb9d5db3c0" providerId="LiveId" clId="{37FC3DC5-A7B9-412A-935D-2F98EBD77B31}" dt="2020-10-14T10:04:29.853" v="5" actId="47"/>
        <pc:sldMkLst>
          <pc:docMk/>
          <pc:sldMk cId="2012199067" sldId="364"/>
        </pc:sldMkLst>
      </pc:sldChg>
      <pc:sldChg chg="del">
        <pc:chgData name="Richard Kabele" userId="34bdc8eb9d5db3c0" providerId="LiveId" clId="{37FC3DC5-A7B9-412A-935D-2F98EBD77B31}" dt="2020-10-14T10:04:29.853" v="5" actId="47"/>
        <pc:sldMkLst>
          <pc:docMk/>
          <pc:sldMk cId="2546020354" sldId="365"/>
        </pc:sldMkLst>
      </pc:sldChg>
      <pc:sldChg chg="del">
        <pc:chgData name="Richard Kabele" userId="34bdc8eb9d5db3c0" providerId="LiveId" clId="{37FC3DC5-A7B9-412A-935D-2F98EBD77B31}" dt="2020-10-14T10:04:29.853" v="5" actId="47"/>
        <pc:sldMkLst>
          <pc:docMk/>
          <pc:sldMk cId="476987643" sldId="3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3486B-3488-4486-83D5-700A4A499A16}"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cs-CZ"/>
        </a:p>
      </dgm:t>
    </dgm:pt>
    <dgm:pt modelId="{E25EDD92-ED43-46A8-8A8D-5F8738D23047}">
      <dgm:prSet phldrT="[Text]" custT="1"/>
      <dgm:spPr/>
      <dgm:t>
        <a:bodyPr/>
        <a:lstStyle/>
        <a:p>
          <a:endParaRPr lang="cs-CZ" sz="1200" b="1" dirty="0"/>
        </a:p>
        <a:p>
          <a:r>
            <a:rPr lang="cs-CZ" sz="1200" b="1" dirty="0"/>
            <a:t>Denní</a:t>
          </a:r>
        </a:p>
        <a:p>
          <a:r>
            <a:rPr lang="cs-CZ" sz="1200" dirty="0"/>
            <a:t>následující </a:t>
          </a:r>
        </a:p>
        <a:p>
          <a:r>
            <a:rPr lang="cs-CZ" sz="1200" dirty="0"/>
            <a:t>den 14:00</a:t>
          </a:r>
        </a:p>
      </dgm:t>
    </dgm:pt>
    <dgm:pt modelId="{CCD990AC-F4A6-4646-9016-AEE9C30D2F51}" type="parTrans" cxnId="{E6E0BB11-35B5-4CB4-827A-51FABFBDF822}">
      <dgm:prSet/>
      <dgm:spPr/>
      <dgm:t>
        <a:bodyPr/>
        <a:lstStyle/>
        <a:p>
          <a:endParaRPr lang="cs-CZ"/>
        </a:p>
      </dgm:t>
    </dgm:pt>
    <dgm:pt modelId="{0FDDC69C-95E6-4B77-A52E-89C7E95A2E91}" type="sibTrans" cxnId="{E6E0BB11-35B5-4CB4-827A-51FABFBDF822}">
      <dgm:prSet/>
      <dgm:spPr/>
      <dgm:t>
        <a:bodyPr/>
        <a:lstStyle/>
        <a:p>
          <a:endParaRPr lang="cs-CZ"/>
        </a:p>
      </dgm:t>
    </dgm:pt>
    <dgm:pt modelId="{657F1D60-DDE4-49F9-A969-B31EE72F137F}">
      <dgm:prSet phldrT="[Text]" custT="1"/>
      <dgm:spPr/>
      <dgm:t>
        <a:bodyPr/>
        <a:lstStyle/>
        <a:p>
          <a:r>
            <a:rPr lang="cs-CZ" sz="1400" dirty="0">
              <a:latin typeface="Arial" panose="020B0604020202020204" pitchFamily="34" charset="0"/>
              <a:cs typeface="Arial" panose="020B0604020202020204" pitchFamily="34" charset="0"/>
            </a:rPr>
            <a:t>hodnoty měření typu A</a:t>
          </a:r>
        </a:p>
      </dgm:t>
    </dgm:pt>
    <dgm:pt modelId="{E96E4E01-38AD-4626-9485-9C6E96C5B41F}" type="parTrans" cxnId="{734569E7-9EAC-48BA-9CEE-C18EFD1096E5}">
      <dgm:prSet/>
      <dgm:spPr/>
      <dgm:t>
        <a:bodyPr/>
        <a:lstStyle/>
        <a:p>
          <a:endParaRPr lang="cs-CZ"/>
        </a:p>
      </dgm:t>
    </dgm:pt>
    <dgm:pt modelId="{C1811300-2897-4020-84ED-4F3DD0F913CF}" type="sibTrans" cxnId="{734569E7-9EAC-48BA-9CEE-C18EFD1096E5}">
      <dgm:prSet/>
      <dgm:spPr/>
      <dgm:t>
        <a:bodyPr/>
        <a:lstStyle/>
        <a:p>
          <a:endParaRPr lang="cs-CZ"/>
        </a:p>
      </dgm:t>
    </dgm:pt>
    <dgm:pt modelId="{B52B63B2-76C8-4AEA-9ACA-7F96D4D2AFCC}">
      <dgm:prSet phldrT="[Text]" custT="1"/>
      <dgm:spPr/>
      <dgm:t>
        <a:bodyPr/>
        <a:lstStyle/>
        <a:p>
          <a:r>
            <a:rPr lang="cs-CZ" sz="1400" dirty="0">
              <a:latin typeface="Arial" panose="020B0604020202020204" pitchFamily="34" charset="0"/>
              <a:cs typeface="Arial" panose="020B0604020202020204" pitchFamily="34" charset="0"/>
            </a:rPr>
            <a:t>předběžné hodnoty z měření typu B a C</a:t>
          </a:r>
        </a:p>
      </dgm:t>
    </dgm:pt>
    <dgm:pt modelId="{4056DEC3-2D79-4FA4-BB47-58C0D82B9067}" type="parTrans" cxnId="{B9808AD6-6DBC-4996-B41E-4AE949FCAF8A}">
      <dgm:prSet/>
      <dgm:spPr/>
      <dgm:t>
        <a:bodyPr/>
        <a:lstStyle/>
        <a:p>
          <a:endParaRPr lang="cs-CZ"/>
        </a:p>
      </dgm:t>
    </dgm:pt>
    <dgm:pt modelId="{E143686A-B819-424B-AFDE-BAE84BF31D10}" type="sibTrans" cxnId="{B9808AD6-6DBC-4996-B41E-4AE949FCAF8A}">
      <dgm:prSet/>
      <dgm:spPr/>
      <dgm:t>
        <a:bodyPr/>
        <a:lstStyle/>
        <a:p>
          <a:endParaRPr lang="cs-CZ"/>
        </a:p>
      </dgm:t>
    </dgm:pt>
    <dgm:pt modelId="{779E66DB-406D-4D3D-96E3-B8399AC200AF}">
      <dgm:prSet phldrT="[Text]" custT="1"/>
      <dgm:spPr/>
      <dgm:t>
        <a:bodyPr/>
        <a:lstStyle/>
        <a:p>
          <a:endParaRPr lang="cs-CZ" sz="1200" dirty="0"/>
        </a:p>
        <a:p>
          <a:r>
            <a:rPr lang="cs-CZ" sz="1200" b="1" dirty="0"/>
            <a:t>Měsíční</a:t>
          </a:r>
        </a:p>
        <a:p>
          <a:r>
            <a:rPr lang="pl-PL" sz="1200" dirty="0"/>
            <a:t>8. pracovní den po skončení měsíce</a:t>
          </a:r>
          <a:endParaRPr lang="cs-CZ" sz="1200" dirty="0"/>
        </a:p>
      </dgm:t>
    </dgm:pt>
    <dgm:pt modelId="{E45357E5-2B16-42F7-96EB-B7CCBE2E2580}" type="parTrans" cxnId="{6A422BB4-296F-42B2-A151-5BB94B769AFC}">
      <dgm:prSet/>
      <dgm:spPr/>
      <dgm:t>
        <a:bodyPr/>
        <a:lstStyle/>
        <a:p>
          <a:endParaRPr lang="cs-CZ"/>
        </a:p>
      </dgm:t>
    </dgm:pt>
    <dgm:pt modelId="{3397D90D-8F01-48BC-AB6C-08D1A5A637D2}" type="sibTrans" cxnId="{6A422BB4-296F-42B2-A151-5BB94B769AFC}">
      <dgm:prSet/>
      <dgm:spPr/>
      <dgm:t>
        <a:bodyPr/>
        <a:lstStyle/>
        <a:p>
          <a:endParaRPr lang="cs-CZ"/>
        </a:p>
      </dgm:t>
    </dgm:pt>
    <dgm:pt modelId="{0105E1FF-FD65-436F-8E2C-4F7A051383D9}">
      <dgm:prSet phldrT="[Text]" custT="1"/>
      <dgm:spPr/>
      <dgm:t>
        <a:bodyPr/>
        <a:lstStyle/>
        <a:p>
          <a:r>
            <a:rPr lang="cs-CZ" sz="1400" dirty="0">
              <a:latin typeface="Arial" panose="020B0604020202020204" pitchFamily="34" charset="0"/>
              <a:cs typeface="Arial" panose="020B0604020202020204" pitchFamily="34" charset="0"/>
            </a:rPr>
            <a:t>opravné hodnoty měření</a:t>
          </a:r>
        </a:p>
      </dgm:t>
    </dgm:pt>
    <dgm:pt modelId="{51B853EC-789A-48E2-AFFB-92DB93089F32}" type="parTrans" cxnId="{A004EC2C-F495-4180-948C-EAA70CE76BF1}">
      <dgm:prSet/>
      <dgm:spPr/>
      <dgm:t>
        <a:bodyPr/>
        <a:lstStyle/>
        <a:p>
          <a:endParaRPr lang="cs-CZ"/>
        </a:p>
      </dgm:t>
    </dgm:pt>
    <dgm:pt modelId="{F0DC4EA0-DEFE-42F3-BB88-DD582F6DFE10}" type="sibTrans" cxnId="{A004EC2C-F495-4180-948C-EAA70CE76BF1}">
      <dgm:prSet/>
      <dgm:spPr/>
      <dgm:t>
        <a:bodyPr/>
        <a:lstStyle/>
        <a:p>
          <a:endParaRPr lang="cs-CZ"/>
        </a:p>
      </dgm:t>
    </dgm:pt>
    <dgm:pt modelId="{9CE6B129-41E1-4144-A8DA-89D8848C0379}">
      <dgm:prSet phldrT="[Text]" custT="1"/>
      <dgm:spPr/>
      <dgm:t>
        <a:bodyPr/>
        <a:lstStyle/>
        <a:p>
          <a:endParaRPr lang="cs-CZ" sz="1200" dirty="0"/>
        </a:p>
        <a:p>
          <a:r>
            <a:rPr lang="cs-CZ" sz="1200" b="1" dirty="0"/>
            <a:t>Čtvrtletní</a:t>
          </a:r>
        </a:p>
        <a:p>
          <a:r>
            <a:rPr lang="cs-CZ" sz="1200" dirty="0"/>
            <a:t>4. pracovní den 4. měsíce</a:t>
          </a:r>
        </a:p>
      </dgm:t>
    </dgm:pt>
    <dgm:pt modelId="{B49D6E3F-AF99-42F7-AB14-EA23CC95D5C0}" type="parTrans" cxnId="{8FE36469-E0EA-40DE-A4BA-862586F50F93}">
      <dgm:prSet/>
      <dgm:spPr/>
      <dgm:t>
        <a:bodyPr/>
        <a:lstStyle/>
        <a:p>
          <a:endParaRPr lang="cs-CZ"/>
        </a:p>
      </dgm:t>
    </dgm:pt>
    <dgm:pt modelId="{C012C0E0-987C-4A90-98C8-F34C471E45D6}" type="sibTrans" cxnId="{8FE36469-E0EA-40DE-A4BA-862586F50F93}">
      <dgm:prSet/>
      <dgm:spPr/>
      <dgm:t>
        <a:bodyPr/>
        <a:lstStyle/>
        <a:p>
          <a:endParaRPr lang="cs-CZ"/>
        </a:p>
      </dgm:t>
    </dgm:pt>
    <dgm:pt modelId="{9965DD1A-3C50-43F9-9B1B-1A7A3E17A556}">
      <dgm:prSet phldrT="[Text]" custT="1"/>
      <dgm:spPr/>
      <dgm:t>
        <a:bodyPr/>
        <a:lstStyle/>
        <a:p>
          <a:r>
            <a:rPr lang="cs-CZ" sz="1400" dirty="0">
              <a:latin typeface="Arial" panose="020B0604020202020204" pitchFamily="34" charset="0"/>
              <a:cs typeface="Arial" panose="020B0604020202020204" pitchFamily="34" charset="0"/>
            </a:rPr>
            <a:t>finální hodnoty měření</a:t>
          </a:r>
        </a:p>
      </dgm:t>
    </dgm:pt>
    <dgm:pt modelId="{C1D83CD1-FA13-4FFE-8C67-DDC7B5C8F5F0}" type="parTrans" cxnId="{34963C38-29AF-4D49-BF88-F110DB7A553E}">
      <dgm:prSet/>
      <dgm:spPr/>
      <dgm:t>
        <a:bodyPr/>
        <a:lstStyle/>
        <a:p>
          <a:endParaRPr lang="cs-CZ"/>
        </a:p>
      </dgm:t>
    </dgm:pt>
    <dgm:pt modelId="{8729CCDD-6F94-4B26-AC68-12D41B43C593}" type="sibTrans" cxnId="{34963C38-29AF-4D49-BF88-F110DB7A553E}">
      <dgm:prSet/>
      <dgm:spPr/>
      <dgm:t>
        <a:bodyPr/>
        <a:lstStyle/>
        <a:p>
          <a:endParaRPr lang="cs-CZ"/>
        </a:p>
      </dgm:t>
    </dgm:pt>
    <dgm:pt modelId="{E91B9DB3-23A3-4090-8C21-7F538926427C}">
      <dgm:prSet phldrT="[Text]" custT="1"/>
      <dgm:spPr/>
      <dgm:t>
        <a:bodyPr/>
        <a:lstStyle/>
        <a:p>
          <a:r>
            <a:rPr lang="cs-CZ" sz="1400" dirty="0">
              <a:latin typeface="Arial" panose="020B0604020202020204" pitchFamily="34" charset="0"/>
              <a:cs typeface="Arial" panose="020B0604020202020204" pitchFamily="34" charset="0"/>
            </a:rPr>
            <a:t>hodnoty regulační energie</a:t>
          </a:r>
        </a:p>
      </dgm:t>
    </dgm:pt>
    <dgm:pt modelId="{D2B01020-BBBD-4122-B853-256201A760F7}" type="parTrans" cxnId="{61184953-2A50-4502-A62E-9A4C80F7615C}">
      <dgm:prSet/>
      <dgm:spPr/>
      <dgm:t>
        <a:bodyPr/>
        <a:lstStyle/>
        <a:p>
          <a:endParaRPr lang="cs-CZ"/>
        </a:p>
      </dgm:t>
    </dgm:pt>
    <dgm:pt modelId="{4DC3CFCB-74B6-4473-8166-F7F494A01BE7}" type="sibTrans" cxnId="{61184953-2A50-4502-A62E-9A4C80F7615C}">
      <dgm:prSet/>
      <dgm:spPr/>
      <dgm:t>
        <a:bodyPr/>
        <a:lstStyle/>
        <a:p>
          <a:endParaRPr lang="cs-CZ"/>
        </a:p>
      </dgm:t>
    </dgm:pt>
    <dgm:pt modelId="{AA0E034E-DD43-426F-8E7E-C9945DA89B34}">
      <dgm:prSet phldrT="[Text]" custT="1"/>
      <dgm:spPr/>
      <dgm:t>
        <a:bodyPr/>
        <a:lstStyle/>
        <a:p>
          <a:r>
            <a:rPr lang="cs-CZ" sz="1400" dirty="0">
              <a:latin typeface="Arial" panose="020B0604020202020204" pitchFamily="34" charset="0"/>
              <a:cs typeface="Arial" panose="020B0604020202020204" pitchFamily="34" charset="0"/>
            </a:rPr>
            <a:t>opravné hodnoty regulační energie</a:t>
          </a:r>
        </a:p>
      </dgm:t>
    </dgm:pt>
    <dgm:pt modelId="{7186D85B-8150-482D-A5CD-B24C79F4153A}" type="parTrans" cxnId="{84B7D651-D5BE-4347-9DB1-7A4C89169EDB}">
      <dgm:prSet/>
      <dgm:spPr/>
      <dgm:t>
        <a:bodyPr/>
        <a:lstStyle/>
        <a:p>
          <a:endParaRPr lang="cs-CZ"/>
        </a:p>
      </dgm:t>
    </dgm:pt>
    <dgm:pt modelId="{69C1439A-4454-4430-843E-4803964DD678}" type="sibTrans" cxnId="{84B7D651-D5BE-4347-9DB1-7A4C89169EDB}">
      <dgm:prSet/>
      <dgm:spPr/>
      <dgm:t>
        <a:bodyPr/>
        <a:lstStyle/>
        <a:p>
          <a:endParaRPr lang="cs-CZ"/>
        </a:p>
      </dgm:t>
    </dgm:pt>
    <dgm:pt modelId="{5DD42C91-E26D-491B-BC7C-F9DCEC50A8F0}">
      <dgm:prSet phldrT="[Text]" custT="1"/>
      <dgm:spPr/>
      <dgm:t>
        <a:bodyPr/>
        <a:lstStyle/>
        <a:p>
          <a:r>
            <a:rPr lang="cs-CZ" sz="1400" dirty="0">
              <a:latin typeface="Arial" panose="020B0604020202020204" pitchFamily="34" charset="0"/>
              <a:cs typeface="Arial" panose="020B0604020202020204" pitchFamily="34" charset="0"/>
            </a:rPr>
            <a:t>vypořádání reklamací</a:t>
          </a:r>
        </a:p>
      </dgm:t>
    </dgm:pt>
    <dgm:pt modelId="{6B910189-6D7D-466D-9B62-C99EB7C73A06}" type="parTrans" cxnId="{CFEA51DE-37EB-4DA0-9520-B01467D53973}">
      <dgm:prSet/>
      <dgm:spPr/>
      <dgm:t>
        <a:bodyPr/>
        <a:lstStyle/>
        <a:p>
          <a:endParaRPr lang="cs-CZ"/>
        </a:p>
      </dgm:t>
    </dgm:pt>
    <dgm:pt modelId="{FB5D95C1-0099-410A-A00B-E875499372FC}" type="sibTrans" cxnId="{CFEA51DE-37EB-4DA0-9520-B01467D53973}">
      <dgm:prSet/>
      <dgm:spPr/>
      <dgm:t>
        <a:bodyPr/>
        <a:lstStyle/>
        <a:p>
          <a:endParaRPr lang="cs-CZ"/>
        </a:p>
      </dgm:t>
    </dgm:pt>
    <dgm:pt modelId="{953D1FE7-DF54-4ACC-B257-CD82AF1D8C37}">
      <dgm:prSet custT="1"/>
      <dgm:spPr/>
      <dgm:t>
        <a:bodyPr/>
        <a:lstStyle/>
        <a:p>
          <a:r>
            <a:rPr lang="cs-CZ" sz="1400" dirty="0">
              <a:latin typeface="Arial" panose="020B0604020202020204" pitchFamily="34" charset="0"/>
              <a:cs typeface="Arial" panose="020B0604020202020204" pitchFamily="34" charset="0"/>
            </a:rPr>
            <a:t>vypořádání reklamací</a:t>
          </a:r>
        </a:p>
      </dgm:t>
    </dgm:pt>
    <dgm:pt modelId="{A9D50F95-859F-416F-9715-AF1DF5F6C7C7}" type="parTrans" cxnId="{567413CB-1241-4860-9D40-7DE8CA62D084}">
      <dgm:prSet/>
      <dgm:spPr/>
      <dgm:t>
        <a:bodyPr/>
        <a:lstStyle/>
        <a:p>
          <a:endParaRPr lang="cs-CZ"/>
        </a:p>
      </dgm:t>
    </dgm:pt>
    <dgm:pt modelId="{72077821-17EC-4907-AB98-A2B30FE0A97E}" type="sibTrans" cxnId="{567413CB-1241-4860-9D40-7DE8CA62D084}">
      <dgm:prSet/>
      <dgm:spPr/>
      <dgm:t>
        <a:bodyPr/>
        <a:lstStyle/>
        <a:p>
          <a:endParaRPr lang="cs-CZ"/>
        </a:p>
      </dgm:t>
    </dgm:pt>
    <dgm:pt modelId="{4B105009-4BB1-4131-8BEF-5C8A20401DAA}">
      <dgm:prSet phldrT="[Text]" custT="1"/>
      <dgm:spPr/>
      <dgm:t>
        <a:bodyPr/>
        <a:lstStyle/>
        <a:p>
          <a:r>
            <a:rPr lang="cs-CZ" sz="1400" dirty="0">
              <a:latin typeface="Arial" panose="020B0604020202020204" pitchFamily="34" charset="0"/>
              <a:cs typeface="Arial" panose="020B0604020202020204" pitchFamily="34" charset="0"/>
            </a:rPr>
            <a:t>finální hodnoty regulační energie</a:t>
          </a:r>
        </a:p>
      </dgm:t>
    </dgm:pt>
    <dgm:pt modelId="{2C231550-A707-478D-A5BB-EB8F12F50C5A}" type="parTrans" cxnId="{54DE3FCA-6F02-4712-8006-61E5291C2575}">
      <dgm:prSet/>
      <dgm:spPr/>
      <dgm:t>
        <a:bodyPr/>
        <a:lstStyle/>
        <a:p>
          <a:endParaRPr lang="cs-CZ"/>
        </a:p>
      </dgm:t>
    </dgm:pt>
    <dgm:pt modelId="{D7555585-0F0E-4723-9847-4A8445545D39}" type="sibTrans" cxnId="{54DE3FCA-6F02-4712-8006-61E5291C2575}">
      <dgm:prSet/>
      <dgm:spPr/>
      <dgm:t>
        <a:bodyPr/>
        <a:lstStyle/>
        <a:p>
          <a:endParaRPr lang="cs-CZ"/>
        </a:p>
      </dgm:t>
    </dgm:pt>
    <dgm:pt modelId="{82517A57-A39B-4919-A8D8-65AD1A32C557}" type="pres">
      <dgm:prSet presAssocID="{FE93486B-3488-4486-83D5-700A4A499A16}" presName="linearFlow" presStyleCnt="0">
        <dgm:presLayoutVars>
          <dgm:dir/>
          <dgm:animLvl val="lvl"/>
          <dgm:resizeHandles val="exact"/>
        </dgm:presLayoutVars>
      </dgm:prSet>
      <dgm:spPr/>
    </dgm:pt>
    <dgm:pt modelId="{6A2AB97F-AE55-4262-9BAF-76B73849E353}" type="pres">
      <dgm:prSet presAssocID="{E25EDD92-ED43-46A8-8A8D-5F8738D23047}" presName="composite" presStyleCnt="0"/>
      <dgm:spPr/>
    </dgm:pt>
    <dgm:pt modelId="{A514F00C-3C1D-42EA-9733-85F44E7A0917}" type="pres">
      <dgm:prSet presAssocID="{E25EDD92-ED43-46A8-8A8D-5F8738D23047}" presName="parentText" presStyleLbl="alignNode1" presStyleIdx="0" presStyleCnt="3">
        <dgm:presLayoutVars>
          <dgm:chMax val="1"/>
          <dgm:bulletEnabled val="1"/>
        </dgm:presLayoutVars>
      </dgm:prSet>
      <dgm:spPr/>
    </dgm:pt>
    <dgm:pt modelId="{2B20B853-B5DA-4657-BD01-B1BBC455FC39}" type="pres">
      <dgm:prSet presAssocID="{E25EDD92-ED43-46A8-8A8D-5F8738D23047}" presName="descendantText" presStyleLbl="alignAcc1" presStyleIdx="0" presStyleCnt="3">
        <dgm:presLayoutVars>
          <dgm:bulletEnabled val="1"/>
        </dgm:presLayoutVars>
      </dgm:prSet>
      <dgm:spPr/>
    </dgm:pt>
    <dgm:pt modelId="{7C8280D7-73CA-4D98-91F3-438DBE35571B}" type="pres">
      <dgm:prSet presAssocID="{0FDDC69C-95E6-4B77-A52E-89C7E95A2E91}" presName="sp" presStyleCnt="0"/>
      <dgm:spPr/>
    </dgm:pt>
    <dgm:pt modelId="{9C854CF1-3B8F-4FE4-88BA-84B9B0438E71}" type="pres">
      <dgm:prSet presAssocID="{779E66DB-406D-4D3D-96E3-B8399AC200AF}" presName="composite" presStyleCnt="0"/>
      <dgm:spPr/>
    </dgm:pt>
    <dgm:pt modelId="{2AB10EBC-C5F9-4209-83E3-A63B53233668}" type="pres">
      <dgm:prSet presAssocID="{779E66DB-406D-4D3D-96E3-B8399AC200AF}" presName="parentText" presStyleLbl="alignNode1" presStyleIdx="1" presStyleCnt="3">
        <dgm:presLayoutVars>
          <dgm:chMax val="1"/>
          <dgm:bulletEnabled val="1"/>
        </dgm:presLayoutVars>
      </dgm:prSet>
      <dgm:spPr/>
    </dgm:pt>
    <dgm:pt modelId="{944A1A3D-23CF-4548-A900-971EDD93AC79}" type="pres">
      <dgm:prSet presAssocID="{779E66DB-406D-4D3D-96E3-B8399AC200AF}" presName="descendantText" presStyleLbl="alignAcc1" presStyleIdx="1" presStyleCnt="3">
        <dgm:presLayoutVars>
          <dgm:bulletEnabled val="1"/>
        </dgm:presLayoutVars>
      </dgm:prSet>
      <dgm:spPr/>
    </dgm:pt>
    <dgm:pt modelId="{2AB99CF0-5CDB-4BD4-AE9E-3DA8444AF3E9}" type="pres">
      <dgm:prSet presAssocID="{3397D90D-8F01-48BC-AB6C-08D1A5A637D2}" presName="sp" presStyleCnt="0"/>
      <dgm:spPr/>
    </dgm:pt>
    <dgm:pt modelId="{7701442D-D308-42E9-AA11-2647AA5943A6}" type="pres">
      <dgm:prSet presAssocID="{9CE6B129-41E1-4144-A8DA-89D8848C0379}" presName="composite" presStyleCnt="0"/>
      <dgm:spPr/>
    </dgm:pt>
    <dgm:pt modelId="{A872B6E9-6F5D-49E8-87B9-032111266288}" type="pres">
      <dgm:prSet presAssocID="{9CE6B129-41E1-4144-A8DA-89D8848C0379}" presName="parentText" presStyleLbl="alignNode1" presStyleIdx="2" presStyleCnt="3">
        <dgm:presLayoutVars>
          <dgm:chMax val="1"/>
          <dgm:bulletEnabled val="1"/>
        </dgm:presLayoutVars>
      </dgm:prSet>
      <dgm:spPr/>
    </dgm:pt>
    <dgm:pt modelId="{7371A9EC-5DC4-43AD-86FD-A776BB1C14C1}" type="pres">
      <dgm:prSet presAssocID="{9CE6B129-41E1-4144-A8DA-89D8848C0379}" presName="descendantText" presStyleLbl="alignAcc1" presStyleIdx="2" presStyleCnt="3">
        <dgm:presLayoutVars>
          <dgm:bulletEnabled val="1"/>
        </dgm:presLayoutVars>
      </dgm:prSet>
      <dgm:spPr/>
    </dgm:pt>
  </dgm:ptLst>
  <dgm:cxnLst>
    <dgm:cxn modelId="{E6E0BB11-35B5-4CB4-827A-51FABFBDF822}" srcId="{FE93486B-3488-4486-83D5-700A4A499A16}" destId="{E25EDD92-ED43-46A8-8A8D-5F8738D23047}" srcOrd="0" destOrd="0" parTransId="{CCD990AC-F4A6-4646-9016-AEE9C30D2F51}" sibTransId="{0FDDC69C-95E6-4B77-A52E-89C7E95A2E91}"/>
    <dgm:cxn modelId="{EFE0E915-4BF7-4BFF-A77A-A83D4348D63F}" type="presOf" srcId="{657F1D60-DDE4-49F9-A969-B31EE72F137F}" destId="{2B20B853-B5DA-4657-BD01-B1BBC455FC39}" srcOrd="0" destOrd="0" presId="urn:microsoft.com/office/officeart/2005/8/layout/chevron2"/>
    <dgm:cxn modelId="{711CC526-3FBF-4043-8411-EB1E7A2D95AC}" type="presOf" srcId="{4B105009-4BB1-4131-8BEF-5C8A20401DAA}" destId="{7371A9EC-5DC4-43AD-86FD-A776BB1C14C1}" srcOrd="0" destOrd="1" presId="urn:microsoft.com/office/officeart/2005/8/layout/chevron2"/>
    <dgm:cxn modelId="{A004EC2C-F495-4180-948C-EAA70CE76BF1}" srcId="{779E66DB-406D-4D3D-96E3-B8399AC200AF}" destId="{0105E1FF-FD65-436F-8E2C-4F7A051383D9}" srcOrd="0" destOrd="0" parTransId="{51B853EC-789A-48E2-AFFB-92DB93089F32}" sibTransId="{F0DC4EA0-DEFE-42F3-BB88-DD582F6DFE10}"/>
    <dgm:cxn modelId="{34963C38-29AF-4D49-BF88-F110DB7A553E}" srcId="{9CE6B129-41E1-4144-A8DA-89D8848C0379}" destId="{9965DD1A-3C50-43F9-9B1B-1A7A3E17A556}" srcOrd="0" destOrd="0" parTransId="{C1D83CD1-FA13-4FFE-8C67-DDC7B5C8F5F0}" sibTransId="{8729CCDD-6F94-4B26-AC68-12D41B43C593}"/>
    <dgm:cxn modelId="{0A137440-AC8C-4FB4-9CF7-55B9294FDB86}" type="presOf" srcId="{5DD42C91-E26D-491B-BC7C-F9DCEC50A8F0}" destId="{944A1A3D-23CF-4548-A900-971EDD93AC79}" srcOrd="0" destOrd="2" presId="urn:microsoft.com/office/officeart/2005/8/layout/chevron2"/>
    <dgm:cxn modelId="{1B81A540-6580-4BA6-B070-4C98D5A978F9}" type="presOf" srcId="{9965DD1A-3C50-43F9-9B1B-1A7A3E17A556}" destId="{7371A9EC-5DC4-43AD-86FD-A776BB1C14C1}" srcOrd="0" destOrd="0" presId="urn:microsoft.com/office/officeart/2005/8/layout/chevron2"/>
    <dgm:cxn modelId="{1EDD2542-1027-4855-9F1C-232BD4FAB7B6}" type="presOf" srcId="{E91B9DB3-23A3-4090-8C21-7F538926427C}" destId="{2B20B853-B5DA-4657-BD01-B1BBC455FC39}" srcOrd="0" destOrd="2" presId="urn:microsoft.com/office/officeart/2005/8/layout/chevron2"/>
    <dgm:cxn modelId="{80C93B62-8A1C-472D-80BD-1FA52EFA778F}" type="presOf" srcId="{FE93486B-3488-4486-83D5-700A4A499A16}" destId="{82517A57-A39B-4919-A8D8-65AD1A32C557}" srcOrd="0" destOrd="0" presId="urn:microsoft.com/office/officeart/2005/8/layout/chevron2"/>
    <dgm:cxn modelId="{1B5B7547-D2EF-4340-9C43-21F9E34E8C3A}" type="presOf" srcId="{9CE6B129-41E1-4144-A8DA-89D8848C0379}" destId="{A872B6E9-6F5D-49E8-87B9-032111266288}" srcOrd="0" destOrd="0" presId="urn:microsoft.com/office/officeart/2005/8/layout/chevron2"/>
    <dgm:cxn modelId="{8FE36469-E0EA-40DE-A4BA-862586F50F93}" srcId="{FE93486B-3488-4486-83D5-700A4A499A16}" destId="{9CE6B129-41E1-4144-A8DA-89D8848C0379}" srcOrd="2" destOrd="0" parTransId="{B49D6E3F-AF99-42F7-AB14-EA23CC95D5C0}" sibTransId="{C012C0E0-987C-4A90-98C8-F34C471E45D6}"/>
    <dgm:cxn modelId="{61C7134D-C583-43FC-AC41-AC959A9BE7DC}" type="presOf" srcId="{AA0E034E-DD43-426F-8E7E-C9945DA89B34}" destId="{944A1A3D-23CF-4548-A900-971EDD93AC79}" srcOrd="0" destOrd="1" presId="urn:microsoft.com/office/officeart/2005/8/layout/chevron2"/>
    <dgm:cxn modelId="{6E0A3C4F-6D8D-4888-AC1C-9D54C012BE5F}" type="presOf" srcId="{B52B63B2-76C8-4AEA-9ACA-7F96D4D2AFCC}" destId="{2B20B853-B5DA-4657-BD01-B1BBC455FC39}" srcOrd="0" destOrd="1" presId="urn:microsoft.com/office/officeart/2005/8/layout/chevron2"/>
    <dgm:cxn modelId="{84B7D651-D5BE-4347-9DB1-7A4C89169EDB}" srcId="{779E66DB-406D-4D3D-96E3-B8399AC200AF}" destId="{AA0E034E-DD43-426F-8E7E-C9945DA89B34}" srcOrd="1" destOrd="0" parTransId="{7186D85B-8150-482D-A5CD-B24C79F4153A}" sibTransId="{69C1439A-4454-4430-843E-4803964DD678}"/>
    <dgm:cxn modelId="{61184953-2A50-4502-A62E-9A4C80F7615C}" srcId="{E25EDD92-ED43-46A8-8A8D-5F8738D23047}" destId="{E91B9DB3-23A3-4090-8C21-7F538926427C}" srcOrd="2" destOrd="0" parTransId="{D2B01020-BBBD-4122-B853-256201A760F7}" sibTransId="{4DC3CFCB-74B6-4473-8166-F7F494A01BE7}"/>
    <dgm:cxn modelId="{2AE77394-4EA3-4A1B-B3E1-CDFFA1587726}" type="presOf" srcId="{779E66DB-406D-4D3D-96E3-B8399AC200AF}" destId="{2AB10EBC-C5F9-4209-83E3-A63B53233668}" srcOrd="0" destOrd="0" presId="urn:microsoft.com/office/officeart/2005/8/layout/chevron2"/>
    <dgm:cxn modelId="{6A422BB4-296F-42B2-A151-5BB94B769AFC}" srcId="{FE93486B-3488-4486-83D5-700A4A499A16}" destId="{779E66DB-406D-4D3D-96E3-B8399AC200AF}" srcOrd="1" destOrd="0" parTransId="{E45357E5-2B16-42F7-96EB-B7CCBE2E2580}" sibTransId="{3397D90D-8F01-48BC-AB6C-08D1A5A637D2}"/>
    <dgm:cxn modelId="{54DE3FCA-6F02-4712-8006-61E5291C2575}" srcId="{9CE6B129-41E1-4144-A8DA-89D8848C0379}" destId="{4B105009-4BB1-4131-8BEF-5C8A20401DAA}" srcOrd="1" destOrd="0" parTransId="{2C231550-A707-478D-A5BB-EB8F12F50C5A}" sibTransId="{D7555585-0F0E-4723-9847-4A8445545D39}"/>
    <dgm:cxn modelId="{567413CB-1241-4860-9D40-7DE8CA62D084}" srcId="{9CE6B129-41E1-4144-A8DA-89D8848C0379}" destId="{953D1FE7-DF54-4ACC-B257-CD82AF1D8C37}" srcOrd="2" destOrd="0" parTransId="{A9D50F95-859F-416F-9715-AF1DF5F6C7C7}" sibTransId="{72077821-17EC-4907-AB98-A2B30FE0A97E}"/>
    <dgm:cxn modelId="{B9808AD6-6DBC-4996-B41E-4AE949FCAF8A}" srcId="{E25EDD92-ED43-46A8-8A8D-5F8738D23047}" destId="{B52B63B2-76C8-4AEA-9ACA-7F96D4D2AFCC}" srcOrd="1" destOrd="0" parTransId="{4056DEC3-2D79-4FA4-BB47-58C0D82B9067}" sibTransId="{E143686A-B819-424B-AFDE-BAE84BF31D10}"/>
    <dgm:cxn modelId="{0C98F6DC-3EF5-4B31-A3FF-CD9EBEBC7C18}" type="presOf" srcId="{E25EDD92-ED43-46A8-8A8D-5F8738D23047}" destId="{A514F00C-3C1D-42EA-9733-85F44E7A0917}" srcOrd="0" destOrd="0" presId="urn:microsoft.com/office/officeart/2005/8/layout/chevron2"/>
    <dgm:cxn modelId="{CFEA51DE-37EB-4DA0-9520-B01467D53973}" srcId="{779E66DB-406D-4D3D-96E3-B8399AC200AF}" destId="{5DD42C91-E26D-491B-BC7C-F9DCEC50A8F0}" srcOrd="2" destOrd="0" parTransId="{6B910189-6D7D-466D-9B62-C99EB7C73A06}" sibTransId="{FB5D95C1-0099-410A-A00B-E875499372FC}"/>
    <dgm:cxn modelId="{734569E7-9EAC-48BA-9CEE-C18EFD1096E5}" srcId="{E25EDD92-ED43-46A8-8A8D-5F8738D23047}" destId="{657F1D60-DDE4-49F9-A969-B31EE72F137F}" srcOrd="0" destOrd="0" parTransId="{E96E4E01-38AD-4626-9485-9C6E96C5B41F}" sibTransId="{C1811300-2897-4020-84ED-4F3DD0F913CF}"/>
    <dgm:cxn modelId="{751CF1EC-D8B5-499A-83A0-B520458A5C20}" type="presOf" srcId="{953D1FE7-DF54-4ACC-B257-CD82AF1D8C37}" destId="{7371A9EC-5DC4-43AD-86FD-A776BB1C14C1}" srcOrd="0" destOrd="2" presId="urn:microsoft.com/office/officeart/2005/8/layout/chevron2"/>
    <dgm:cxn modelId="{5EA4E8F2-454C-46A7-B511-007B8F83FCE3}" type="presOf" srcId="{0105E1FF-FD65-436F-8E2C-4F7A051383D9}" destId="{944A1A3D-23CF-4548-A900-971EDD93AC79}" srcOrd="0" destOrd="0" presId="urn:microsoft.com/office/officeart/2005/8/layout/chevron2"/>
    <dgm:cxn modelId="{EEB76D7A-D3FC-4A67-9A0B-6E1FC761640D}" type="presParOf" srcId="{82517A57-A39B-4919-A8D8-65AD1A32C557}" destId="{6A2AB97F-AE55-4262-9BAF-76B73849E353}" srcOrd="0" destOrd="0" presId="urn:microsoft.com/office/officeart/2005/8/layout/chevron2"/>
    <dgm:cxn modelId="{CDA5D4B7-DB5A-4140-ADCD-2DC57B279369}" type="presParOf" srcId="{6A2AB97F-AE55-4262-9BAF-76B73849E353}" destId="{A514F00C-3C1D-42EA-9733-85F44E7A0917}" srcOrd="0" destOrd="0" presId="urn:microsoft.com/office/officeart/2005/8/layout/chevron2"/>
    <dgm:cxn modelId="{A82BE220-4B73-47B3-BA4D-DFDD140F4FCC}" type="presParOf" srcId="{6A2AB97F-AE55-4262-9BAF-76B73849E353}" destId="{2B20B853-B5DA-4657-BD01-B1BBC455FC39}" srcOrd="1" destOrd="0" presId="urn:microsoft.com/office/officeart/2005/8/layout/chevron2"/>
    <dgm:cxn modelId="{816A38F9-3C17-40B1-8AE2-04ABE4F0D5EB}" type="presParOf" srcId="{82517A57-A39B-4919-A8D8-65AD1A32C557}" destId="{7C8280D7-73CA-4D98-91F3-438DBE35571B}" srcOrd="1" destOrd="0" presId="urn:microsoft.com/office/officeart/2005/8/layout/chevron2"/>
    <dgm:cxn modelId="{A5883FAF-2043-4111-9734-D6316247FCE4}" type="presParOf" srcId="{82517A57-A39B-4919-A8D8-65AD1A32C557}" destId="{9C854CF1-3B8F-4FE4-88BA-84B9B0438E71}" srcOrd="2" destOrd="0" presId="urn:microsoft.com/office/officeart/2005/8/layout/chevron2"/>
    <dgm:cxn modelId="{B095239F-DC8D-4BF9-8D94-32CF83EE206D}" type="presParOf" srcId="{9C854CF1-3B8F-4FE4-88BA-84B9B0438E71}" destId="{2AB10EBC-C5F9-4209-83E3-A63B53233668}" srcOrd="0" destOrd="0" presId="urn:microsoft.com/office/officeart/2005/8/layout/chevron2"/>
    <dgm:cxn modelId="{4DBD2B18-F83A-4BD4-859A-B93214EA4B8F}" type="presParOf" srcId="{9C854CF1-3B8F-4FE4-88BA-84B9B0438E71}" destId="{944A1A3D-23CF-4548-A900-971EDD93AC79}" srcOrd="1" destOrd="0" presId="urn:microsoft.com/office/officeart/2005/8/layout/chevron2"/>
    <dgm:cxn modelId="{CF60AFFE-5CA2-406E-B879-A5C4C6B0A293}" type="presParOf" srcId="{82517A57-A39B-4919-A8D8-65AD1A32C557}" destId="{2AB99CF0-5CDB-4BD4-AE9E-3DA8444AF3E9}" srcOrd="3" destOrd="0" presId="urn:microsoft.com/office/officeart/2005/8/layout/chevron2"/>
    <dgm:cxn modelId="{D79F54CF-F00C-405B-A7FF-7D950522F829}" type="presParOf" srcId="{82517A57-A39B-4919-A8D8-65AD1A32C557}" destId="{7701442D-D308-42E9-AA11-2647AA5943A6}" srcOrd="4" destOrd="0" presId="urn:microsoft.com/office/officeart/2005/8/layout/chevron2"/>
    <dgm:cxn modelId="{ED3F24B7-93D7-42C2-A844-5991EBCE1E8A}" type="presParOf" srcId="{7701442D-D308-42E9-AA11-2647AA5943A6}" destId="{A872B6E9-6F5D-49E8-87B9-032111266288}" srcOrd="0" destOrd="0" presId="urn:microsoft.com/office/officeart/2005/8/layout/chevron2"/>
    <dgm:cxn modelId="{90DE3773-092E-4333-ACB5-E18CDA405072}" type="presParOf" srcId="{7701442D-D308-42E9-AA11-2647AA5943A6}" destId="{7371A9EC-5DC4-43AD-86FD-A776BB1C14C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4F00C-3C1D-42EA-9733-85F44E7A0917}">
      <dsp:nvSpPr>
        <dsp:cNvPr id="0" name=""/>
        <dsp:cNvSpPr/>
      </dsp:nvSpPr>
      <dsp:spPr>
        <a:xfrm rot="5400000">
          <a:off x="-222429" y="225592"/>
          <a:ext cx="1482862" cy="103800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cs-CZ" sz="1200" b="1" kern="1200" dirty="0"/>
        </a:p>
        <a:p>
          <a:pPr marL="0" lvl="0" indent="0" algn="ctr" defTabSz="533400">
            <a:lnSpc>
              <a:spcPct val="90000"/>
            </a:lnSpc>
            <a:spcBef>
              <a:spcPct val="0"/>
            </a:spcBef>
            <a:spcAft>
              <a:spcPct val="35000"/>
            </a:spcAft>
            <a:buNone/>
          </a:pPr>
          <a:r>
            <a:rPr lang="cs-CZ" sz="1200" b="1" kern="1200" dirty="0"/>
            <a:t>Denní</a:t>
          </a:r>
        </a:p>
        <a:p>
          <a:pPr marL="0" lvl="0" indent="0" algn="ctr" defTabSz="533400">
            <a:lnSpc>
              <a:spcPct val="90000"/>
            </a:lnSpc>
            <a:spcBef>
              <a:spcPct val="0"/>
            </a:spcBef>
            <a:spcAft>
              <a:spcPct val="35000"/>
            </a:spcAft>
            <a:buNone/>
          </a:pPr>
          <a:r>
            <a:rPr lang="cs-CZ" sz="1200" kern="1200" dirty="0"/>
            <a:t>následující </a:t>
          </a:r>
        </a:p>
        <a:p>
          <a:pPr marL="0" lvl="0" indent="0" algn="ctr" defTabSz="533400">
            <a:lnSpc>
              <a:spcPct val="90000"/>
            </a:lnSpc>
            <a:spcBef>
              <a:spcPct val="0"/>
            </a:spcBef>
            <a:spcAft>
              <a:spcPct val="35000"/>
            </a:spcAft>
            <a:buNone/>
          </a:pPr>
          <a:r>
            <a:rPr lang="cs-CZ" sz="1200" kern="1200" dirty="0"/>
            <a:t>den 14:00</a:t>
          </a:r>
        </a:p>
      </dsp:txBody>
      <dsp:txXfrm rot="-5400000">
        <a:off x="0" y="522165"/>
        <a:ext cx="1038004" cy="444858"/>
      </dsp:txXfrm>
    </dsp:sp>
    <dsp:sp modelId="{2B20B853-B5DA-4657-BD01-B1BBC455FC39}">
      <dsp:nvSpPr>
        <dsp:cNvPr id="0" name=""/>
        <dsp:cNvSpPr/>
      </dsp:nvSpPr>
      <dsp:spPr>
        <a:xfrm rot="5400000">
          <a:off x="3636818" y="-2595650"/>
          <a:ext cx="964367" cy="616199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latin typeface="Arial" panose="020B0604020202020204" pitchFamily="34" charset="0"/>
              <a:cs typeface="Arial" panose="020B0604020202020204" pitchFamily="34" charset="0"/>
            </a:rPr>
            <a:t>hodnoty měření typu A</a:t>
          </a:r>
        </a:p>
        <a:p>
          <a:pPr marL="114300" lvl="1" indent="-114300" algn="l" defTabSz="622300">
            <a:lnSpc>
              <a:spcPct val="90000"/>
            </a:lnSpc>
            <a:spcBef>
              <a:spcPct val="0"/>
            </a:spcBef>
            <a:spcAft>
              <a:spcPct val="15000"/>
            </a:spcAft>
            <a:buChar char="•"/>
          </a:pPr>
          <a:r>
            <a:rPr lang="cs-CZ" sz="1400" kern="1200" dirty="0">
              <a:latin typeface="Arial" panose="020B0604020202020204" pitchFamily="34" charset="0"/>
              <a:cs typeface="Arial" panose="020B0604020202020204" pitchFamily="34" charset="0"/>
            </a:rPr>
            <a:t>předběžné hodnoty z měření typu B a C</a:t>
          </a:r>
        </a:p>
        <a:p>
          <a:pPr marL="114300" lvl="1" indent="-114300" algn="l" defTabSz="622300">
            <a:lnSpc>
              <a:spcPct val="90000"/>
            </a:lnSpc>
            <a:spcBef>
              <a:spcPct val="0"/>
            </a:spcBef>
            <a:spcAft>
              <a:spcPct val="15000"/>
            </a:spcAft>
            <a:buChar char="•"/>
          </a:pPr>
          <a:r>
            <a:rPr lang="cs-CZ" sz="1400" kern="1200" dirty="0">
              <a:latin typeface="Arial" panose="020B0604020202020204" pitchFamily="34" charset="0"/>
              <a:cs typeface="Arial" panose="020B0604020202020204" pitchFamily="34" charset="0"/>
            </a:rPr>
            <a:t>hodnoty regulační energie</a:t>
          </a:r>
        </a:p>
      </dsp:txBody>
      <dsp:txXfrm rot="-5400000">
        <a:off x="1038005" y="50240"/>
        <a:ext cx="6114918" cy="870213"/>
      </dsp:txXfrm>
    </dsp:sp>
    <dsp:sp modelId="{2AB10EBC-C5F9-4209-83E3-A63B53233668}">
      <dsp:nvSpPr>
        <dsp:cNvPr id="0" name=""/>
        <dsp:cNvSpPr/>
      </dsp:nvSpPr>
      <dsp:spPr>
        <a:xfrm rot="5400000">
          <a:off x="-222429" y="1512997"/>
          <a:ext cx="1482862" cy="103800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cs-CZ" sz="1200" kern="1200" dirty="0"/>
        </a:p>
        <a:p>
          <a:pPr marL="0" lvl="0" indent="0" algn="ctr" defTabSz="533400">
            <a:lnSpc>
              <a:spcPct val="90000"/>
            </a:lnSpc>
            <a:spcBef>
              <a:spcPct val="0"/>
            </a:spcBef>
            <a:spcAft>
              <a:spcPct val="35000"/>
            </a:spcAft>
            <a:buNone/>
          </a:pPr>
          <a:r>
            <a:rPr lang="cs-CZ" sz="1200" b="1" kern="1200" dirty="0"/>
            <a:t>Měsíční</a:t>
          </a:r>
        </a:p>
        <a:p>
          <a:pPr marL="0" lvl="0" indent="0" algn="ctr" defTabSz="533400">
            <a:lnSpc>
              <a:spcPct val="90000"/>
            </a:lnSpc>
            <a:spcBef>
              <a:spcPct val="0"/>
            </a:spcBef>
            <a:spcAft>
              <a:spcPct val="35000"/>
            </a:spcAft>
            <a:buNone/>
          </a:pPr>
          <a:r>
            <a:rPr lang="pl-PL" sz="1200" kern="1200" dirty="0"/>
            <a:t>8. pracovní den po skončení měsíce</a:t>
          </a:r>
          <a:endParaRPr lang="cs-CZ" sz="1200" kern="1200" dirty="0"/>
        </a:p>
      </dsp:txBody>
      <dsp:txXfrm rot="-5400000">
        <a:off x="0" y="1809570"/>
        <a:ext cx="1038004" cy="444858"/>
      </dsp:txXfrm>
    </dsp:sp>
    <dsp:sp modelId="{944A1A3D-23CF-4548-A900-971EDD93AC79}">
      <dsp:nvSpPr>
        <dsp:cNvPr id="0" name=""/>
        <dsp:cNvSpPr/>
      </dsp:nvSpPr>
      <dsp:spPr>
        <a:xfrm rot="5400000">
          <a:off x="3637071" y="-1308498"/>
          <a:ext cx="963860" cy="616199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latin typeface="Arial" panose="020B0604020202020204" pitchFamily="34" charset="0"/>
              <a:cs typeface="Arial" panose="020B0604020202020204" pitchFamily="34" charset="0"/>
            </a:rPr>
            <a:t>opravné hodnoty měření</a:t>
          </a:r>
        </a:p>
        <a:p>
          <a:pPr marL="114300" lvl="1" indent="-114300" algn="l" defTabSz="622300">
            <a:lnSpc>
              <a:spcPct val="90000"/>
            </a:lnSpc>
            <a:spcBef>
              <a:spcPct val="0"/>
            </a:spcBef>
            <a:spcAft>
              <a:spcPct val="15000"/>
            </a:spcAft>
            <a:buChar char="•"/>
          </a:pPr>
          <a:r>
            <a:rPr lang="cs-CZ" sz="1400" kern="1200" dirty="0">
              <a:latin typeface="Arial" panose="020B0604020202020204" pitchFamily="34" charset="0"/>
              <a:cs typeface="Arial" panose="020B0604020202020204" pitchFamily="34" charset="0"/>
            </a:rPr>
            <a:t>opravné hodnoty regulační energie</a:t>
          </a:r>
        </a:p>
        <a:p>
          <a:pPr marL="114300" lvl="1" indent="-114300" algn="l" defTabSz="622300">
            <a:lnSpc>
              <a:spcPct val="90000"/>
            </a:lnSpc>
            <a:spcBef>
              <a:spcPct val="0"/>
            </a:spcBef>
            <a:spcAft>
              <a:spcPct val="15000"/>
            </a:spcAft>
            <a:buChar char="•"/>
          </a:pPr>
          <a:r>
            <a:rPr lang="cs-CZ" sz="1400" kern="1200" dirty="0">
              <a:latin typeface="Arial" panose="020B0604020202020204" pitchFamily="34" charset="0"/>
              <a:cs typeface="Arial" panose="020B0604020202020204" pitchFamily="34" charset="0"/>
            </a:rPr>
            <a:t>vypořádání reklamací</a:t>
          </a:r>
        </a:p>
      </dsp:txBody>
      <dsp:txXfrm rot="-5400000">
        <a:off x="1038004" y="1337621"/>
        <a:ext cx="6114943" cy="869756"/>
      </dsp:txXfrm>
    </dsp:sp>
    <dsp:sp modelId="{A872B6E9-6F5D-49E8-87B9-032111266288}">
      <dsp:nvSpPr>
        <dsp:cNvPr id="0" name=""/>
        <dsp:cNvSpPr/>
      </dsp:nvSpPr>
      <dsp:spPr>
        <a:xfrm rot="5400000">
          <a:off x="-222429" y="2800403"/>
          <a:ext cx="1482862" cy="103800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cs-CZ" sz="1200" kern="1200" dirty="0"/>
        </a:p>
        <a:p>
          <a:pPr marL="0" lvl="0" indent="0" algn="ctr" defTabSz="533400">
            <a:lnSpc>
              <a:spcPct val="90000"/>
            </a:lnSpc>
            <a:spcBef>
              <a:spcPct val="0"/>
            </a:spcBef>
            <a:spcAft>
              <a:spcPct val="35000"/>
            </a:spcAft>
            <a:buNone/>
          </a:pPr>
          <a:r>
            <a:rPr lang="cs-CZ" sz="1200" b="1" kern="1200" dirty="0"/>
            <a:t>Čtvrtletní</a:t>
          </a:r>
        </a:p>
        <a:p>
          <a:pPr marL="0" lvl="0" indent="0" algn="ctr" defTabSz="533400">
            <a:lnSpc>
              <a:spcPct val="90000"/>
            </a:lnSpc>
            <a:spcBef>
              <a:spcPct val="0"/>
            </a:spcBef>
            <a:spcAft>
              <a:spcPct val="35000"/>
            </a:spcAft>
            <a:buNone/>
          </a:pPr>
          <a:r>
            <a:rPr lang="cs-CZ" sz="1200" kern="1200" dirty="0"/>
            <a:t>4. pracovní den 4. měsíce</a:t>
          </a:r>
        </a:p>
      </dsp:txBody>
      <dsp:txXfrm rot="-5400000">
        <a:off x="0" y="3096976"/>
        <a:ext cx="1038004" cy="444858"/>
      </dsp:txXfrm>
    </dsp:sp>
    <dsp:sp modelId="{7371A9EC-5DC4-43AD-86FD-A776BB1C14C1}">
      <dsp:nvSpPr>
        <dsp:cNvPr id="0" name=""/>
        <dsp:cNvSpPr/>
      </dsp:nvSpPr>
      <dsp:spPr>
        <a:xfrm rot="5400000">
          <a:off x="3637071" y="-21093"/>
          <a:ext cx="963860" cy="616199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latin typeface="Arial" panose="020B0604020202020204" pitchFamily="34" charset="0"/>
              <a:cs typeface="Arial" panose="020B0604020202020204" pitchFamily="34" charset="0"/>
            </a:rPr>
            <a:t>finální hodnoty měření</a:t>
          </a:r>
        </a:p>
        <a:p>
          <a:pPr marL="114300" lvl="1" indent="-114300" algn="l" defTabSz="622300">
            <a:lnSpc>
              <a:spcPct val="90000"/>
            </a:lnSpc>
            <a:spcBef>
              <a:spcPct val="0"/>
            </a:spcBef>
            <a:spcAft>
              <a:spcPct val="15000"/>
            </a:spcAft>
            <a:buChar char="•"/>
          </a:pPr>
          <a:r>
            <a:rPr lang="cs-CZ" sz="1400" kern="1200" dirty="0">
              <a:latin typeface="Arial" panose="020B0604020202020204" pitchFamily="34" charset="0"/>
              <a:cs typeface="Arial" panose="020B0604020202020204" pitchFamily="34" charset="0"/>
            </a:rPr>
            <a:t>finální hodnoty regulační energie</a:t>
          </a:r>
        </a:p>
        <a:p>
          <a:pPr marL="114300" lvl="1" indent="-114300" algn="l" defTabSz="622300">
            <a:lnSpc>
              <a:spcPct val="90000"/>
            </a:lnSpc>
            <a:spcBef>
              <a:spcPct val="0"/>
            </a:spcBef>
            <a:spcAft>
              <a:spcPct val="15000"/>
            </a:spcAft>
            <a:buChar char="•"/>
          </a:pPr>
          <a:r>
            <a:rPr lang="cs-CZ" sz="1400" kern="1200" dirty="0">
              <a:latin typeface="Arial" panose="020B0604020202020204" pitchFamily="34" charset="0"/>
              <a:cs typeface="Arial" panose="020B0604020202020204" pitchFamily="34" charset="0"/>
            </a:rPr>
            <a:t>vypořádání reklamací</a:t>
          </a:r>
        </a:p>
      </dsp:txBody>
      <dsp:txXfrm rot="-5400000">
        <a:off x="1038004" y="2625026"/>
        <a:ext cx="6114943" cy="8697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400" cy="498396"/>
          </a:xfrm>
          <a:prstGeom prst="rect">
            <a:avLst/>
          </a:prstGeom>
        </p:spPr>
        <p:txBody>
          <a:bodyPr vert="horz" lIns="91421" tIns="45711" rIns="91421" bIns="45711" rtlCol="0"/>
          <a:lstStyle>
            <a:lvl1pPr algn="l">
              <a:defRPr sz="1200"/>
            </a:lvl1pPr>
          </a:lstStyle>
          <a:p>
            <a:endParaRPr lang="en-US"/>
          </a:p>
        </p:txBody>
      </p:sp>
      <p:sp>
        <p:nvSpPr>
          <p:cNvPr id="3" name="Zástupný symbol pro datum 2"/>
          <p:cNvSpPr>
            <a:spLocks noGrp="1"/>
          </p:cNvSpPr>
          <p:nvPr>
            <p:ph type="dt" idx="1"/>
          </p:nvPr>
        </p:nvSpPr>
        <p:spPr>
          <a:xfrm>
            <a:off x="3849688" y="0"/>
            <a:ext cx="2946400" cy="498396"/>
          </a:xfrm>
          <a:prstGeom prst="rect">
            <a:avLst/>
          </a:prstGeom>
        </p:spPr>
        <p:txBody>
          <a:bodyPr vert="horz" lIns="91421" tIns="45711" rIns="91421" bIns="45711" rtlCol="0"/>
          <a:lstStyle>
            <a:lvl1pPr algn="r">
              <a:defRPr sz="1200"/>
            </a:lvl1pPr>
          </a:lstStyle>
          <a:p>
            <a:fld id="{B629009A-07E4-40C5-8CC4-EAEEC3BC16A5}" type="datetimeFigureOut">
              <a:rPr lang="en-US" smtClean="0"/>
              <a:t>10/12/2021</a:t>
            </a:fld>
            <a:endParaRPr lang="en-US"/>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21" tIns="45711" rIns="91421" bIns="45711" rtlCol="0" anchor="ctr"/>
          <a:lstStyle/>
          <a:p>
            <a:endParaRPr lang="en-US"/>
          </a:p>
        </p:txBody>
      </p:sp>
      <p:sp>
        <p:nvSpPr>
          <p:cNvPr id="5" name="Zástupný symbol pro poznámky 4"/>
          <p:cNvSpPr>
            <a:spLocks noGrp="1"/>
          </p:cNvSpPr>
          <p:nvPr>
            <p:ph type="body" sz="quarter" idx="3"/>
          </p:nvPr>
        </p:nvSpPr>
        <p:spPr>
          <a:xfrm>
            <a:off x="679451" y="4777612"/>
            <a:ext cx="5438775" cy="3907801"/>
          </a:xfrm>
          <a:prstGeom prst="rect">
            <a:avLst/>
          </a:prstGeom>
        </p:spPr>
        <p:txBody>
          <a:bodyPr vert="horz" lIns="91421" tIns="45711" rIns="91421" bIns="45711"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1" y="9428244"/>
            <a:ext cx="2946400" cy="498396"/>
          </a:xfrm>
          <a:prstGeom prst="rect">
            <a:avLst/>
          </a:prstGeom>
        </p:spPr>
        <p:txBody>
          <a:bodyPr vert="horz" lIns="91421" tIns="45711" rIns="91421" bIns="45711"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49688" y="9428244"/>
            <a:ext cx="2946400" cy="498396"/>
          </a:xfrm>
          <a:prstGeom prst="rect">
            <a:avLst/>
          </a:prstGeom>
        </p:spPr>
        <p:txBody>
          <a:bodyPr vert="horz" lIns="91421" tIns="45711" rIns="91421" bIns="45711" rtlCol="0" anchor="b"/>
          <a:lstStyle>
            <a:lvl1pPr algn="r">
              <a:defRPr sz="1200"/>
            </a:lvl1pPr>
          </a:lstStyle>
          <a:p>
            <a:fld id="{5D597956-8D09-4912-91B5-74EC78B3086A}" type="slidenum">
              <a:rPr lang="en-US" smtClean="0"/>
              <a:t>‹#›</a:t>
            </a:fld>
            <a:endParaRPr lang="en-US"/>
          </a:p>
        </p:txBody>
      </p:sp>
    </p:spTree>
    <p:extLst>
      <p:ext uri="{BB962C8B-B14F-4D97-AF65-F5344CB8AC3E}">
        <p14:creationId xmlns:p14="http://schemas.microsoft.com/office/powerpoint/2010/main" val="309059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Proposal to further specify and </a:t>
            </a:r>
            <a:r>
              <a:rPr lang="en-US" dirty="0" err="1"/>
              <a:t>harmonise</a:t>
            </a:r>
            <a:r>
              <a:rPr lang="en-US" dirty="0"/>
              <a:t> imbalance settlement</a:t>
            </a:r>
            <a:r>
              <a:rPr lang="cs-CZ" dirty="0"/>
              <a:t>:</a:t>
            </a:r>
          </a:p>
          <a:p>
            <a:pPr defTabSz="912937">
              <a:defRPr/>
            </a:pPr>
            <a:r>
              <a:rPr lang="en-US" dirty="0"/>
              <a:t>Opened 16 Jul 2018</a:t>
            </a:r>
            <a:r>
              <a:rPr lang="cs-CZ" dirty="0"/>
              <a:t>, </a:t>
            </a:r>
            <a:r>
              <a:rPr lang="en-US" b="1" dirty="0"/>
              <a:t>Closed 28 Sep 2018</a:t>
            </a:r>
            <a:endParaRPr lang="cs-CZ" b="1" dirty="0"/>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1</a:t>
            </a:fld>
            <a:endParaRPr lang="en-US"/>
          </a:p>
        </p:txBody>
      </p:sp>
    </p:spTree>
    <p:extLst>
      <p:ext uri="{BB962C8B-B14F-4D97-AF65-F5344CB8AC3E}">
        <p14:creationId xmlns:p14="http://schemas.microsoft.com/office/powerpoint/2010/main" val="27730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Vyhláška 408/2015 Sb. o pravidlech trhu s elektřinou, zásadách tvorby cen za činnosti operátora trhu s elektřinou a provedení některých dalších ustanovení energetického zákona </a:t>
            </a:r>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10</a:t>
            </a:fld>
            <a:endParaRPr lang="cs-CZ"/>
          </a:p>
        </p:txBody>
      </p:sp>
    </p:spTree>
    <p:extLst>
      <p:ext uri="{BB962C8B-B14F-4D97-AF65-F5344CB8AC3E}">
        <p14:creationId xmlns:p14="http://schemas.microsoft.com/office/powerpoint/2010/main" val="256563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11</a:t>
            </a:fld>
            <a:endParaRPr lang="cs-CZ"/>
          </a:p>
        </p:txBody>
      </p:sp>
    </p:spTree>
    <p:extLst>
      <p:ext uri="{BB962C8B-B14F-4D97-AF65-F5344CB8AC3E}">
        <p14:creationId xmlns:p14="http://schemas.microsoft.com/office/powerpoint/2010/main" val="313781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12</a:t>
            </a:fld>
            <a:endParaRPr lang="cs-CZ"/>
          </a:p>
        </p:txBody>
      </p:sp>
    </p:spTree>
    <p:extLst>
      <p:ext uri="{BB962C8B-B14F-4D97-AF65-F5344CB8AC3E}">
        <p14:creationId xmlns:p14="http://schemas.microsoft.com/office/powerpoint/2010/main" val="645501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2937">
              <a:defRPr/>
            </a:pPr>
            <a:r>
              <a:rPr lang="cs-CZ" b="1" u="sng" dirty="0"/>
              <a:t>15 minutový interval</a:t>
            </a:r>
          </a:p>
          <a:p>
            <a:pPr marL="171176" indent="-171176">
              <a:buFont typeface="Arial" panose="020B0604020202020204" pitchFamily="34" charset="0"/>
              <a:buChar char="•"/>
            </a:pPr>
            <a:r>
              <a:rPr lang="cs-CZ" b="1" dirty="0"/>
              <a:t>OKTE</a:t>
            </a:r>
            <a:endParaRPr lang="cs-CZ" dirty="0"/>
          </a:p>
          <a:p>
            <a:pPr marL="627644" lvl="1" indent="-171176">
              <a:buFont typeface="Arial" panose="020B0604020202020204" pitchFamily="34" charset="0"/>
              <a:buChar char="•"/>
            </a:pPr>
            <a:r>
              <a:rPr lang="cs-CZ" b="1" dirty="0"/>
              <a:t>interval zúčtování odchylek, vyhodnocení odchylek</a:t>
            </a:r>
            <a:endParaRPr lang="cs-CZ" dirty="0"/>
          </a:p>
          <a:p>
            <a:pPr marL="627644" lvl="1" indent="-171176">
              <a:buFont typeface="Arial" panose="020B0604020202020204" pitchFamily="34" charset="0"/>
              <a:buChar char="•"/>
            </a:pPr>
            <a:r>
              <a:rPr lang="cs-CZ" b="1" dirty="0"/>
              <a:t>registrace bilaterálních dvoustranných obchodů (OTC obchody)</a:t>
            </a:r>
            <a:endParaRPr lang="cs-CZ" dirty="0"/>
          </a:p>
          <a:p>
            <a:pPr marL="171176" indent="-171176">
              <a:buFont typeface="Arial" panose="020B0604020202020204" pitchFamily="34" charset="0"/>
              <a:buChar char="•"/>
            </a:pPr>
            <a:r>
              <a:rPr lang="cs-CZ" b="1" dirty="0"/>
              <a:t>SEPS</a:t>
            </a:r>
            <a:endParaRPr lang="cs-CZ" i="1" u="sng" dirty="0"/>
          </a:p>
          <a:p>
            <a:pPr marL="627644" lvl="1" indent="-171176">
              <a:buFont typeface="Arial" panose="020B0604020202020204" pitchFamily="34" charset="0"/>
              <a:buChar char="•"/>
            </a:pPr>
            <a:r>
              <a:rPr lang="cs-CZ" dirty="0"/>
              <a:t>data měření</a:t>
            </a:r>
          </a:p>
          <a:p>
            <a:pPr marL="627644" lvl="1" indent="-171176">
              <a:buFont typeface="Arial" panose="020B0604020202020204" pitchFamily="34" charset="0"/>
              <a:buChar char="•"/>
            </a:pPr>
            <a:r>
              <a:rPr lang="cs-CZ" dirty="0"/>
              <a:t>vyhodnocení regulační energie</a:t>
            </a:r>
          </a:p>
          <a:p>
            <a:pPr marL="171176" indent="-171176">
              <a:buFont typeface="Arial" panose="020B0604020202020204" pitchFamily="34" charset="0"/>
              <a:buChar char="•"/>
            </a:pPr>
            <a:r>
              <a:rPr lang="cs-CZ" b="1" dirty="0"/>
              <a:t>PDS</a:t>
            </a:r>
            <a:endParaRPr lang="cs-CZ" i="1" u="sng" dirty="0"/>
          </a:p>
          <a:p>
            <a:pPr marL="627644" lvl="1" indent="-171176">
              <a:buFont typeface="Arial" panose="020B0604020202020204" pitchFamily="34" charset="0"/>
              <a:buChar char="•"/>
            </a:pPr>
            <a:r>
              <a:rPr lang="cs-CZ" dirty="0"/>
              <a:t>data měření</a:t>
            </a:r>
          </a:p>
          <a:p>
            <a:pPr defTabSz="912937">
              <a:defRPr/>
            </a:pPr>
            <a:endParaRPr lang="cs-CZ" b="1" dirty="0"/>
          </a:p>
          <a:p>
            <a:pPr defTabSz="912937">
              <a:defRPr/>
            </a:pPr>
            <a:r>
              <a:rPr lang="cs-CZ" b="1" u="sng" dirty="0"/>
              <a:t>hodinový interval</a:t>
            </a:r>
          </a:p>
          <a:p>
            <a:pPr marL="171176" indent="-171176">
              <a:buFont typeface="Arial" panose="020B0604020202020204" pitchFamily="34" charset="0"/>
              <a:buChar char="•"/>
            </a:pPr>
            <a:r>
              <a:rPr lang="cs-CZ" b="1" dirty="0"/>
              <a:t>OKTE</a:t>
            </a:r>
            <a:endParaRPr lang="cs-CZ" dirty="0"/>
          </a:p>
          <a:p>
            <a:pPr marL="627644" lvl="1" indent="-171176">
              <a:buFont typeface="Arial" panose="020B0604020202020204" pitchFamily="34" charset="0"/>
              <a:buChar char="•"/>
            </a:pPr>
            <a:r>
              <a:rPr lang="cs-CZ" b="1" dirty="0"/>
              <a:t>organizovaný denní a vnitrodenní trh</a:t>
            </a:r>
            <a:endParaRPr lang="cs-CZ" dirty="0"/>
          </a:p>
          <a:p>
            <a:pPr marL="627644" lvl="1" indent="-171176">
              <a:buFont typeface="Arial" panose="020B0604020202020204" pitchFamily="34" charset="0"/>
              <a:buChar char="•"/>
            </a:pPr>
            <a:r>
              <a:rPr lang="cs-CZ" b="1" dirty="0"/>
              <a:t>přeshraniční obchody</a:t>
            </a:r>
            <a:endParaRPr lang="cs-CZ" dirty="0"/>
          </a:p>
          <a:p>
            <a:pPr marL="171176" indent="-171176">
              <a:buFont typeface="Arial" panose="020B0604020202020204" pitchFamily="34" charset="0"/>
              <a:buChar char="•"/>
            </a:pPr>
            <a:r>
              <a:rPr lang="cs-CZ" b="1" dirty="0"/>
              <a:t>SEPS/JAO</a:t>
            </a:r>
            <a:endParaRPr lang="cs-CZ" dirty="0"/>
          </a:p>
          <a:p>
            <a:pPr marL="627644" lvl="1" indent="-171176">
              <a:buFont typeface="Arial" panose="020B0604020202020204" pitchFamily="34" charset="0"/>
              <a:buChar char="•"/>
            </a:pPr>
            <a:r>
              <a:rPr lang="cs-CZ" dirty="0"/>
              <a:t>dlouhodobé aukce přeshraničních přenosových kapacit, </a:t>
            </a:r>
            <a:r>
              <a:rPr lang="cs-CZ" i="1" dirty="0"/>
              <a:t>Pozn.: Pro SEPS provádí dlouhodobé aukce přeshraničních přenosových kapacit společná aukční kancelář JAO.</a:t>
            </a:r>
            <a:endParaRPr lang="cs-CZ" dirty="0"/>
          </a:p>
          <a:p>
            <a:pPr marL="171176" indent="-171176">
              <a:buFont typeface="Arial" panose="020B0604020202020204" pitchFamily="34" charset="0"/>
              <a:buChar char="•"/>
            </a:pPr>
            <a:r>
              <a:rPr lang="cs-CZ" b="1" dirty="0"/>
              <a:t>SEPS, OKTE, SEPS/ČEPS, SEPS/JAO</a:t>
            </a:r>
            <a:endParaRPr lang="cs-CZ" i="1" u="sng" dirty="0"/>
          </a:p>
          <a:p>
            <a:pPr marL="627644" lvl="1" indent="-171176">
              <a:buFont typeface="Arial" panose="020B0604020202020204" pitchFamily="34" charset="0"/>
              <a:buChar char="•"/>
            </a:pPr>
            <a:r>
              <a:rPr lang="cs-CZ" dirty="0"/>
              <a:t>denní a vnitrodenní aukce přeshraničních přenosových kapacit, případně nominace přeshraničních obchodů, </a:t>
            </a:r>
            <a:r>
              <a:rPr lang="cs-CZ" i="1" dirty="0"/>
              <a:t>Pozn.: Přidělování přeshraničních přenosových kapacit provádí v rámci implicitních aukcí OKTE, v rámci explicitních denních aukcí na profilu s Ukrajinou SEPS, na profilu s Polskem JAO. V rámci explicitních vnitrodenních aukcí ČEPS.</a:t>
            </a:r>
            <a:endParaRPr lang="cs-CZ" dirty="0"/>
          </a:p>
          <a:p>
            <a:pPr marL="171176" indent="-171176">
              <a:buFont typeface="Arial" panose="020B0604020202020204" pitchFamily="34" charset="0"/>
              <a:buChar char="•"/>
            </a:pPr>
            <a:r>
              <a:rPr lang="cs-CZ" b="1" dirty="0"/>
              <a:t>SEPS</a:t>
            </a:r>
            <a:endParaRPr lang="cs-CZ" dirty="0"/>
          </a:p>
          <a:p>
            <a:pPr marL="627644" lvl="1" indent="-171176">
              <a:buFont typeface="Arial" panose="020B0604020202020204" pitchFamily="34" charset="0"/>
              <a:buChar char="•"/>
            </a:pPr>
            <a:r>
              <a:rPr lang="cs-CZ" dirty="0"/>
              <a:t>trh s podpůrnými službami</a:t>
            </a:r>
          </a:p>
          <a:p>
            <a:pPr marL="627644" lvl="1" indent="-171176">
              <a:buFont typeface="Arial" panose="020B0604020202020204" pitchFamily="34" charset="0"/>
              <a:buChar char="•"/>
            </a:pPr>
            <a:r>
              <a:rPr lang="cs-CZ" dirty="0"/>
              <a:t>příprava provozu, nabídky regulační energie</a:t>
            </a:r>
          </a:p>
          <a:p>
            <a:pPr defTabSz="912937">
              <a:defRPr/>
            </a:pPr>
            <a:endParaRPr lang="cs-CZ" b="1" u="sng" dirty="0"/>
          </a:p>
          <a:p>
            <a:pPr defTabSz="912937">
              <a:defRPr/>
            </a:pPr>
            <a:endParaRPr lang="cs-CZ" b="1" dirty="0"/>
          </a:p>
          <a:p>
            <a:pPr defTabSz="912937">
              <a:defRPr/>
            </a:pPr>
            <a:r>
              <a:rPr lang="cs-CZ" b="1" dirty="0"/>
              <a:t>Interval zúčtování odchylek a obchodní interval</a:t>
            </a:r>
          </a:p>
          <a:p>
            <a:pPr defTabSz="912937">
              <a:defRPr/>
            </a:pPr>
            <a:r>
              <a:rPr lang="cs-CZ" dirty="0"/>
              <a:t>Návrh Komise: od 1. ledna </a:t>
            </a:r>
            <a:r>
              <a:rPr lang="cs-CZ" b="1" dirty="0"/>
              <a:t>2025</a:t>
            </a:r>
            <a:r>
              <a:rPr lang="cs-CZ" dirty="0"/>
              <a:t> činí interval zúčtování odchylek 15 minut ve všech regulačních oblastech</a:t>
            </a:r>
          </a:p>
          <a:p>
            <a:pPr defTabSz="912937">
              <a:defRPr/>
            </a:pPr>
            <a:r>
              <a:rPr lang="cs-CZ" dirty="0"/>
              <a:t>GA: </a:t>
            </a:r>
            <a:r>
              <a:rPr lang="en-US" dirty="0"/>
              <a:t> </a:t>
            </a:r>
            <a:r>
              <a:rPr lang="cs-CZ" dirty="0"/>
              <a:t>od 1. ledna </a:t>
            </a:r>
            <a:r>
              <a:rPr lang="cs-CZ" b="1" dirty="0"/>
              <a:t>2021</a:t>
            </a:r>
            <a:r>
              <a:rPr lang="cs-CZ" dirty="0"/>
              <a:t> činí interval zúčtování odchylek 15 minut ve všech regulačních oblastech, ledaže </a:t>
            </a:r>
            <a:r>
              <a:rPr lang="cs-CZ" b="1" dirty="0"/>
              <a:t>[ ] regulační orgány udělí výjimku nebo osvobození v souladu s [ ] rámcovými pokyny pro přidělování kapacity a řízení přetížení přijatými na základě článku 18 nařízení č. 714/2009. [ ]</a:t>
            </a:r>
            <a:endParaRPr lang="cs-CZ" dirty="0"/>
          </a:p>
          <a:p>
            <a:pPr defTabSz="912937">
              <a:defRPr/>
            </a:pPr>
            <a:r>
              <a:rPr lang="cs-CZ" dirty="0"/>
              <a:t>REV5: </a:t>
            </a:r>
            <a:r>
              <a:rPr lang="en-GB" dirty="0"/>
              <a:t>4.  By 1 January 202</a:t>
            </a:r>
            <a:r>
              <a:rPr lang="en-GB" b="1" dirty="0"/>
              <a:t>1</a:t>
            </a:r>
            <a:r>
              <a:rPr lang="en-GB" dirty="0"/>
              <a:t>, the imbalance settlement period shall be 15 minutes in all </a:t>
            </a:r>
            <a:r>
              <a:rPr lang="en-GB" b="1" dirty="0"/>
              <a:t>[  ] scheduling</a:t>
            </a:r>
            <a:r>
              <a:rPr lang="en-GB" dirty="0"/>
              <a:t> areas</a:t>
            </a:r>
            <a:r>
              <a:rPr lang="en-GB" b="1" i="1" dirty="0"/>
              <a:t> </a:t>
            </a:r>
            <a:r>
              <a:rPr lang="en-GB" b="1" dirty="0"/>
              <a:t>unless regulatory authorities have granted a derogation or an exemption in accordance with the balancing guideline adopted on the basis of Article 18 of the Regulation 714/2009. </a:t>
            </a:r>
            <a:r>
              <a:rPr lang="en-GB" b="1" u="sng" dirty="0"/>
              <a:t>Derogations and exemptions may only be granted until 1 January 2025.</a:t>
            </a:r>
            <a:endParaRPr lang="cs-CZ" b="1" u="sng" dirty="0"/>
          </a:p>
          <a:p>
            <a:pPr defTabSz="912937">
              <a:defRPr/>
            </a:pPr>
            <a:r>
              <a:rPr lang="cs-CZ" dirty="0"/>
              <a:t>GLEB čl. 53: 1. Do tří let od vstupu tohoto nařízení v platnost (12. 12. 2017 + 3) všichni provozovatelé přenosových soustav zavedou interval zúčtování odchylek o délce 15 minut ve všech oblastech plánování, přičemž zajistí, že všechny meze obchodního intervalu se budou shodovat s mezemi intervalu zúčtování odchylek. NRA může udělit výjimku max. do 1. 1. 2025</a:t>
            </a:r>
          </a:p>
          <a:p>
            <a:pPr defTabSz="912937">
              <a:defRPr/>
            </a:pPr>
            <a:endParaRPr lang="cs-CZ" dirty="0"/>
          </a:p>
          <a:p>
            <a:pPr defTabSz="912937">
              <a:defRPr/>
            </a:pPr>
            <a:endParaRPr lang="en-US" dirty="0"/>
          </a:p>
          <a:p>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13</a:t>
            </a:fld>
            <a:endParaRPr lang="cs-CZ"/>
          </a:p>
        </p:txBody>
      </p:sp>
    </p:spTree>
    <p:extLst>
      <p:ext uri="{BB962C8B-B14F-4D97-AF65-F5344CB8AC3E}">
        <p14:creationId xmlns:p14="http://schemas.microsoft.com/office/powerpoint/2010/main" val="949595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14</a:t>
            </a:fld>
            <a:endParaRPr lang="en-US"/>
          </a:p>
        </p:txBody>
      </p:sp>
    </p:spTree>
    <p:extLst>
      <p:ext uri="{BB962C8B-B14F-4D97-AF65-F5344CB8AC3E}">
        <p14:creationId xmlns:p14="http://schemas.microsoft.com/office/powerpoint/2010/main" val="89515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15</a:t>
            </a:fld>
            <a:endParaRPr lang="cs-CZ"/>
          </a:p>
        </p:txBody>
      </p:sp>
    </p:spTree>
    <p:extLst>
      <p:ext uri="{BB962C8B-B14F-4D97-AF65-F5344CB8AC3E}">
        <p14:creationId xmlns:p14="http://schemas.microsoft.com/office/powerpoint/2010/main" val="3359669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Květen</a:t>
            </a:r>
            <a:r>
              <a:rPr lang="cs-CZ" baseline="0" dirty="0"/>
              <a:t> 2013:</a:t>
            </a:r>
          </a:p>
          <a:p>
            <a:pPr marL="171449" indent="-171449">
              <a:buFont typeface="Arial" pitchFamily="34" charset="0"/>
              <a:buChar char="•"/>
            </a:pPr>
            <a:r>
              <a:rPr lang="cs-CZ" baseline="0" dirty="0"/>
              <a:t>93 SZ</a:t>
            </a:r>
          </a:p>
          <a:p>
            <a:pPr marL="171449" indent="-171449">
              <a:buFont typeface="Arial" pitchFamily="34" charset="0"/>
              <a:buChar char="•"/>
            </a:pPr>
            <a:r>
              <a:rPr lang="cs-CZ" baseline="0" dirty="0"/>
              <a:t>RÚT – přes 24 tis. – při změně dodavatele dochází k registraci u OTE</a:t>
            </a:r>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16</a:t>
            </a:fld>
            <a:endParaRPr lang="cs-CZ"/>
          </a:p>
        </p:txBody>
      </p:sp>
    </p:spTree>
    <p:extLst>
      <p:ext uri="{BB962C8B-B14F-4D97-AF65-F5344CB8AC3E}">
        <p14:creationId xmlns:p14="http://schemas.microsoft.com/office/powerpoint/2010/main" val="1625210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latin typeface="Arial" panose="020B0604020202020204" pitchFamily="34" charset="0"/>
                <a:cs typeface="Arial" panose="020B0604020202020204" pitchFamily="34" charset="0"/>
              </a:rPr>
              <a:t>Do obchodní pozice jsou zahrnuty</a:t>
            </a:r>
          </a:p>
          <a:p>
            <a:pPr lvl="1"/>
            <a:r>
              <a:rPr lang="cs-CZ" sz="1600" dirty="0">
                <a:latin typeface="Arial" panose="020B0604020202020204" pitchFamily="34" charset="0"/>
                <a:cs typeface="Arial" panose="020B0604020202020204" pitchFamily="34" charset="0"/>
              </a:rPr>
              <a:t>obchodování na organizovaných trzích</a:t>
            </a:r>
          </a:p>
          <a:p>
            <a:pPr lvl="1"/>
            <a:r>
              <a:rPr lang="cs-CZ" sz="1600" dirty="0">
                <a:latin typeface="Arial" panose="020B0604020202020204" pitchFamily="34" charset="0"/>
                <a:cs typeface="Arial" panose="020B0604020202020204" pitchFamily="34" charset="0"/>
              </a:rPr>
              <a:t>dvoustranné obchody – realizační diagramy do 13:30 D-1</a:t>
            </a:r>
          </a:p>
          <a:p>
            <a:pPr lvl="1"/>
            <a:r>
              <a:rPr lang="cs-CZ" sz="1600" dirty="0">
                <a:latin typeface="Arial" panose="020B0604020202020204" pitchFamily="34" charset="0"/>
                <a:cs typeface="Arial" panose="020B0604020202020204" pitchFamily="34" charset="0"/>
              </a:rPr>
              <a:t>přeshraniční obchody</a:t>
            </a:r>
          </a:p>
          <a:p>
            <a:pPr lvl="1"/>
            <a:r>
              <a:rPr lang="cs-CZ" sz="1600" dirty="0">
                <a:latin typeface="Arial" panose="020B0604020202020204" pitchFamily="34" charset="0"/>
                <a:cs typeface="Arial" panose="020B0604020202020204" pitchFamily="34" charset="0"/>
              </a:rPr>
              <a:t>dodávka regulační energie (z VT a aktivace </a:t>
            </a:r>
            <a:r>
              <a:rPr lang="cs-CZ" sz="1600" dirty="0" err="1">
                <a:latin typeface="Arial" panose="020B0604020202020204" pitchFamily="34" charset="0"/>
                <a:cs typeface="Arial" panose="020B0604020202020204" pitchFamily="34" charset="0"/>
              </a:rPr>
              <a:t>PpS</a:t>
            </a:r>
            <a:r>
              <a:rPr lang="cs-CZ" sz="1600" dirty="0">
                <a:latin typeface="Arial" panose="020B0604020202020204" pitchFamily="34" charset="0"/>
                <a:cs typeface="Arial" panose="020B0604020202020204" pitchFamily="34" charset="0"/>
              </a:rPr>
              <a:t>)</a:t>
            </a:r>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17</a:t>
            </a:fld>
            <a:endParaRPr lang="cs-CZ"/>
          </a:p>
        </p:txBody>
      </p:sp>
    </p:spTree>
    <p:extLst>
      <p:ext uri="{BB962C8B-B14F-4D97-AF65-F5344CB8AC3E}">
        <p14:creationId xmlns:p14="http://schemas.microsoft.com/office/powerpoint/2010/main" val="2249635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18</a:t>
            </a:fld>
            <a:endParaRPr lang="en-US"/>
          </a:p>
        </p:txBody>
      </p:sp>
    </p:spTree>
    <p:extLst>
      <p:ext uri="{BB962C8B-B14F-4D97-AF65-F5344CB8AC3E}">
        <p14:creationId xmlns:p14="http://schemas.microsoft.com/office/powerpoint/2010/main" val="1325226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u="sng" dirty="0"/>
              <a:t>Typové diagramy dodávek elektřiny</a:t>
            </a:r>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19</a:t>
            </a:fld>
            <a:endParaRPr lang="cs-CZ"/>
          </a:p>
        </p:txBody>
      </p:sp>
    </p:spTree>
    <p:extLst>
      <p:ext uri="{BB962C8B-B14F-4D97-AF65-F5344CB8AC3E}">
        <p14:creationId xmlns:p14="http://schemas.microsoft.com/office/powerpoint/2010/main" val="116488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2</a:t>
            </a:fld>
            <a:endParaRPr lang="en-US"/>
          </a:p>
        </p:txBody>
      </p:sp>
    </p:spTree>
    <p:extLst>
      <p:ext uri="{BB962C8B-B14F-4D97-AF65-F5344CB8AC3E}">
        <p14:creationId xmlns:p14="http://schemas.microsoft.com/office/powerpoint/2010/main" val="1695280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20</a:t>
            </a:fld>
            <a:endParaRPr lang="cs-CZ"/>
          </a:p>
        </p:txBody>
      </p:sp>
    </p:spTree>
    <p:extLst>
      <p:ext uri="{BB962C8B-B14F-4D97-AF65-F5344CB8AC3E}">
        <p14:creationId xmlns:p14="http://schemas.microsoft.com/office/powerpoint/2010/main" val="3491364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21</a:t>
            </a:fld>
            <a:endParaRPr lang="en-US"/>
          </a:p>
        </p:txBody>
      </p:sp>
    </p:spTree>
    <p:extLst>
      <p:ext uri="{BB962C8B-B14F-4D97-AF65-F5344CB8AC3E}">
        <p14:creationId xmlns:p14="http://schemas.microsoft.com/office/powerpoint/2010/main" val="3852660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22</a:t>
            </a:fld>
            <a:endParaRPr lang="cs-CZ"/>
          </a:p>
        </p:txBody>
      </p:sp>
    </p:spTree>
    <p:extLst>
      <p:ext uri="{BB962C8B-B14F-4D97-AF65-F5344CB8AC3E}">
        <p14:creationId xmlns:p14="http://schemas.microsoft.com/office/powerpoint/2010/main" val="1395678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23</a:t>
            </a:fld>
            <a:endParaRPr lang="en-US"/>
          </a:p>
        </p:txBody>
      </p:sp>
    </p:spTree>
    <p:extLst>
      <p:ext uri="{BB962C8B-B14F-4D97-AF65-F5344CB8AC3E}">
        <p14:creationId xmlns:p14="http://schemas.microsoft.com/office/powerpoint/2010/main" val="2208065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24</a:t>
            </a:fld>
            <a:endParaRPr lang="en-US"/>
          </a:p>
        </p:txBody>
      </p:sp>
    </p:spTree>
    <p:extLst>
      <p:ext uri="{BB962C8B-B14F-4D97-AF65-F5344CB8AC3E}">
        <p14:creationId xmlns:p14="http://schemas.microsoft.com/office/powerpoint/2010/main" val="3375016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1" eaLnBrk="0" hangingPunct="0">
              <a:defRPr sz="2000">
                <a:solidFill>
                  <a:schemeClr val="tx1"/>
                </a:solidFill>
                <a:latin typeface="Arial" charset="0"/>
              </a:defRPr>
            </a:lvl1pPr>
            <a:lvl2pPr marL="742948" indent="-285749" defTabSz="925511" eaLnBrk="0" hangingPunct="0">
              <a:defRPr sz="2000">
                <a:solidFill>
                  <a:schemeClr val="tx1"/>
                </a:solidFill>
                <a:latin typeface="Arial" charset="0"/>
              </a:defRPr>
            </a:lvl2pPr>
            <a:lvl3pPr marL="1142998" indent="-228600" defTabSz="925511" eaLnBrk="0" hangingPunct="0">
              <a:defRPr sz="2000">
                <a:solidFill>
                  <a:schemeClr val="tx1"/>
                </a:solidFill>
                <a:latin typeface="Arial" charset="0"/>
              </a:defRPr>
            </a:lvl3pPr>
            <a:lvl4pPr marL="1600197" indent="-228600" defTabSz="925511" eaLnBrk="0" hangingPunct="0">
              <a:defRPr sz="2000">
                <a:solidFill>
                  <a:schemeClr val="tx1"/>
                </a:solidFill>
                <a:latin typeface="Arial" charset="0"/>
              </a:defRPr>
            </a:lvl4pPr>
            <a:lvl5pPr marL="2057395" indent="-228600" defTabSz="925511" eaLnBrk="0" hangingPunct="0">
              <a:defRPr sz="2000">
                <a:solidFill>
                  <a:schemeClr val="tx1"/>
                </a:solidFill>
                <a:latin typeface="Arial" charset="0"/>
              </a:defRPr>
            </a:lvl5pPr>
            <a:lvl6pPr marL="2514594" indent="-228600" defTabSz="925511" eaLnBrk="0" fontAlgn="base" hangingPunct="0">
              <a:spcBef>
                <a:spcPct val="20000"/>
              </a:spcBef>
              <a:spcAft>
                <a:spcPct val="0"/>
              </a:spcAft>
              <a:buClr>
                <a:srgbClr val="0B3D92"/>
              </a:buClr>
              <a:defRPr sz="2000">
                <a:solidFill>
                  <a:schemeClr val="tx1"/>
                </a:solidFill>
                <a:latin typeface="Arial" charset="0"/>
              </a:defRPr>
            </a:lvl6pPr>
            <a:lvl7pPr marL="2971793" indent="-228600" defTabSz="925511" eaLnBrk="0" fontAlgn="base" hangingPunct="0">
              <a:spcBef>
                <a:spcPct val="20000"/>
              </a:spcBef>
              <a:spcAft>
                <a:spcPct val="0"/>
              </a:spcAft>
              <a:buClr>
                <a:srgbClr val="0B3D92"/>
              </a:buClr>
              <a:defRPr sz="2000">
                <a:solidFill>
                  <a:schemeClr val="tx1"/>
                </a:solidFill>
                <a:latin typeface="Arial" charset="0"/>
              </a:defRPr>
            </a:lvl7pPr>
            <a:lvl8pPr marL="3428993" indent="-228600" defTabSz="925511" eaLnBrk="0" fontAlgn="base" hangingPunct="0">
              <a:spcBef>
                <a:spcPct val="20000"/>
              </a:spcBef>
              <a:spcAft>
                <a:spcPct val="0"/>
              </a:spcAft>
              <a:buClr>
                <a:srgbClr val="0B3D92"/>
              </a:buClr>
              <a:defRPr sz="2000">
                <a:solidFill>
                  <a:schemeClr val="tx1"/>
                </a:solidFill>
                <a:latin typeface="Arial" charset="0"/>
              </a:defRPr>
            </a:lvl8pPr>
            <a:lvl9pPr marL="3886191" indent="-228600" defTabSz="925511"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2C745826-310F-43C0-BBD3-04EFFE2F5F10}" type="slidenum">
              <a:rPr lang="cs-CZ" sz="1200"/>
              <a:pPr eaLnBrk="1" hangingPunct="1"/>
              <a:t>25</a:t>
            </a:fld>
            <a:endParaRPr lang="cs-CZ" sz="1200"/>
          </a:p>
        </p:txBody>
      </p:sp>
      <p:sp>
        <p:nvSpPr>
          <p:cNvPr id="56323" name="Rectangle 2"/>
          <p:cNvSpPr>
            <a:spLocks noGrp="1" noRot="1" noChangeAspect="1" noChangeArrowheads="1" noTextEdit="1"/>
          </p:cNvSpPr>
          <p:nvPr>
            <p:ph type="sldImg"/>
          </p:nvPr>
        </p:nvSpPr>
        <p:spPr>
          <a:xfrm>
            <a:off x="920750" y="746125"/>
            <a:ext cx="4970463" cy="3729038"/>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Tree>
    <p:extLst>
      <p:ext uri="{BB962C8B-B14F-4D97-AF65-F5344CB8AC3E}">
        <p14:creationId xmlns:p14="http://schemas.microsoft.com/office/powerpoint/2010/main" val="1163279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Měření přeshraničí zajišťuje PPS,</a:t>
            </a:r>
            <a:r>
              <a:rPr lang="cs-CZ" baseline="0" dirty="0"/>
              <a:t> tj. ČEPS, ČEPS je </a:t>
            </a:r>
            <a:r>
              <a:rPr lang="cs-CZ" baseline="0" dirty="0" err="1"/>
              <a:t>tedyz</a:t>
            </a:r>
            <a:r>
              <a:rPr lang="cs-CZ" baseline="0" dirty="0"/>
              <a:t> pohledu OTE  standardním subjektem.</a:t>
            </a:r>
          </a:p>
          <a:p>
            <a:r>
              <a:rPr lang="cs-CZ" baseline="0" dirty="0"/>
              <a:t>Ztráty jsou považovány za měřenou hodnotu PPS a PDS, které jsou z pohledu OTE považovány za standardní subjekty zúčtování.</a:t>
            </a:r>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26</a:t>
            </a:fld>
            <a:endParaRPr lang="cs-CZ"/>
          </a:p>
        </p:txBody>
      </p:sp>
    </p:spTree>
    <p:extLst>
      <p:ext uri="{BB962C8B-B14F-4D97-AF65-F5344CB8AC3E}">
        <p14:creationId xmlns:p14="http://schemas.microsoft.com/office/powerpoint/2010/main" val="42295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27</a:t>
            </a:fld>
            <a:endParaRPr lang="cs-CZ"/>
          </a:p>
        </p:txBody>
      </p:sp>
    </p:spTree>
    <p:extLst>
      <p:ext uri="{BB962C8B-B14F-4D97-AF65-F5344CB8AC3E}">
        <p14:creationId xmlns:p14="http://schemas.microsoft.com/office/powerpoint/2010/main" val="4170847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28</a:t>
            </a:fld>
            <a:endParaRPr lang="cs-CZ"/>
          </a:p>
        </p:txBody>
      </p:sp>
    </p:spTree>
    <p:extLst>
      <p:ext uri="{BB962C8B-B14F-4D97-AF65-F5344CB8AC3E}">
        <p14:creationId xmlns:p14="http://schemas.microsoft.com/office/powerpoint/2010/main" val="406218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 součet sjednaných hodnot importů a exportů je roven nule.</a:t>
            </a:r>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29</a:t>
            </a:fld>
            <a:endParaRPr lang="cs-CZ"/>
          </a:p>
        </p:txBody>
      </p:sp>
    </p:spTree>
    <p:extLst>
      <p:ext uri="{BB962C8B-B14F-4D97-AF65-F5344CB8AC3E}">
        <p14:creationId xmlns:p14="http://schemas.microsoft.com/office/powerpoint/2010/main" val="272135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3</a:t>
            </a:fld>
            <a:endParaRPr lang="en-US"/>
          </a:p>
        </p:txBody>
      </p:sp>
    </p:spTree>
    <p:extLst>
      <p:ext uri="{BB962C8B-B14F-4D97-AF65-F5344CB8AC3E}">
        <p14:creationId xmlns:p14="http://schemas.microsoft.com/office/powerpoint/2010/main" val="1744687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30</a:t>
            </a:fld>
            <a:endParaRPr lang="cs-CZ"/>
          </a:p>
        </p:txBody>
      </p:sp>
    </p:spTree>
    <p:extLst>
      <p:ext uri="{BB962C8B-B14F-4D97-AF65-F5344CB8AC3E}">
        <p14:creationId xmlns:p14="http://schemas.microsoft.com/office/powerpoint/2010/main" val="284899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GLEB: cena regulační energie bude vlivem CMOL a evropských platforem marginální ale v rámci celé EU!</a:t>
            </a:r>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31</a:t>
            </a:fld>
            <a:endParaRPr lang="cs-CZ"/>
          </a:p>
        </p:txBody>
      </p:sp>
    </p:spTree>
    <p:extLst>
      <p:ext uri="{BB962C8B-B14F-4D97-AF65-F5344CB8AC3E}">
        <p14:creationId xmlns:p14="http://schemas.microsoft.com/office/powerpoint/2010/main" val="1127448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32</a:t>
            </a:fld>
            <a:endParaRPr lang="cs-CZ"/>
          </a:p>
        </p:txBody>
      </p:sp>
    </p:spTree>
    <p:extLst>
      <p:ext uri="{BB962C8B-B14F-4D97-AF65-F5344CB8AC3E}">
        <p14:creationId xmlns:p14="http://schemas.microsoft.com/office/powerpoint/2010/main" val="3474457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33</a:t>
            </a:fld>
            <a:endParaRPr lang="cs-CZ"/>
          </a:p>
        </p:txBody>
      </p:sp>
    </p:spTree>
    <p:extLst>
      <p:ext uri="{BB962C8B-B14F-4D97-AF65-F5344CB8AC3E}">
        <p14:creationId xmlns:p14="http://schemas.microsoft.com/office/powerpoint/2010/main" val="2025724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34</a:t>
            </a:fld>
            <a:endParaRPr lang="cs-CZ"/>
          </a:p>
        </p:txBody>
      </p:sp>
    </p:spTree>
    <p:extLst>
      <p:ext uri="{BB962C8B-B14F-4D97-AF65-F5344CB8AC3E}">
        <p14:creationId xmlns:p14="http://schemas.microsoft.com/office/powerpoint/2010/main" val="3915178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35</a:t>
            </a:fld>
            <a:endParaRPr lang="cs-CZ"/>
          </a:p>
        </p:txBody>
      </p:sp>
    </p:spTree>
    <p:extLst>
      <p:ext uri="{BB962C8B-B14F-4D97-AF65-F5344CB8AC3E}">
        <p14:creationId xmlns:p14="http://schemas.microsoft.com/office/powerpoint/2010/main" val="1354005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36</a:t>
            </a:fld>
            <a:endParaRPr lang="cs-CZ"/>
          </a:p>
        </p:txBody>
      </p:sp>
    </p:spTree>
    <p:extLst>
      <p:ext uri="{BB962C8B-B14F-4D97-AF65-F5344CB8AC3E}">
        <p14:creationId xmlns:p14="http://schemas.microsoft.com/office/powerpoint/2010/main" val="1539299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37</a:t>
            </a:fld>
            <a:endParaRPr lang="en-US"/>
          </a:p>
        </p:txBody>
      </p:sp>
    </p:spTree>
    <p:extLst>
      <p:ext uri="{BB962C8B-B14F-4D97-AF65-F5344CB8AC3E}">
        <p14:creationId xmlns:p14="http://schemas.microsoft.com/office/powerpoint/2010/main" val="3950192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38</a:t>
            </a:fld>
            <a:endParaRPr lang="cs-CZ"/>
          </a:p>
        </p:txBody>
      </p:sp>
    </p:spTree>
    <p:extLst>
      <p:ext uri="{BB962C8B-B14F-4D97-AF65-F5344CB8AC3E}">
        <p14:creationId xmlns:p14="http://schemas.microsoft.com/office/powerpoint/2010/main" val="739390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39</a:t>
            </a:fld>
            <a:endParaRPr lang="cs-CZ"/>
          </a:p>
        </p:txBody>
      </p:sp>
    </p:spTree>
    <p:extLst>
      <p:ext uri="{BB962C8B-B14F-4D97-AF65-F5344CB8AC3E}">
        <p14:creationId xmlns:p14="http://schemas.microsoft.com/office/powerpoint/2010/main" val="216670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4</a:t>
            </a:fld>
            <a:endParaRPr lang="cs-CZ"/>
          </a:p>
        </p:txBody>
      </p:sp>
    </p:spTree>
    <p:extLst>
      <p:ext uri="{BB962C8B-B14F-4D97-AF65-F5344CB8AC3E}">
        <p14:creationId xmlns:p14="http://schemas.microsoft.com/office/powerpoint/2010/main" val="92077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40</a:t>
            </a:fld>
            <a:endParaRPr lang="cs-CZ"/>
          </a:p>
        </p:txBody>
      </p:sp>
    </p:spTree>
    <p:extLst>
      <p:ext uri="{BB962C8B-B14F-4D97-AF65-F5344CB8AC3E}">
        <p14:creationId xmlns:p14="http://schemas.microsoft.com/office/powerpoint/2010/main" val="970151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41</a:t>
            </a:fld>
            <a:endParaRPr lang="cs-CZ"/>
          </a:p>
        </p:txBody>
      </p:sp>
    </p:spTree>
    <p:extLst>
      <p:ext uri="{BB962C8B-B14F-4D97-AF65-F5344CB8AC3E}">
        <p14:creationId xmlns:p14="http://schemas.microsoft.com/office/powerpoint/2010/main" val="1192984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42</a:t>
            </a:fld>
            <a:endParaRPr lang="cs-CZ"/>
          </a:p>
        </p:txBody>
      </p:sp>
    </p:spTree>
    <p:extLst>
      <p:ext uri="{BB962C8B-B14F-4D97-AF65-F5344CB8AC3E}">
        <p14:creationId xmlns:p14="http://schemas.microsoft.com/office/powerpoint/2010/main" val="3825603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43</a:t>
            </a:fld>
            <a:endParaRPr lang="cs-CZ"/>
          </a:p>
        </p:txBody>
      </p:sp>
    </p:spTree>
    <p:extLst>
      <p:ext uri="{BB962C8B-B14F-4D97-AF65-F5344CB8AC3E}">
        <p14:creationId xmlns:p14="http://schemas.microsoft.com/office/powerpoint/2010/main" val="1552720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44</a:t>
            </a:fld>
            <a:endParaRPr lang="cs-CZ"/>
          </a:p>
        </p:txBody>
      </p:sp>
    </p:spTree>
    <p:extLst>
      <p:ext uri="{BB962C8B-B14F-4D97-AF65-F5344CB8AC3E}">
        <p14:creationId xmlns:p14="http://schemas.microsoft.com/office/powerpoint/2010/main" val="3517322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45</a:t>
            </a:fld>
            <a:endParaRPr lang="en-US"/>
          </a:p>
        </p:txBody>
      </p:sp>
    </p:spTree>
    <p:extLst>
      <p:ext uri="{BB962C8B-B14F-4D97-AF65-F5344CB8AC3E}">
        <p14:creationId xmlns:p14="http://schemas.microsoft.com/office/powerpoint/2010/main" val="801467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46</a:t>
            </a:fld>
            <a:endParaRPr lang="cs-CZ"/>
          </a:p>
        </p:txBody>
      </p:sp>
    </p:spTree>
    <p:extLst>
      <p:ext uri="{BB962C8B-B14F-4D97-AF65-F5344CB8AC3E}">
        <p14:creationId xmlns:p14="http://schemas.microsoft.com/office/powerpoint/2010/main" val="23386890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47</a:t>
            </a:fld>
            <a:endParaRPr lang="cs-CZ"/>
          </a:p>
        </p:txBody>
      </p:sp>
    </p:spTree>
    <p:extLst>
      <p:ext uri="{BB962C8B-B14F-4D97-AF65-F5344CB8AC3E}">
        <p14:creationId xmlns:p14="http://schemas.microsoft.com/office/powerpoint/2010/main" val="3640806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D597956-8D09-4912-91B5-74EC78B3086A}" type="slidenum">
              <a:rPr lang="en-US" smtClean="0"/>
              <a:t>48</a:t>
            </a:fld>
            <a:endParaRPr lang="en-US"/>
          </a:p>
        </p:txBody>
      </p:sp>
    </p:spTree>
    <p:extLst>
      <p:ext uri="{BB962C8B-B14F-4D97-AF65-F5344CB8AC3E}">
        <p14:creationId xmlns:p14="http://schemas.microsoft.com/office/powerpoint/2010/main" val="325605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5</a:t>
            </a:fld>
            <a:endParaRPr lang="cs-CZ"/>
          </a:p>
        </p:txBody>
      </p:sp>
    </p:spTree>
    <p:extLst>
      <p:ext uri="{BB962C8B-B14F-4D97-AF65-F5344CB8AC3E}">
        <p14:creationId xmlns:p14="http://schemas.microsoft.com/office/powerpoint/2010/main" val="420746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6</a:t>
            </a:fld>
            <a:endParaRPr lang="cs-CZ"/>
          </a:p>
        </p:txBody>
      </p:sp>
    </p:spTree>
    <p:extLst>
      <p:ext uri="{BB962C8B-B14F-4D97-AF65-F5344CB8AC3E}">
        <p14:creationId xmlns:p14="http://schemas.microsoft.com/office/powerpoint/2010/main" val="110387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7</a:t>
            </a:fld>
            <a:endParaRPr lang="cs-CZ"/>
          </a:p>
        </p:txBody>
      </p:sp>
    </p:spTree>
    <p:extLst>
      <p:ext uri="{BB962C8B-B14F-4D97-AF65-F5344CB8AC3E}">
        <p14:creationId xmlns:p14="http://schemas.microsoft.com/office/powerpoint/2010/main" val="73580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8</a:t>
            </a:fld>
            <a:endParaRPr lang="cs-CZ"/>
          </a:p>
        </p:txBody>
      </p:sp>
    </p:spTree>
    <p:extLst>
      <p:ext uri="{BB962C8B-B14F-4D97-AF65-F5344CB8AC3E}">
        <p14:creationId xmlns:p14="http://schemas.microsoft.com/office/powerpoint/2010/main" val="140801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9C3DCA1-C9DC-4345-AEDD-26AD5492DAC6}" type="slidenum">
              <a:rPr lang="cs-CZ" smtClean="0"/>
              <a:pPr/>
              <a:t>9</a:t>
            </a:fld>
            <a:endParaRPr lang="cs-CZ"/>
          </a:p>
        </p:txBody>
      </p:sp>
    </p:spTree>
    <p:extLst>
      <p:ext uri="{BB962C8B-B14F-4D97-AF65-F5344CB8AC3E}">
        <p14:creationId xmlns:p14="http://schemas.microsoft.com/office/powerpoint/2010/main" val="385733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cs-CZ" dirty="0"/>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Tree>
    <p:extLst>
      <p:ext uri="{BB962C8B-B14F-4D97-AF65-F5344CB8AC3E}">
        <p14:creationId xmlns:p14="http://schemas.microsoft.com/office/powerpoint/2010/main" val="109764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lastní rozložení">
    <p:spTree>
      <p:nvGrpSpPr>
        <p:cNvPr id="1" name=""/>
        <p:cNvGrpSpPr/>
        <p:nvPr/>
      </p:nvGrpSpPr>
      <p:grpSpPr>
        <a:xfrm>
          <a:off x="0" y="0"/>
          <a:ext cx="0" cy="0"/>
          <a:chOff x="0" y="0"/>
          <a:chExt cx="0" cy="0"/>
        </a:xfrm>
      </p:grpSpPr>
      <p:sp>
        <p:nvSpPr>
          <p:cNvPr id="6" name="Nadpis 1"/>
          <p:cNvSpPr>
            <a:spLocks noGrp="1"/>
          </p:cNvSpPr>
          <p:nvPr>
            <p:ph type="title"/>
          </p:nvPr>
        </p:nvSpPr>
        <p:spPr>
          <a:xfrm>
            <a:off x="204952" y="341784"/>
            <a:ext cx="7319376" cy="1143000"/>
          </a:xfrm>
        </p:spPr>
        <p:txBody>
          <a:bodyPr/>
          <a:lstStyle/>
          <a:p>
            <a:r>
              <a:rPr lang="cs-CZ" dirty="0"/>
              <a:t>Kliknutím lze upravit styl.</a:t>
            </a:r>
          </a:p>
        </p:txBody>
      </p:sp>
      <p:sp>
        <p:nvSpPr>
          <p:cNvPr id="7" name="Zástupný symbol pro obsah 2"/>
          <p:cNvSpPr>
            <a:spLocks noGrp="1"/>
          </p:cNvSpPr>
          <p:nvPr>
            <p:ph idx="1"/>
          </p:nvPr>
        </p:nvSpPr>
        <p:spPr>
          <a:xfrm>
            <a:off x="215152" y="1600200"/>
            <a:ext cx="7304999" cy="4908176"/>
          </a:xfrm>
        </p:spPr>
        <p:txBody>
          <a:bodyPr/>
          <a:lstStyle>
            <a:lvl1pPr>
              <a:defRPr sz="2600"/>
            </a:lvl1pPr>
            <a:lvl3pPr>
              <a:defRPr sz="2400"/>
            </a:lvl3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p>
            <a:fld id="{36B68D30-7EC8-4087-8977-2EAF8D1904C9}" type="datetime1">
              <a:rPr lang="cs-CZ" smtClean="0"/>
              <a:t>12.10.2021</a:t>
            </a:fld>
            <a:endParaRPr lang="cs-CZ"/>
          </a:p>
        </p:txBody>
      </p:sp>
      <p:sp>
        <p:nvSpPr>
          <p:cNvPr id="8" name="Zástupný symbol pro zápatí 7"/>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9" name="TextovéPole 8"/>
          <p:cNvSpPr txBox="1"/>
          <p:nvPr userDrawn="1"/>
        </p:nvSpPr>
        <p:spPr>
          <a:xfrm>
            <a:off x="7937444" y="6642556"/>
            <a:ext cx="846161" cy="215444"/>
          </a:xfrm>
          <a:prstGeom prst="rect">
            <a:avLst/>
          </a:prstGeom>
          <a:noFill/>
        </p:spPr>
        <p:txBody>
          <a:bodyPr wrap="square" rtlCol="0">
            <a:spAutoFit/>
          </a:bodyPr>
          <a:lstStyle/>
          <a:p>
            <a:pPr algn="ctr"/>
            <a:fld id="{DBAE4E2C-177E-49D4-AB0A-3E95C92FC060}" type="slidenum">
              <a:rPr lang="cs-CZ" sz="800" b="1" smtClean="0">
                <a:solidFill>
                  <a:schemeClr val="bg1"/>
                </a:solidFill>
              </a:rPr>
              <a:pPr algn="ctr"/>
              <a:t>‹#›</a:t>
            </a:fld>
            <a:r>
              <a:rPr lang="cs-CZ" sz="800" b="1" dirty="0">
                <a:solidFill>
                  <a:schemeClr val="bg1"/>
                </a:solidFill>
              </a:rPr>
              <a:t> z 60</a:t>
            </a:r>
          </a:p>
        </p:txBody>
      </p:sp>
    </p:spTree>
    <p:extLst>
      <p:ext uri="{BB962C8B-B14F-4D97-AF65-F5344CB8AC3E}">
        <p14:creationId xmlns:p14="http://schemas.microsoft.com/office/powerpoint/2010/main" val="137578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TextovéPole 3"/>
          <p:cNvSpPr txBox="1"/>
          <p:nvPr userDrawn="1"/>
        </p:nvSpPr>
        <p:spPr>
          <a:xfrm>
            <a:off x="7937444" y="6642556"/>
            <a:ext cx="846161" cy="215444"/>
          </a:xfrm>
          <a:prstGeom prst="rect">
            <a:avLst/>
          </a:prstGeom>
          <a:noFill/>
        </p:spPr>
        <p:txBody>
          <a:bodyPr wrap="square" rtlCol="0">
            <a:spAutoFit/>
          </a:bodyPr>
          <a:lstStyle/>
          <a:p>
            <a:pPr algn="ctr"/>
            <a:fld id="{DBAE4E2C-177E-49D4-AB0A-3E95C92FC060}" type="slidenum">
              <a:rPr lang="cs-CZ" sz="800" b="1" smtClean="0">
                <a:solidFill>
                  <a:schemeClr val="bg1"/>
                </a:solidFill>
              </a:rPr>
              <a:pPr algn="ctr"/>
              <a:t>‹#›</a:t>
            </a:fld>
            <a:r>
              <a:rPr lang="cs-CZ" sz="800" b="1" dirty="0">
                <a:solidFill>
                  <a:schemeClr val="bg1"/>
                </a:solidFill>
              </a:rPr>
              <a:t> z 60</a:t>
            </a:r>
          </a:p>
        </p:txBody>
      </p:sp>
    </p:spTree>
    <p:extLst>
      <p:ext uri="{BB962C8B-B14F-4D97-AF65-F5344CB8AC3E}">
        <p14:creationId xmlns:p14="http://schemas.microsoft.com/office/powerpoint/2010/main" val="3251480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420888"/>
            <a:ext cx="8229600" cy="1084982"/>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457200" y="4005064"/>
            <a:ext cx="8229600" cy="2121099"/>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Obdélník 3">
            <a:extLst>
              <a:ext uri="{FF2B5EF4-FFF2-40B4-BE49-F238E27FC236}">
                <a16:creationId xmlns:a16="http://schemas.microsoft.com/office/drawing/2014/main" id="{37D7483C-27DB-424F-8378-9ABBA80B9494}"/>
              </a:ext>
            </a:extLst>
          </p:cNvPr>
          <p:cNvSpPr/>
          <p:nvPr userDrawn="1"/>
        </p:nvSpPr>
        <p:spPr>
          <a:xfrm>
            <a:off x="0" y="6453336"/>
            <a:ext cx="9144000" cy="1675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B9AF6BFD-AAC2-4F5B-A047-B6F6FFBC8780}"/>
              </a:ext>
            </a:extLst>
          </p:cNvPr>
          <p:cNvSpPr/>
          <p:nvPr userDrawn="1"/>
        </p:nvSpPr>
        <p:spPr>
          <a:xfrm>
            <a:off x="0" y="153268"/>
            <a:ext cx="9144000" cy="1675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7695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hyperlink" Target="http://www.ote-cr.cz/"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hyperlink" Target="mailto:richard.kabele@outlook.com"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720000" y="2524869"/>
            <a:ext cx="8172480" cy="1754326"/>
          </a:xfrm>
          <a:prstGeom prst="rect">
            <a:avLst/>
          </a:prstGeom>
          <a:noFill/>
        </p:spPr>
        <p:txBody>
          <a:bodyPr wrap="square" lIns="0" tIns="0" rIns="0" bIns="0" rtlCol="0">
            <a:spAutoFit/>
          </a:bodyPr>
          <a:lstStyle/>
          <a:p>
            <a:r>
              <a:rPr lang="cs-CZ" sz="3800" dirty="0">
                <a:solidFill>
                  <a:schemeClr val="accent3">
                    <a:lumMod val="75000"/>
                  </a:schemeClr>
                </a:solidFill>
                <a:latin typeface="Arial Black" panose="020B0A04020102020204" pitchFamily="34" charset="0"/>
              </a:rPr>
              <a:t>Vyhodnocení, ocenění a zúčtování odchylek a regulační energie</a:t>
            </a:r>
          </a:p>
        </p:txBody>
      </p:sp>
      <p:sp>
        <p:nvSpPr>
          <p:cNvPr id="6" name="TextovéPole 5"/>
          <p:cNvSpPr txBox="1"/>
          <p:nvPr/>
        </p:nvSpPr>
        <p:spPr>
          <a:xfrm>
            <a:off x="720000" y="4564784"/>
            <a:ext cx="8028464" cy="384721"/>
          </a:xfrm>
          <a:prstGeom prst="rect">
            <a:avLst/>
          </a:prstGeom>
          <a:noFill/>
        </p:spPr>
        <p:txBody>
          <a:bodyPr wrap="square" lIns="0" tIns="0" rIns="0" bIns="0" rtlCol="0">
            <a:spAutoFit/>
          </a:bodyPr>
          <a:lstStyle/>
          <a:p>
            <a:r>
              <a:rPr lang="cs-CZ" sz="2500" b="1" dirty="0">
                <a:solidFill>
                  <a:schemeClr val="bg1">
                    <a:lumMod val="50000"/>
                  </a:schemeClr>
                </a:solidFill>
                <a:latin typeface="Arial" panose="020B0604020202020204" pitchFamily="34" charset="0"/>
                <a:cs typeface="Arial" panose="020B0604020202020204" pitchFamily="34" charset="0"/>
              </a:rPr>
              <a:t>Richard Kabele</a:t>
            </a:r>
          </a:p>
        </p:txBody>
      </p:sp>
      <p:sp>
        <p:nvSpPr>
          <p:cNvPr id="8" name="TextovéPole 7"/>
          <p:cNvSpPr txBox="1"/>
          <p:nvPr/>
        </p:nvSpPr>
        <p:spPr>
          <a:xfrm>
            <a:off x="720000" y="5211148"/>
            <a:ext cx="8028464" cy="276999"/>
          </a:xfrm>
          <a:prstGeom prst="rect">
            <a:avLst/>
          </a:prstGeom>
          <a:noFill/>
        </p:spPr>
        <p:txBody>
          <a:bodyPr wrap="square" lIns="0" tIns="0" rIns="0" bIns="0" rtlCol="0">
            <a:spAutoFit/>
          </a:bodyPr>
          <a:lstStyle/>
          <a:p>
            <a:pPr algn="r"/>
            <a:r>
              <a:rPr lang="cs-CZ" i="1" dirty="0">
                <a:solidFill>
                  <a:schemeClr val="bg1">
                    <a:lumMod val="50000"/>
                  </a:schemeClr>
                </a:solidFill>
                <a:latin typeface="Arial" panose="020B0604020202020204" pitchFamily="34" charset="0"/>
                <a:cs typeface="Arial" panose="020B0604020202020204" pitchFamily="34" charset="0"/>
              </a:rPr>
              <a:t>kurz Trh s elektřinou, AEM, 15. 10. 2021</a:t>
            </a:r>
          </a:p>
        </p:txBody>
      </p:sp>
      <p:cxnSp>
        <p:nvCxnSpPr>
          <p:cNvPr id="11" name="Přímá spojnice 10"/>
          <p:cNvCxnSpPr/>
          <p:nvPr/>
        </p:nvCxnSpPr>
        <p:spPr>
          <a:xfrm>
            <a:off x="720000" y="5075659"/>
            <a:ext cx="3564000"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Obrázek 1">
            <a:extLst>
              <a:ext uri="{FF2B5EF4-FFF2-40B4-BE49-F238E27FC236}">
                <a16:creationId xmlns:a16="http://schemas.microsoft.com/office/drawing/2014/main" id="{D84349EC-84C2-4BA9-A9A1-F2FA755986AE}"/>
              </a:ext>
            </a:extLst>
          </p:cNvPr>
          <p:cNvPicPr>
            <a:picLocks noChangeAspect="1"/>
          </p:cNvPicPr>
          <p:nvPr/>
        </p:nvPicPr>
        <p:blipFill>
          <a:blip r:embed="rId3">
            <a:duotone>
              <a:schemeClr val="accent3">
                <a:shade val="45000"/>
                <a:satMod val="135000"/>
              </a:schemeClr>
              <a:prstClr val="white"/>
            </a:duotone>
          </a:blip>
          <a:stretch>
            <a:fillRect/>
          </a:stretch>
        </p:blipFill>
        <p:spPr>
          <a:xfrm>
            <a:off x="0" y="-10759"/>
            <a:ext cx="9144000" cy="1988838"/>
          </a:xfrm>
          <a:prstGeom prst="rect">
            <a:avLst/>
          </a:prstGeom>
        </p:spPr>
      </p:pic>
    </p:spTree>
    <p:extLst>
      <p:ext uri="{BB962C8B-B14F-4D97-AF65-F5344CB8AC3E}">
        <p14:creationId xmlns:p14="http://schemas.microsoft.com/office/powerpoint/2010/main" val="169560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830997"/>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Systémová odchylka a regulační energie</a:t>
            </a:r>
          </a:p>
        </p:txBody>
      </p:sp>
      <p:sp>
        <p:nvSpPr>
          <p:cNvPr id="8" name="Obdélník 7"/>
          <p:cNvSpPr/>
          <p:nvPr/>
        </p:nvSpPr>
        <p:spPr>
          <a:xfrm>
            <a:off x="537992" y="2019870"/>
            <a:ext cx="901326" cy="2211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200" dirty="0">
                <a:solidFill>
                  <a:prstClr val="white"/>
                </a:solidFill>
              </a:rPr>
              <a:t>Součet kladných odchylek SZ</a:t>
            </a:r>
          </a:p>
        </p:txBody>
      </p:sp>
      <p:sp>
        <p:nvSpPr>
          <p:cNvPr id="9" name="Obdélník 8"/>
          <p:cNvSpPr/>
          <p:nvPr/>
        </p:nvSpPr>
        <p:spPr>
          <a:xfrm>
            <a:off x="1078848" y="4230918"/>
            <a:ext cx="901326" cy="1351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200" dirty="0">
                <a:solidFill>
                  <a:prstClr val="white"/>
                </a:solidFill>
              </a:rPr>
              <a:t>Součet záporných odchylek SZ</a:t>
            </a:r>
          </a:p>
        </p:txBody>
      </p:sp>
      <p:sp>
        <p:nvSpPr>
          <p:cNvPr id="10" name="Obdélník 9"/>
          <p:cNvSpPr/>
          <p:nvPr/>
        </p:nvSpPr>
        <p:spPr>
          <a:xfrm>
            <a:off x="1085205" y="4230918"/>
            <a:ext cx="901326" cy="1351196"/>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cs-CZ" sz="1200">
              <a:solidFill>
                <a:prstClr val="white"/>
              </a:solidFill>
            </a:endParaRPr>
          </a:p>
        </p:txBody>
      </p:sp>
      <p:cxnSp>
        <p:nvCxnSpPr>
          <p:cNvPr id="5" name="Přímá spojovací čára 4"/>
          <p:cNvCxnSpPr/>
          <p:nvPr/>
        </p:nvCxnSpPr>
        <p:spPr>
          <a:xfrm>
            <a:off x="177422" y="4230918"/>
            <a:ext cx="7301552"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1" name="Skupina 40"/>
          <p:cNvGrpSpPr/>
          <p:nvPr/>
        </p:nvGrpSpPr>
        <p:grpSpPr>
          <a:xfrm>
            <a:off x="1439419" y="2019870"/>
            <a:ext cx="1892995" cy="861207"/>
            <a:chOff x="1439419" y="2019870"/>
            <a:chExt cx="1892995" cy="861207"/>
          </a:xfrm>
        </p:grpSpPr>
        <p:cxnSp>
          <p:nvCxnSpPr>
            <p:cNvPr id="16" name="Přímá spojovací čára 15"/>
            <p:cNvCxnSpPr/>
            <p:nvPr/>
          </p:nvCxnSpPr>
          <p:spPr>
            <a:xfrm>
              <a:off x="1439419" y="2019870"/>
              <a:ext cx="12619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1980274" y="2879722"/>
              <a:ext cx="72114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rot="5400000" flipH="1" flipV="1">
              <a:off x="1730634" y="2450157"/>
              <a:ext cx="859852" cy="1988"/>
            </a:xfrm>
            <a:prstGeom prst="straightConnector1">
              <a:avLst/>
            </a:prstGeom>
            <a:ln w="19050">
              <a:solidFill>
                <a:schemeClr val="accent2"/>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2070417" y="2185039"/>
              <a:ext cx="1261997" cy="461665"/>
            </a:xfrm>
            <a:prstGeom prst="rect">
              <a:avLst/>
            </a:prstGeom>
            <a:noFill/>
          </p:spPr>
          <p:txBody>
            <a:bodyPr wrap="square" rtlCol="0">
              <a:spAutoFit/>
            </a:bodyPr>
            <a:lstStyle/>
            <a:p>
              <a:pPr algn="ctr" fontAlgn="auto">
                <a:spcBef>
                  <a:spcPts val="0"/>
                </a:spcBef>
                <a:spcAft>
                  <a:spcPts val="0"/>
                </a:spcAft>
              </a:pPr>
              <a:r>
                <a:rPr lang="cs-CZ" sz="1200" dirty="0">
                  <a:solidFill>
                    <a:srgbClr val="BF2A34"/>
                  </a:solidFill>
                  <a:latin typeface="Calibri"/>
                </a:rPr>
                <a:t>systémová odchylka (</a:t>
              </a:r>
              <a:r>
                <a:rPr lang="cs-CZ" sz="1200" dirty="0" err="1">
                  <a:solidFill>
                    <a:srgbClr val="BF2A34"/>
                  </a:solidFill>
                  <a:latin typeface="Calibri"/>
                </a:rPr>
                <a:t>SyO</a:t>
              </a:r>
              <a:r>
                <a:rPr lang="cs-CZ" sz="1200" dirty="0">
                  <a:solidFill>
                    <a:srgbClr val="BF2A34"/>
                  </a:solidFill>
                  <a:latin typeface="Calibri"/>
                </a:rPr>
                <a:t>)</a:t>
              </a:r>
            </a:p>
          </p:txBody>
        </p:sp>
      </p:grpSp>
      <p:sp>
        <p:nvSpPr>
          <p:cNvPr id="25" name="Obdélník 24"/>
          <p:cNvSpPr/>
          <p:nvPr/>
        </p:nvSpPr>
        <p:spPr>
          <a:xfrm>
            <a:off x="5045123" y="3248230"/>
            <a:ext cx="901326" cy="9826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200" dirty="0">
                <a:solidFill>
                  <a:prstClr val="white"/>
                </a:solidFill>
              </a:rPr>
              <a:t>Celková kladná </a:t>
            </a:r>
            <a:br>
              <a:rPr lang="cs-CZ" sz="1200" dirty="0">
                <a:solidFill>
                  <a:prstClr val="white"/>
                </a:solidFill>
              </a:rPr>
            </a:br>
            <a:r>
              <a:rPr lang="cs-CZ" sz="1200" dirty="0">
                <a:solidFill>
                  <a:prstClr val="white"/>
                </a:solidFill>
              </a:rPr>
              <a:t>RE</a:t>
            </a:r>
          </a:p>
        </p:txBody>
      </p:sp>
      <p:sp>
        <p:nvSpPr>
          <p:cNvPr id="26" name="Obdélník 25"/>
          <p:cNvSpPr/>
          <p:nvPr/>
        </p:nvSpPr>
        <p:spPr>
          <a:xfrm>
            <a:off x="5585979" y="4230918"/>
            <a:ext cx="901326" cy="1842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200" dirty="0">
                <a:solidFill>
                  <a:prstClr val="white"/>
                </a:solidFill>
              </a:rPr>
              <a:t>Celková záporná RE</a:t>
            </a:r>
          </a:p>
        </p:txBody>
      </p:sp>
      <p:sp>
        <p:nvSpPr>
          <p:cNvPr id="27" name="Obdélník 26"/>
          <p:cNvSpPr/>
          <p:nvPr/>
        </p:nvSpPr>
        <p:spPr>
          <a:xfrm>
            <a:off x="5585979" y="4217188"/>
            <a:ext cx="901326" cy="184254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cs-CZ" sz="1200">
              <a:solidFill>
                <a:prstClr val="white"/>
              </a:solidFill>
            </a:endParaRPr>
          </a:p>
        </p:txBody>
      </p:sp>
      <p:grpSp>
        <p:nvGrpSpPr>
          <p:cNvPr id="42" name="Skupina 41"/>
          <p:cNvGrpSpPr/>
          <p:nvPr/>
        </p:nvGrpSpPr>
        <p:grpSpPr>
          <a:xfrm>
            <a:off x="3665905" y="2388378"/>
            <a:ext cx="1920074" cy="859852"/>
            <a:chOff x="3665905" y="2388378"/>
            <a:chExt cx="1920074" cy="859852"/>
          </a:xfrm>
        </p:grpSpPr>
        <p:cxnSp>
          <p:nvCxnSpPr>
            <p:cNvPr id="28" name="Přímá spojovací čára 27"/>
            <p:cNvCxnSpPr/>
            <p:nvPr/>
          </p:nvCxnSpPr>
          <p:spPr>
            <a:xfrm>
              <a:off x="4323982" y="2388378"/>
              <a:ext cx="12619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Přímá spojovací čára 28"/>
            <p:cNvCxnSpPr/>
            <p:nvPr/>
          </p:nvCxnSpPr>
          <p:spPr>
            <a:xfrm>
              <a:off x="4323982" y="3248230"/>
              <a:ext cx="72114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rot="5400000" flipH="1" flipV="1">
              <a:off x="4886619" y="2817310"/>
              <a:ext cx="859852" cy="1988"/>
            </a:xfrm>
            <a:prstGeom prst="straightConnector1">
              <a:avLst/>
            </a:prstGeom>
            <a:ln w="19050">
              <a:solidFill>
                <a:schemeClr val="accent2"/>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3665905" y="2597818"/>
              <a:ext cx="1712710" cy="461665"/>
            </a:xfrm>
            <a:prstGeom prst="rect">
              <a:avLst/>
            </a:prstGeom>
            <a:noFill/>
          </p:spPr>
          <p:txBody>
            <a:bodyPr wrap="square" rtlCol="0">
              <a:spAutoFit/>
            </a:bodyPr>
            <a:lstStyle/>
            <a:p>
              <a:pPr algn="ctr" fontAlgn="auto">
                <a:spcBef>
                  <a:spcPts val="0"/>
                </a:spcBef>
                <a:spcAft>
                  <a:spcPts val="0"/>
                </a:spcAft>
              </a:pPr>
              <a:r>
                <a:rPr lang="cs-CZ" sz="1200" dirty="0">
                  <a:solidFill>
                    <a:srgbClr val="BF2A34"/>
                  </a:solidFill>
                  <a:latin typeface="Calibri"/>
                </a:rPr>
                <a:t>záporné saldo regulační energie (RE)</a:t>
              </a:r>
            </a:p>
          </p:txBody>
        </p:sp>
      </p:grpSp>
      <p:sp>
        <p:nvSpPr>
          <p:cNvPr id="37" name="Obdélník 36"/>
          <p:cNvSpPr/>
          <p:nvPr/>
        </p:nvSpPr>
        <p:spPr>
          <a:xfrm>
            <a:off x="2857408" y="3539519"/>
            <a:ext cx="1427057" cy="400109"/>
          </a:xfrm>
          <a:prstGeom prst="rect">
            <a:avLst/>
          </a:prstGeom>
          <a:gradFill>
            <a:gsLst>
              <a:gs pos="0">
                <a:schemeClr val="accent2"/>
              </a:gs>
              <a:gs pos="35000">
                <a:srgbClr val="DDA1A0"/>
              </a:gs>
              <a:gs pos="100000">
                <a:schemeClr val="bg1"/>
              </a:gs>
            </a:gsLs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r>
              <a:rPr lang="cs-CZ" sz="2000" dirty="0" err="1">
                <a:solidFill>
                  <a:schemeClr val="accent2"/>
                </a:solidFill>
                <a:latin typeface="Calibri"/>
              </a:rPr>
              <a:t>SyO</a:t>
            </a:r>
            <a:r>
              <a:rPr lang="cs-CZ" sz="2000" dirty="0">
                <a:solidFill>
                  <a:schemeClr val="accent2"/>
                </a:solidFill>
                <a:latin typeface="Calibri"/>
              </a:rPr>
              <a:t> = - ∑ RE</a:t>
            </a:r>
          </a:p>
        </p:txBody>
      </p:sp>
      <p:sp>
        <p:nvSpPr>
          <p:cNvPr id="36" name="Zahnutá šipka doleva 35"/>
          <p:cNvSpPr/>
          <p:nvPr/>
        </p:nvSpPr>
        <p:spPr>
          <a:xfrm rot="10800000" flipH="1">
            <a:off x="1979993" y="3507474"/>
            <a:ext cx="390417" cy="1419429"/>
          </a:xfrm>
          <a:prstGeom prst="curvedLeftArrow">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9" name="Zahnutá šipka doleva 38"/>
          <p:cNvSpPr/>
          <p:nvPr/>
        </p:nvSpPr>
        <p:spPr>
          <a:xfrm rot="10800000" flipH="1">
            <a:off x="6487305" y="3509831"/>
            <a:ext cx="390417" cy="1419429"/>
          </a:xfrm>
          <a:prstGeom prst="curvedLeftArrow">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40961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1.94444E-6 2.22222E-6 L -1.94444E-6 -0.19931 " pathEditMode="relative" rAng="0" ptsTypes="AA">
                                      <p:cBhvr>
                                        <p:cTn id="8" dur="2000" fill="hold"/>
                                        <p:tgtEl>
                                          <p:spTgt spid="10"/>
                                        </p:tgtEl>
                                        <p:attrNameLst>
                                          <p:attrName>ppt_x</p:attrName>
                                          <p:attrName>ppt_y</p:attrName>
                                        </p:attrNameLst>
                                      </p:cBhvr>
                                      <p:rCtr x="0" y="-9977"/>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1" nodeType="after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42" presetClass="path" presetSubtype="0" accel="50000" decel="50000" fill="hold" grpId="0" nodeType="withEffect">
                                  <p:stCondLst>
                                    <p:cond delay="0"/>
                                  </p:stCondLst>
                                  <p:childTnLst>
                                    <p:animMotion origin="layout" path="M 5.55556E-7 -4.07407E-6 L 5.55556E-7 -0.26597 " pathEditMode="relative" rAng="0" ptsTypes="AA">
                                      <p:cBhvr>
                                        <p:cTn id="16" dur="2000" fill="hold"/>
                                        <p:tgtEl>
                                          <p:spTgt spid="27"/>
                                        </p:tgtEl>
                                        <p:attrNameLst>
                                          <p:attrName>ppt_x</p:attrName>
                                          <p:attrName>ppt_y</p:attrName>
                                        </p:attrNameLst>
                                      </p:cBhvr>
                                      <p:rCtr x="0" y="-13310"/>
                                    </p:animMotion>
                                  </p:child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7" grpId="0" animBg="1"/>
      <p:bldP spid="27" grpId="1" animBg="1"/>
      <p:bldP spid="37" grpId="0" animBg="1"/>
      <p:bldP spid="36"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830997"/>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Časová návaznost procesů před vyhodnocením odchylek</a:t>
            </a:r>
          </a:p>
        </p:txBody>
      </p:sp>
      <p:sp>
        <p:nvSpPr>
          <p:cNvPr id="4" name="Obdélník 3"/>
          <p:cNvSpPr/>
          <p:nvPr/>
        </p:nvSpPr>
        <p:spPr>
          <a:xfrm>
            <a:off x="206118" y="2132856"/>
            <a:ext cx="8630474" cy="3108543"/>
          </a:xfrm>
          <a:prstGeom prst="rect">
            <a:avLst/>
          </a:prstGeom>
          <a:solidFill>
            <a:schemeClr val="accent1">
              <a:lumMod val="20000"/>
              <a:lumOff val="80000"/>
            </a:schemeClr>
          </a:solidFill>
        </p:spPr>
        <p:txBody>
          <a:bodyPr wrap="square">
            <a:spAutoFit/>
          </a:bodyPr>
          <a:lstStyle/>
          <a:p>
            <a:r>
              <a:rPr lang="cs-CZ" sz="1400" dirty="0">
                <a:latin typeface="Arial" panose="020B0604020202020204" pitchFamily="34" charset="0"/>
                <a:cs typeface="Arial" panose="020B0604020202020204" pitchFamily="34" charset="0"/>
              </a:rPr>
              <a:t>Přípravu podkladových dat vyhodnocení a vyhodnocení odchylek lze z pohledu časové návaznosti rozdělit na </a:t>
            </a:r>
            <a:r>
              <a:rPr lang="cs-CZ" sz="1400" b="1" dirty="0">
                <a:latin typeface="Arial" panose="020B0604020202020204" pitchFamily="34" charset="0"/>
                <a:cs typeface="Arial" panose="020B0604020202020204" pitchFamily="34" charset="0"/>
              </a:rPr>
              <a:t>čtyři základní etapy</a:t>
            </a:r>
            <a:r>
              <a:rPr lang="cs-CZ" sz="1400" dirty="0">
                <a:latin typeface="Arial" panose="020B0604020202020204" pitchFamily="34" charset="0"/>
                <a:cs typeface="Arial" panose="020B0604020202020204" pitchFamily="34" charset="0"/>
              </a:rPr>
              <a:t>:</a:t>
            </a:r>
          </a:p>
          <a:p>
            <a:pPr lvl="0"/>
            <a:endParaRPr lang="cs-CZ" sz="1400" dirty="0">
              <a:latin typeface="Arial" panose="020B0604020202020204" pitchFamily="34" charset="0"/>
              <a:cs typeface="Arial" panose="020B0604020202020204" pitchFamily="34" charset="0"/>
            </a:endParaRPr>
          </a:p>
          <a:p>
            <a:pPr marL="228600" lvl="0" indent="-228600">
              <a:buFont typeface="+mj-lt"/>
              <a:buAutoNum type="arabicPeriod"/>
            </a:pPr>
            <a:r>
              <a:rPr lang="cs-CZ" sz="1400" b="1" dirty="0">
                <a:latin typeface="Arial" panose="020B0604020202020204" pitchFamily="34" charset="0"/>
                <a:cs typeface="Arial" panose="020B0604020202020204" pitchFamily="34" charset="0"/>
              </a:rPr>
              <a:t>Obchodování s elektřinou</a:t>
            </a:r>
            <a:r>
              <a:rPr lang="cs-CZ" sz="1400" dirty="0">
                <a:latin typeface="Arial" panose="020B0604020202020204" pitchFamily="34" charset="0"/>
                <a:cs typeface="Arial" panose="020B0604020202020204" pitchFamily="34" charset="0"/>
              </a:rPr>
              <a:t>, jehož výsledkem jsou obchodní pozice účastníků trhu, tj. celkové závazky dodat (vyrobit) či odebrat (spotřebovat) elektřinu (podrobněji popsáno v kapitole </a:t>
            </a:r>
            <a:r>
              <a:rPr lang="cs-CZ" sz="1400" i="1" dirty="0">
                <a:latin typeface="Arial" panose="020B0604020202020204" pitchFamily="34" charset="0"/>
                <a:cs typeface="Arial" panose="020B0604020202020204" pitchFamily="34" charset="0"/>
              </a:rPr>
              <a:t>7. Obchodování na trzích a dvoustranné obchody</a:t>
            </a:r>
            <a:r>
              <a:rPr lang="cs-CZ" sz="1400" dirty="0">
                <a:latin typeface="Arial" panose="020B0604020202020204" pitchFamily="34" charset="0"/>
                <a:cs typeface="Arial" panose="020B0604020202020204" pitchFamily="34" charset="0"/>
              </a:rPr>
              <a:t>).</a:t>
            </a:r>
          </a:p>
          <a:p>
            <a:pPr marL="228600" lvl="0" indent="-228600">
              <a:buFont typeface="+mj-lt"/>
              <a:buAutoNum type="arabicPeriod"/>
            </a:pPr>
            <a:r>
              <a:rPr lang="cs-CZ" sz="1400" b="1" dirty="0">
                <a:latin typeface="Arial" panose="020B0604020202020204" pitchFamily="34" charset="0"/>
                <a:cs typeface="Arial" panose="020B0604020202020204" pitchFamily="34" charset="0"/>
              </a:rPr>
              <a:t>Řízení výkonové rovnováhy </a:t>
            </a:r>
            <a:r>
              <a:rPr lang="cs-CZ" sz="1400" dirty="0">
                <a:latin typeface="Arial" panose="020B0604020202020204" pitchFamily="34" charset="0"/>
                <a:cs typeface="Arial" panose="020B0604020202020204" pitchFamily="34" charset="0"/>
              </a:rPr>
              <a:t>elektrizační soustavy v reálném čase, kdy dochází k dodávce regulačního výkonu. Integrací za obchodní interval je získána velikost dodávky kladné či záporné regulační energie (podrobněji popsáno v kapitole </a:t>
            </a:r>
            <a:r>
              <a:rPr lang="cs-CZ" sz="1400" i="1" dirty="0">
                <a:latin typeface="Arial" panose="020B0604020202020204" pitchFamily="34" charset="0"/>
                <a:cs typeface="Arial" panose="020B0604020202020204" pitchFamily="34" charset="0"/>
              </a:rPr>
              <a:t>10. Systémové a podpůrné služby a řízení rovnováhy</a:t>
            </a:r>
            <a:r>
              <a:rPr lang="cs-CZ" sz="1400" dirty="0">
                <a:latin typeface="Arial" panose="020B0604020202020204" pitchFamily="34" charset="0"/>
                <a:cs typeface="Arial" panose="020B0604020202020204" pitchFamily="34" charset="0"/>
              </a:rPr>
              <a:t>).</a:t>
            </a:r>
          </a:p>
          <a:p>
            <a:pPr marL="228600" lvl="0" indent="-228600">
              <a:buFont typeface="+mj-lt"/>
              <a:buAutoNum type="arabicPeriod"/>
            </a:pPr>
            <a:r>
              <a:rPr lang="cs-CZ" sz="1400" b="1" dirty="0">
                <a:latin typeface="Arial" panose="020B0604020202020204" pitchFamily="34" charset="0"/>
                <a:cs typeface="Arial" panose="020B0604020202020204" pitchFamily="34" charset="0"/>
              </a:rPr>
              <a:t>Obchodní měření a sběr dat </a:t>
            </a:r>
            <a:r>
              <a:rPr lang="cs-CZ" sz="1400" dirty="0">
                <a:latin typeface="Arial" panose="020B0604020202020204" pitchFamily="34" charset="0"/>
                <a:cs typeface="Arial" panose="020B0604020202020204" pitchFamily="34" charset="0"/>
              </a:rPr>
              <a:t>skutečně dodané a odebrané elektřiny (podrobněji popsáno v kapitole </a:t>
            </a:r>
            <a:r>
              <a:rPr lang="cs-CZ" sz="1400" i="1" dirty="0">
                <a:latin typeface="Arial" panose="020B0604020202020204" pitchFamily="34" charset="0"/>
                <a:cs typeface="Arial" panose="020B0604020202020204" pitchFamily="34" charset="0"/>
              </a:rPr>
              <a:t>16. Měření a zpracování dat</a:t>
            </a:r>
            <a:r>
              <a:rPr lang="cs-CZ" sz="1400" dirty="0">
                <a:latin typeface="Arial" panose="020B0604020202020204" pitchFamily="34" charset="0"/>
                <a:cs typeface="Arial" panose="020B0604020202020204" pitchFamily="34" charset="0"/>
              </a:rPr>
              <a:t>).</a:t>
            </a:r>
          </a:p>
          <a:p>
            <a:pPr marL="228600" lvl="0" indent="-228600">
              <a:buFont typeface="+mj-lt"/>
              <a:buAutoNum type="arabicPeriod"/>
            </a:pPr>
            <a:r>
              <a:rPr lang="cs-CZ" sz="1400" dirty="0">
                <a:latin typeface="Arial" panose="020B0604020202020204" pitchFamily="34" charset="0"/>
                <a:cs typeface="Arial" panose="020B0604020202020204" pitchFamily="34" charset="0"/>
              </a:rPr>
              <a:t>Z hodnot obchodních pozic, dodané kladné a záporné regulační energie a měření skutečné dodávky a odběru jsou </a:t>
            </a:r>
            <a:r>
              <a:rPr lang="cs-CZ" sz="1400" b="1" dirty="0">
                <a:latin typeface="Arial" panose="020B0604020202020204" pitchFamily="34" charset="0"/>
                <a:cs typeface="Arial" panose="020B0604020202020204" pitchFamily="34" charset="0"/>
              </a:rPr>
              <a:t>vyhodnoceny odchylky </a:t>
            </a:r>
            <a:r>
              <a:rPr lang="cs-CZ" sz="1400" dirty="0">
                <a:latin typeface="Arial" panose="020B0604020202020204" pitchFamily="34" charset="0"/>
                <a:cs typeface="Arial" panose="020B0604020202020204" pitchFamily="34" charset="0"/>
              </a:rPr>
              <a:t>jednotlivých účastníků trhu, kteří nesou zodpovědnost za odchylku (podrobněji popsáno dále v této kapitole). </a:t>
            </a:r>
          </a:p>
        </p:txBody>
      </p:sp>
    </p:spTree>
    <p:extLst>
      <p:ext uri="{BB962C8B-B14F-4D97-AF65-F5344CB8AC3E}">
        <p14:creationId xmlns:p14="http://schemas.microsoft.com/office/powerpoint/2010/main" val="201192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830997"/>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Systém zúčtování odchylek a regulační energie</a:t>
            </a:r>
            <a:endParaRPr lang="en-US" sz="2700" dirty="0">
              <a:solidFill>
                <a:schemeClr val="accent3">
                  <a:lumMod val="75000"/>
                </a:schemeClr>
              </a:solidFill>
              <a:latin typeface="Arial Black" panose="020B0A04020102020204" pitchFamily="34" charset="0"/>
              <a:ea typeface="+mn-ea"/>
              <a:cs typeface="+mn-cs"/>
            </a:endParaRPr>
          </a:p>
        </p:txBody>
      </p:sp>
      <p:pic>
        <p:nvPicPr>
          <p:cNvPr id="32" name="Picture 30" descr="CEPS_logo_2008"/>
          <p:cNvPicPr>
            <a:picLocks noChangeAspect="1" noChangeArrowheads="1"/>
          </p:cNvPicPr>
          <p:nvPr/>
        </p:nvPicPr>
        <p:blipFill>
          <a:blip r:embed="rId3" cstate="print"/>
          <a:srcRect/>
          <a:stretch>
            <a:fillRect/>
          </a:stretch>
        </p:blipFill>
        <p:spPr bwMode="auto">
          <a:xfrm>
            <a:off x="6012160" y="1684554"/>
            <a:ext cx="1944216" cy="880350"/>
          </a:xfrm>
          <a:prstGeom prst="rect">
            <a:avLst/>
          </a:prstGeom>
          <a:noFill/>
        </p:spPr>
      </p:pic>
      <p:sp>
        <p:nvSpPr>
          <p:cNvPr id="14" name="Zaoblený obdélník 13"/>
          <p:cNvSpPr/>
          <p:nvPr/>
        </p:nvSpPr>
        <p:spPr>
          <a:xfrm>
            <a:off x="3491880" y="4797152"/>
            <a:ext cx="2160000" cy="118806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200" dirty="0"/>
              <a:t>spotový trh</a:t>
            </a:r>
          </a:p>
          <a:p>
            <a:pPr algn="ctr" fontAlgn="auto">
              <a:spcBef>
                <a:spcPts val="0"/>
              </a:spcBef>
              <a:spcAft>
                <a:spcPts val="0"/>
              </a:spcAft>
            </a:pPr>
            <a:endParaRPr lang="cs-CZ" sz="1200" dirty="0"/>
          </a:p>
          <a:p>
            <a:pPr algn="ctr" fontAlgn="auto">
              <a:spcBef>
                <a:spcPts val="0"/>
              </a:spcBef>
              <a:spcAft>
                <a:spcPts val="0"/>
              </a:spcAft>
            </a:pPr>
            <a:r>
              <a:rPr lang="cs-CZ" sz="1200" dirty="0"/>
              <a:t>vyhodnocení, zúčtování a vypořádání odchylek</a:t>
            </a:r>
            <a:endParaRPr lang="cs-CZ" sz="1200" dirty="0">
              <a:solidFill>
                <a:prstClr val="white"/>
              </a:solidFill>
              <a:effectLst>
                <a:outerShdw blurRad="60007" dist="310007" dir="7680000" sy="30000" kx="1300200" algn="ctr" rotWithShape="0">
                  <a:prstClr val="black">
                    <a:alpha val="32000"/>
                  </a:prstClr>
                </a:outerShdw>
              </a:effectLst>
            </a:endParaRPr>
          </a:p>
        </p:txBody>
      </p:sp>
      <p:sp>
        <p:nvSpPr>
          <p:cNvPr id="4" name="Text Box 15"/>
          <p:cNvSpPr txBox="1">
            <a:spLocks noChangeArrowheads="1"/>
          </p:cNvSpPr>
          <p:nvPr/>
        </p:nvSpPr>
        <p:spPr bwMode="auto">
          <a:xfrm>
            <a:off x="3923928" y="1660738"/>
            <a:ext cx="1800200" cy="400110"/>
          </a:xfrm>
          <a:prstGeom prst="rect">
            <a:avLst/>
          </a:prstGeom>
          <a:noFill/>
          <a:ln w="9525">
            <a:noFill/>
            <a:miter lim="800000"/>
            <a:headEnd/>
            <a:tailEnd/>
          </a:ln>
          <a:effectLst/>
        </p:spPr>
        <p:txBody>
          <a:bodyPr wrap="square">
            <a:spAutoFit/>
          </a:bodyPr>
          <a:lstStyle/>
          <a:p>
            <a:pPr algn="ctr" fontAlgn="auto">
              <a:spcBef>
                <a:spcPct val="50000"/>
              </a:spcBef>
              <a:spcAft>
                <a:spcPts val="0"/>
              </a:spcAft>
            </a:pPr>
            <a:r>
              <a:rPr lang="cs-CZ" sz="1000" b="1" dirty="0">
                <a:solidFill>
                  <a:prstClr val="black"/>
                </a:solidFill>
                <a:latin typeface="Calibri"/>
              </a:rPr>
              <a:t>sjednání přeshraničních obchodů</a:t>
            </a:r>
          </a:p>
        </p:txBody>
      </p:sp>
      <p:cxnSp>
        <p:nvCxnSpPr>
          <p:cNvPr id="5" name="AutoShape 22"/>
          <p:cNvCxnSpPr>
            <a:cxnSpLocks noChangeShapeType="1"/>
          </p:cNvCxnSpPr>
          <p:nvPr/>
        </p:nvCxnSpPr>
        <p:spPr bwMode="auto">
          <a:xfrm>
            <a:off x="3347864" y="2060848"/>
            <a:ext cx="1260140" cy="1728192"/>
          </a:xfrm>
          <a:prstGeom prst="straightConnector1">
            <a:avLst/>
          </a:prstGeom>
          <a:ln>
            <a:headEnd type="stealth"/>
            <a:tailEnd type="stealth" w="med" len="med"/>
          </a:ln>
        </p:spPr>
        <p:style>
          <a:lnRef idx="2">
            <a:schemeClr val="accent3"/>
          </a:lnRef>
          <a:fillRef idx="0">
            <a:schemeClr val="accent3"/>
          </a:fillRef>
          <a:effectRef idx="1">
            <a:schemeClr val="accent3"/>
          </a:effectRef>
          <a:fontRef idx="minor">
            <a:schemeClr val="tx1"/>
          </a:fontRef>
        </p:style>
      </p:cxnSp>
      <p:sp>
        <p:nvSpPr>
          <p:cNvPr id="6" name="AutoShape 29"/>
          <p:cNvSpPr>
            <a:spLocks noEditPoints="1" noChangeArrowheads="1"/>
          </p:cNvSpPr>
          <p:nvPr/>
        </p:nvSpPr>
        <p:spPr bwMode="auto">
          <a:xfrm>
            <a:off x="4211960" y="4365104"/>
            <a:ext cx="360362" cy="36036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3">
              <a:lumMod val="75000"/>
            </a:schemeClr>
          </a:solidFill>
          <a:ln w="9525">
            <a:noFill/>
            <a:miter lim="800000"/>
            <a:headEnd/>
            <a:tailEnd/>
          </a:ln>
          <a:effectLst/>
        </p:spPr>
        <p:txBody>
          <a:bodyPr/>
          <a:lstStyle/>
          <a:p>
            <a:pPr fontAlgn="auto">
              <a:spcBef>
                <a:spcPts val="0"/>
              </a:spcBef>
              <a:spcAft>
                <a:spcPts val="0"/>
              </a:spcAft>
            </a:pPr>
            <a:endParaRPr lang="cs-CZ" sz="1000">
              <a:solidFill>
                <a:prstClr val="black"/>
              </a:solidFill>
              <a:latin typeface="Calibri"/>
            </a:endParaRPr>
          </a:p>
        </p:txBody>
      </p:sp>
      <p:sp>
        <p:nvSpPr>
          <p:cNvPr id="7" name="AutoShape 30"/>
          <p:cNvSpPr>
            <a:spLocks noEditPoints="1" noChangeArrowheads="1"/>
          </p:cNvSpPr>
          <p:nvPr/>
        </p:nvSpPr>
        <p:spPr bwMode="auto">
          <a:xfrm rot="15829772">
            <a:off x="4453259" y="4619105"/>
            <a:ext cx="360363" cy="36036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3">
              <a:lumMod val="75000"/>
            </a:schemeClr>
          </a:solidFill>
          <a:ln w="9525">
            <a:noFill/>
            <a:miter lim="800000"/>
            <a:headEnd/>
            <a:tailEnd/>
          </a:ln>
          <a:effectLst/>
        </p:spPr>
        <p:txBody>
          <a:bodyPr/>
          <a:lstStyle/>
          <a:p>
            <a:pPr fontAlgn="auto">
              <a:spcBef>
                <a:spcPts val="0"/>
              </a:spcBef>
              <a:spcAft>
                <a:spcPts val="0"/>
              </a:spcAft>
            </a:pPr>
            <a:endParaRPr lang="cs-CZ" sz="1000">
              <a:solidFill>
                <a:prstClr val="black"/>
              </a:solidFill>
              <a:latin typeface="Calibri"/>
            </a:endParaRPr>
          </a:p>
        </p:txBody>
      </p:sp>
      <p:sp>
        <p:nvSpPr>
          <p:cNvPr id="8" name="AutoShape 31"/>
          <p:cNvSpPr>
            <a:spLocks noEditPoints="1" noChangeArrowheads="1"/>
          </p:cNvSpPr>
          <p:nvPr/>
        </p:nvSpPr>
        <p:spPr bwMode="auto">
          <a:xfrm rot="15829772">
            <a:off x="4696147" y="4374629"/>
            <a:ext cx="360363" cy="36036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3">
              <a:lumMod val="75000"/>
            </a:schemeClr>
          </a:solidFill>
          <a:ln w="9525">
            <a:noFill/>
            <a:miter lim="800000"/>
            <a:headEnd/>
            <a:tailEnd/>
          </a:ln>
          <a:effectLst/>
        </p:spPr>
        <p:txBody>
          <a:bodyPr/>
          <a:lstStyle/>
          <a:p>
            <a:pPr fontAlgn="auto">
              <a:spcBef>
                <a:spcPts val="0"/>
              </a:spcBef>
              <a:spcAft>
                <a:spcPts val="0"/>
              </a:spcAft>
            </a:pPr>
            <a:endParaRPr lang="cs-CZ" sz="1000">
              <a:solidFill>
                <a:prstClr val="black"/>
              </a:solidFill>
              <a:latin typeface="Calibri"/>
            </a:endParaRPr>
          </a:p>
        </p:txBody>
      </p:sp>
      <p:sp>
        <p:nvSpPr>
          <p:cNvPr id="9" name="Text Box 35"/>
          <p:cNvSpPr txBox="1">
            <a:spLocks noChangeArrowheads="1"/>
          </p:cNvSpPr>
          <p:nvPr/>
        </p:nvSpPr>
        <p:spPr bwMode="auto">
          <a:xfrm rot="19011411">
            <a:off x="5153605" y="3013060"/>
            <a:ext cx="2032928" cy="630942"/>
          </a:xfrm>
          <a:prstGeom prst="rect">
            <a:avLst/>
          </a:prstGeom>
          <a:noFill/>
          <a:ln w="9525">
            <a:noFill/>
            <a:miter lim="800000"/>
            <a:headEnd/>
            <a:tailEnd/>
          </a:ln>
          <a:effectLst/>
        </p:spPr>
        <p:txBody>
          <a:bodyPr wrap="square">
            <a:spAutoFit/>
          </a:bodyPr>
          <a:lstStyle/>
          <a:p>
            <a:pPr algn="ctr" fontAlgn="auto">
              <a:spcBef>
                <a:spcPct val="50000"/>
              </a:spcBef>
              <a:spcAft>
                <a:spcPts val="0"/>
              </a:spcAft>
            </a:pPr>
            <a:r>
              <a:rPr lang="cs-CZ" sz="1000" b="1" dirty="0">
                <a:solidFill>
                  <a:prstClr val="black"/>
                </a:solidFill>
                <a:latin typeface="Calibri"/>
              </a:rPr>
              <a:t>aktivovaná regulační energie</a:t>
            </a:r>
          </a:p>
          <a:p>
            <a:pPr algn="ctr" fontAlgn="auto">
              <a:spcBef>
                <a:spcPct val="50000"/>
              </a:spcBef>
              <a:spcAft>
                <a:spcPts val="0"/>
              </a:spcAft>
            </a:pPr>
            <a:r>
              <a:rPr lang="cs-CZ" sz="1000" b="1" dirty="0">
                <a:solidFill>
                  <a:prstClr val="black"/>
                </a:solidFill>
                <a:latin typeface="Calibri"/>
              </a:rPr>
              <a:t>měření na úrovni přenosové soustavy, přeshraniční obchody</a:t>
            </a:r>
          </a:p>
        </p:txBody>
      </p:sp>
      <p:sp>
        <p:nvSpPr>
          <p:cNvPr id="11" name="Zaoblený obdélník 10"/>
          <p:cNvSpPr/>
          <p:nvPr/>
        </p:nvSpPr>
        <p:spPr>
          <a:xfrm>
            <a:off x="1043608" y="5373216"/>
            <a:ext cx="216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cs-CZ" sz="1200" dirty="0">
                <a:solidFill>
                  <a:prstClr val="black"/>
                </a:solidFill>
                <a:effectLst>
                  <a:outerShdw blurRad="60007" dist="310007" dir="7680000" sy="30000" kx="1300200" algn="ctr" rotWithShape="0">
                    <a:prstClr val="black">
                      <a:alpha val="32000"/>
                    </a:prstClr>
                  </a:outerShdw>
                </a:effectLst>
              </a:rPr>
              <a:t>energetická burza (PX)</a:t>
            </a:r>
          </a:p>
        </p:txBody>
      </p:sp>
      <p:cxnSp>
        <p:nvCxnSpPr>
          <p:cNvPr id="12" name="AutoShape 23"/>
          <p:cNvCxnSpPr>
            <a:cxnSpLocks noChangeShapeType="1"/>
          </p:cNvCxnSpPr>
          <p:nvPr/>
        </p:nvCxnSpPr>
        <p:spPr bwMode="auto">
          <a:xfrm>
            <a:off x="3419872" y="2060848"/>
            <a:ext cx="2664296" cy="1588"/>
          </a:xfrm>
          <a:prstGeom prst="straightConnector1">
            <a:avLst/>
          </a:prstGeom>
          <a:ln>
            <a:headEnd type="none"/>
            <a:tailEnd type="stealth" w="med" len="med"/>
          </a:ln>
        </p:spPr>
        <p:style>
          <a:lnRef idx="2">
            <a:schemeClr val="accent3"/>
          </a:lnRef>
          <a:fillRef idx="0">
            <a:schemeClr val="accent3"/>
          </a:fillRef>
          <a:effectRef idx="1">
            <a:schemeClr val="accent3"/>
          </a:effectRef>
          <a:fontRef idx="minor">
            <a:schemeClr val="tx1"/>
          </a:fontRef>
        </p:style>
      </p:cxnSp>
      <p:sp>
        <p:nvSpPr>
          <p:cNvPr id="13" name="Zaoblený obdélník 12"/>
          <p:cNvSpPr/>
          <p:nvPr/>
        </p:nvSpPr>
        <p:spPr>
          <a:xfrm>
            <a:off x="5940152" y="5390632"/>
            <a:ext cx="216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200" dirty="0">
                <a:solidFill>
                  <a:prstClr val="black"/>
                </a:solidFill>
                <a:effectLst>
                  <a:outerShdw blurRad="60007" dist="310007" dir="7680000" sy="30000" kx="1300200" algn="ctr" rotWithShape="0">
                    <a:prstClr val="black">
                      <a:alpha val="32000"/>
                    </a:prstClr>
                  </a:outerShdw>
                </a:effectLst>
              </a:rPr>
              <a:t>provozovatelé distribučních soustav (PDS)</a:t>
            </a:r>
          </a:p>
        </p:txBody>
      </p:sp>
      <p:sp>
        <p:nvSpPr>
          <p:cNvPr id="15" name="Text Box 35"/>
          <p:cNvSpPr txBox="1">
            <a:spLocks noChangeArrowheads="1"/>
          </p:cNvSpPr>
          <p:nvPr/>
        </p:nvSpPr>
        <p:spPr bwMode="auto">
          <a:xfrm rot="2318587">
            <a:off x="5541242" y="4428431"/>
            <a:ext cx="1496215" cy="400110"/>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cs-CZ" sz="1000" b="1" dirty="0">
                <a:solidFill>
                  <a:prstClr val="black"/>
                </a:solidFill>
                <a:latin typeface="Calibri"/>
              </a:rPr>
              <a:t>měření na úrovni </a:t>
            </a:r>
          </a:p>
          <a:p>
            <a:pPr algn="ctr" fontAlgn="auto">
              <a:spcBef>
                <a:spcPts val="0"/>
              </a:spcBef>
              <a:spcAft>
                <a:spcPts val="0"/>
              </a:spcAft>
            </a:pPr>
            <a:r>
              <a:rPr lang="cs-CZ" sz="1000" b="1" dirty="0">
                <a:solidFill>
                  <a:prstClr val="black"/>
                </a:solidFill>
                <a:latin typeface="Calibri"/>
              </a:rPr>
              <a:t>distribuční soustavy</a:t>
            </a:r>
          </a:p>
        </p:txBody>
      </p:sp>
      <p:sp>
        <p:nvSpPr>
          <p:cNvPr id="16" name="Text Box 34"/>
          <p:cNvSpPr txBox="1">
            <a:spLocks noChangeArrowheads="1"/>
          </p:cNvSpPr>
          <p:nvPr/>
        </p:nvSpPr>
        <p:spPr bwMode="auto">
          <a:xfrm rot="3257821">
            <a:off x="3320454" y="2684943"/>
            <a:ext cx="1656184" cy="400110"/>
          </a:xfrm>
          <a:prstGeom prst="rect">
            <a:avLst/>
          </a:prstGeom>
          <a:noFill/>
          <a:ln w="9525">
            <a:noFill/>
            <a:miter lim="800000"/>
            <a:headEnd/>
            <a:tailEnd/>
          </a:ln>
          <a:effectLst/>
        </p:spPr>
        <p:txBody>
          <a:bodyPr wrap="square">
            <a:spAutoFit/>
          </a:bodyPr>
          <a:lstStyle/>
          <a:p>
            <a:pPr algn="ctr" fontAlgn="auto">
              <a:spcBef>
                <a:spcPct val="50000"/>
              </a:spcBef>
              <a:spcAft>
                <a:spcPts val="0"/>
              </a:spcAft>
            </a:pPr>
            <a:r>
              <a:rPr lang="cs-CZ" sz="1000" b="1" dirty="0">
                <a:solidFill>
                  <a:prstClr val="black"/>
                </a:solidFill>
                <a:latin typeface="Calibri"/>
              </a:rPr>
              <a:t>vypořádání odchylek a regulační energie</a:t>
            </a:r>
          </a:p>
        </p:txBody>
      </p:sp>
      <p:cxnSp>
        <p:nvCxnSpPr>
          <p:cNvPr id="17" name="AutoShape 22"/>
          <p:cNvCxnSpPr>
            <a:cxnSpLocks noChangeShapeType="1"/>
            <a:endCxn id="11" idx="0"/>
          </p:cNvCxnSpPr>
          <p:nvPr/>
        </p:nvCxnSpPr>
        <p:spPr bwMode="auto">
          <a:xfrm rot="10800000" flipV="1">
            <a:off x="2123608" y="4077072"/>
            <a:ext cx="1800320" cy="1296144"/>
          </a:xfrm>
          <a:prstGeom prst="straightConnector1">
            <a:avLst/>
          </a:prstGeom>
          <a:ln>
            <a:headEnd type="stealth"/>
            <a:tailEnd type="none" w="med" len="med"/>
          </a:ln>
        </p:spPr>
        <p:style>
          <a:lnRef idx="2">
            <a:schemeClr val="accent3"/>
          </a:lnRef>
          <a:fillRef idx="0">
            <a:schemeClr val="accent3"/>
          </a:fillRef>
          <a:effectRef idx="1">
            <a:schemeClr val="accent3"/>
          </a:effectRef>
          <a:fontRef idx="minor">
            <a:schemeClr val="tx1"/>
          </a:fontRef>
        </p:style>
      </p:cxnSp>
      <p:sp>
        <p:nvSpPr>
          <p:cNvPr id="18" name="Text Box 34"/>
          <p:cNvSpPr txBox="1">
            <a:spLocks noChangeArrowheads="1"/>
          </p:cNvSpPr>
          <p:nvPr/>
        </p:nvSpPr>
        <p:spPr bwMode="auto">
          <a:xfrm rot="19470376">
            <a:off x="2215588" y="4257726"/>
            <a:ext cx="1656184" cy="400110"/>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cs-CZ" sz="1000" b="1" dirty="0">
                <a:solidFill>
                  <a:prstClr val="black"/>
                </a:solidFill>
                <a:latin typeface="Calibri"/>
              </a:rPr>
              <a:t>realizační diagramy</a:t>
            </a:r>
          </a:p>
          <a:p>
            <a:pPr algn="ctr" fontAlgn="auto">
              <a:spcBef>
                <a:spcPts val="0"/>
              </a:spcBef>
              <a:spcAft>
                <a:spcPts val="0"/>
              </a:spcAft>
            </a:pPr>
            <a:r>
              <a:rPr lang="cs-CZ" sz="1000" b="1" dirty="0">
                <a:solidFill>
                  <a:prstClr val="black"/>
                </a:solidFill>
                <a:latin typeface="Calibri"/>
              </a:rPr>
              <a:t>sjednaných obchodů</a:t>
            </a:r>
          </a:p>
        </p:txBody>
      </p:sp>
      <p:sp>
        <p:nvSpPr>
          <p:cNvPr id="20" name="Zaoblený obdélník 19"/>
          <p:cNvSpPr/>
          <p:nvPr/>
        </p:nvSpPr>
        <p:spPr>
          <a:xfrm>
            <a:off x="1070904" y="1628800"/>
            <a:ext cx="2160000" cy="1383394"/>
          </a:xfrm>
          <a:prstGeom prst="roundRect">
            <a:avLst>
              <a:gd name="adj" fmla="val 87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endParaRPr lang="cs-CZ" sz="1200" dirty="0">
              <a:solidFill>
                <a:prstClr val="black"/>
              </a:solidFill>
              <a:effectLst>
                <a:outerShdw blurRad="60007" dist="310007" dir="7680000" sy="30000" kx="1300200" algn="ctr" rotWithShape="0">
                  <a:prstClr val="black">
                    <a:alpha val="32000"/>
                  </a:prstClr>
                </a:outerShdw>
              </a:effectLst>
            </a:endParaRPr>
          </a:p>
          <a:p>
            <a:pPr algn="ctr" fontAlgn="auto">
              <a:spcBef>
                <a:spcPts val="0"/>
              </a:spcBef>
              <a:spcAft>
                <a:spcPts val="0"/>
              </a:spcAft>
            </a:pPr>
            <a:r>
              <a:rPr lang="cs-CZ" sz="1200" dirty="0">
                <a:solidFill>
                  <a:prstClr val="black"/>
                </a:solidFill>
                <a:effectLst>
                  <a:outerShdw blurRad="60007" dist="310007" dir="7680000" sy="30000" kx="1300200" algn="ctr" rotWithShape="0">
                    <a:prstClr val="black">
                      <a:alpha val="32000"/>
                    </a:prstClr>
                  </a:outerShdw>
                </a:effectLst>
              </a:rPr>
              <a:t>poskytovatelé PpS</a:t>
            </a:r>
          </a:p>
          <a:p>
            <a:pPr algn="ctr" fontAlgn="auto">
              <a:spcBef>
                <a:spcPts val="0"/>
              </a:spcBef>
              <a:spcAft>
                <a:spcPts val="0"/>
              </a:spcAft>
            </a:pPr>
            <a:endParaRPr lang="cs-CZ" sz="1200" dirty="0">
              <a:solidFill>
                <a:prstClr val="black"/>
              </a:solidFill>
              <a:effectLst>
                <a:outerShdw blurRad="60007" dist="310007" dir="7680000" sy="30000" kx="1300200" algn="ctr" rotWithShape="0">
                  <a:prstClr val="black">
                    <a:alpha val="32000"/>
                  </a:prstClr>
                </a:outerShdw>
              </a:effectLst>
            </a:endParaRPr>
          </a:p>
          <a:p>
            <a:pPr algn="ctr" fontAlgn="auto">
              <a:spcBef>
                <a:spcPts val="0"/>
              </a:spcBef>
              <a:spcAft>
                <a:spcPts val="0"/>
              </a:spcAft>
            </a:pPr>
            <a:r>
              <a:rPr lang="cs-CZ" sz="1200" b="1" dirty="0">
                <a:solidFill>
                  <a:schemeClr val="accent3">
                    <a:lumMod val="75000"/>
                  </a:schemeClr>
                </a:solidFill>
                <a:effectLst>
                  <a:outerShdw blurRad="60007" dist="310007" dir="7680000" sy="30000" kx="1300200" algn="ctr" rotWithShape="0">
                    <a:prstClr val="black">
                      <a:alpha val="32000"/>
                    </a:prstClr>
                  </a:outerShdw>
                </a:effectLst>
              </a:rPr>
              <a:t>subjekty zúčtování (SZ)</a:t>
            </a:r>
          </a:p>
        </p:txBody>
      </p:sp>
      <p:pic>
        <p:nvPicPr>
          <p:cNvPr id="21" name="Obrázek 20" descr="obchodník_s_elektřinou_fialová.png"/>
          <p:cNvPicPr>
            <a:picLocks noChangeAspect="1"/>
          </p:cNvPicPr>
          <p:nvPr/>
        </p:nvPicPr>
        <p:blipFill>
          <a:blip r:embed="rId4" cstate="print">
            <a:grayscl/>
          </a:blip>
          <a:srcRect b="27483"/>
          <a:stretch>
            <a:fillRect/>
          </a:stretch>
        </p:blipFill>
        <p:spPr>
          <a:xfrm>
            <a:off x="1697013" y="2555944"/>
            <a:ext cx="360040" cy="360040"/>
          </a:xfrm>
          <a:prstGeom prst="rect">
            <a:avLst/>
          </a:prstGeom>
        </p:spPr>
      </p:pic>
      <p:pic>
        <p:nvPicPr>
          <p:cNvPr id="22" name="Obrázek 21" descr="parní_elektrárna_fialová.png"/>
          <p:cNvPicPr>
            <a:picLocks noChangeAspect="1"/>
          </p:cNvPicPr>
          <p:nvPr/>
        </p:nvPicPr>
        <p:blipFill>
          <a:blip r:embed="rId5" cstate="print">
            <a:grayscl/>
          </a:blip>
          <a:srcRect b="14286"/>
          <a:stretch>
            <a:fillRect/>
          </a:stretch>
        </p:blipFill>
        <p:spPr>
          <a:xfrm>
            <a:off x="1192957" y="2555943"/>
            <a:ext cx="432048" cy="370327"/>
          </a:xfrm>
          <a:prstGeom prst="rect">
            <a:avLst/>
          </a:prstGeom>
        </p:spPr>
      </p:pic>
      <p:pic>
        <p:nvPicPr>
          <p:cNvPr id="23" name="Obrázek 22" descr="parní_elektrárna_fialová.png"/>
          <p:cNvPicPr>
            <a:picLocks noChangeAspect="1"/>
          </p:cNvPicPr>
          <p:nvPr/>
        </p:nvPicPr>
        <p:blipFill>
          <a:blip r:embed="rId5" cstate="print">
            <a:grayscl/>
          </a:blip>
          <a:srcRect b="14286"/>
          <a:stretch>
            <a:fillRect/>
          </a:stretch>
        </p:blipFill>
        <p:spPr>
          <a:xfrm>
            <a:off x="2201069" y="2555944"/>
            <a:ext cx="432048" cy="370327"/>
          </a:xfrm>
          <a:prstGeom prst="rect">
            <a:avLst/>
          </a:prstGeom>
        </p:spPr>
      </p:pic>
      <p:pic>
        <p:nvPicPr>
          <p:cNvPr id="24" name="Obrázek 23" descr="obchodník_s_elektřinou_fialová.png"/>
          <p:cNvPicPr>
            <a:picLocks noChangeAspect="1"/>
          </p:cNvPicPr>
          <p:nvPr/>
        </p:nvPicPr>
        <p:blipFill>
          <a:blip r:embed="rId4" cstate="print">
            <a:grayscl/>
          </a:blip>
          <a:srcRect b="27483"/>
          <a:stretch>
            <a:fillRect/>
          </a:stretch>
        </p:blipFill>
        <p:spPr>
          <a:xfrm>
            <a:off x="2705125" y="2555944"/>
            <a:ext cx="360040" cy="360040"/>
          </a:xfrm>
          <a:prstGeom prst="rect">
            <a:avLst/>
          </a:prstGeom>
        </p:spPr>
      </p:pic>
      <p:cxnSp>
        <p:nvCxnSpPr>
          <p:cNvPr id="25" name="AutoShape 24"/>
          <p:cNvCxnSpPr>
            <a:cxnSpLocks noChangeShapeType="1"/>
            <a:endCxn id="11" idx="0"/>
          </p:cNvCxnSpPr>
          <p:nvPr/>
        </p:nvCxnSpPr>
        <p:spPr bwMode="auto">
          <a:xfrm flipH="1">
            <a:off x="2123608" y="3012194"/>
            <a:ext cx="581517" cy="2361022"/>
          </a:xfrm>
          <a:prstGeom prst="straightConnector1">
            <a:avLst/>
          </a:prstGeom>
          <a:ln>
            <a:headEnd type="none"/>
            <a:tailEnd type="stealth" w="med" len="med"/>
          </a:ln>
        </p:spPr>
        <p:style>
          <a:lnRef idx="2">
            <a:schemeClr val="accent3"/>
          </a:lnRef>
          <a:fillRef idx="0">
            <a:schemeClr val="accent3"/>
          </a:fillRef>
          <a:effectRef idx="1">
            <a:schemeClr val="accent3"/>
          </a:effectRef>
          <a:fontRef idx="minor">
            <a:schemeClr val="tx1"/>
          </a:fontRef>
        </p:style>
      </p:cxnSp>
      <p:cxnSp>
        <p:nvCxnSpPr>
          <p:cNvPr id="26" name="AutoShape 24"/>
          <p:cNvCxnSpPr>
            <a:cxnSpLocks noChangeShapeType="1"/>
            <a:stCxn id="20" idx="2"/>
          </p:cNvCxnSpPr>
          <p:nvPr/>
        </p:nvCxnSpPr>
        <p:spPr bwMode="auto">
          <a:xfrm>
            <a:off x="2150904" y="3012194"/>
            <a:ext cx="120" cy="2289014"/>
          </a:xfrm>
          <a:prstGeom prst="straightConnector1">
            <a:avLst/>
          </a:prstGeom>
          <a:ln>
            <a:headEnd type="none"/>
            <a:tailEnd type="stealth" w="med" len="med"/>
          </a:ln>
        </p:spPr>
        <p:style>
          <a:lnRef idx="2">
            <a:schemeClr val="accent3"/>
          </a:lnRef>
          <a:fillRef idx="0">
            <a:schemeClr val="accent3"/>
          </a:fillRef>
          <a:effectRef idx="1">
            <a:schemeClr val="accent3"/>
          </a:effectRef>
          <a:fontRef idx="minor">
            <a:schemeClr val="tx1"/>
          </a:fontRef>
        </p:style>
      </p:cxnSp>
      <p:cxnSp>
        <p:nvCxnSpPr>
          <p:cNvPr id="27" name="AutoShape 24"/>
          <p:cNvCxnSpPr>
            <a:cxnSpLocks noChangeShapeType="1"/>
            <a:endCxn id="11" idx="0"/>
          </p:cNvCxnSpPr>
          <p:nvPr/>
        </p:nvCxnSpPr>
        <p:spPr bwMode="auto">
          <a:xfrm>
            <a:off x="1619673" y="3012194"/>
            <a:ext cx="503935" cy="2361022"/>
          </a:xfrm>
          <a:prstGeom prst="straightConnector1">
            <a:avLst/>
          </a:prstGeom>
          <a:ln>
            <a:headEnd type="none"/>
            <a:tailEnd type="stealth" w="med" len="med"/>
          </a:ln>
        </p:spPr>
        <p:style>
          <a:lnRef idx="2">
            <a:schemeClr val="accent3"/>
          </a:lnRef>
          <a:fillRef idx="0">
            <a:schemeClr val="accent3"/>
          </a:fillRef>
          <a:effectRef idx="1">
            <a:schemeClr val="accent3"/>
          </a:effectRef>
          <a:fontRef idx="minor">
            <a:schemeClr val="tx1"/>
          </a:fontRef>
        </p:style>
      </p:cxnSp>
      <p:sp>
        <p:nvSpPr>
          <p:cNvPr id="28" name="Text Box 16"/>
          <p:cNvSpPr txBox="1">
            <a:spLocks noChangeArrowheads="1"/>
          </p:cNvSpPr>
          <p:nvPr/>
        </p:nvSpPr>
        <p:spPr bwMode="auto">
          <a:xfrm>
            <a:off x="1619673" y="3717032"/>
            <a:ext cx="1080120" cy="246221"/>
          </a:xfrm>
          <a:prstGeom prst="rect">
            <a:avLst/>
          </a:prstGeom>
          <a:solidFill>
            <a:schemeClr val="bg1"/>
          </a:solidFill>
          <a:ln w="9525">
            <a:noFill/>
            <a:miter lim="800000"/>
            <a:headEnd/>
            <a:tailEnd/>
          </a:ln>
          <a:effectLst/>
        </p:spPr>
        <p:txBody>
          <a:bodyPr wrap="square">
            <a:spAutoFit/>
          </a:bodyPr>
          <a:lstStyle/>
          <a:p>
            <a:pPr algn="ctr" fontAlgn="auto">
              <a:spcBef>
                <a:spcPct val="50000"/>
              </a:spcBef>
              <a:spcAft>
                <a:spcPts val="0"/>
              </a:spcAft>
            </a:pPr>
            <a:r>
              <a:rPr lang="cs-CZ" sz="1000" b="1" dirty="0">
                <a:solidFill>
                  <a:prstClr val="black"/>
                </a:solidFill>
                <a:latin typeface="Calibri"/>
              </a:rPr>
              <a:t>obchod</a:t>
            </a:r>
          </a:p>
        </p:txBody>
      </p:sp>
      <p:cxnSp>
        <p:nvCxnSpPr>
          <p:cNvPr id="29" name="AutoShape 26"/>
          <p:cNvCxnSpPr>
            <a:cxnSpLocks noChangeShapeType="1"/>
          </p:cNvCxnSpPr>
          <p:nvPr/>
        </p:nvCxnSpPr>
        <p:spPr bwMode="auto">
          <a:xfrm rot="5400000">
            <a:off x="5346086" y="2438890"/>
            <a:ext cx="1584176" cy="1692188"/>
          </a:xfrm>
          <a:prstGeom prst="straightConnector1">
            <a:avLst/>
          </a:prstGeom>
          <a:ln>
            <a:headEnd/>
            <a:tailEnd type="stealth" w="med" len="med"/>
          </a:ln>
        </p:spPr>
        <p:style>
          <a:lnRef idx="2">
            <a:schemeClr val="accent3"/>
          </a:lnRef>
          <a:fillRef idx="0">
            <a:schemeClr val="accent3"/>
          </a:fillRef>
          <a:effectRef idx="1">
            <a:schemeClr val="accent3"/>
          </a:effectRef>
          <a:fontRef idx="minor">
            <a:schemeClr val="tx1"/>
          </a:fontRef>
        </p:style>
      </p:cxnSp>
      <p:cxnSp>
        <p:nvCxnSpPr>
          <p:cNvPr id="30" name="AutoShape 25"/>
          <p:cNvCxnSpPr>
            <a:cxnSpLocks noChangeShapeType="1"/>
            <a:stCxn id="13" idx="0"/>
            <a:endCxn id="31" idx="3"/>
          </p:cNvCxnSpPr>
          <p:nvPr/>
        </p:nvCxnSpPr>
        <p:spPr bwMode="auto">
          <a:xfrm flipH="1" flipV="1">
            <a:off x="5292080" y="4039530"/>
            <a:ext cx="1728072" cy="1351102"/>
          </a:xfrm>
          <a:prstGeom prst="straightConnector1">
            <a:avLst/>
          </a:prstGeom>
          <a:ln>
            <a:headEnd/>
            <a:tailEnd type="stealth" w="med" len="med"/>
          </a:ln>
        </p:spPr>
        <p:style>
          <a:lnRef idx="2">
            <a:schemeClr val="accent3"/>
          </a:lnRef>
          <a:fillRef idx="0">
            <a:schemeClr val="accent3"/>
          </a:fillRef>
          <a:effectRef idx="1">
            <a:schemeClr val="accent3"/>
          </a:effectRef>
          <a:fontRef idx="minor">
            <a:schemeClr val="tx1"/>
          </a:fontRef>
        </p:style>
      </p:cxnSp>
      <p:pic>
        <p:nvPicPr>
          <p:cNvPr id="31" name="Picture 186" descr="OTE_color"/>
          <p:cNvPicPr>
            <a:picLocks noChangeAspect="1" noChangeArrowheads="1"/>
          </p:cNvPicPr>
          <p:nvPr/>
        </p:nvPicPr>
        <p:blipFill>
          <a:blip r:embed="rId6" cstate="print"/>
          <a:srcRect/>
          <a:stretch>
            <a:fillRect/>
          </a:stretch>
        </p:blipFill>
        <p:spPr bwMode="auto">
          <a:xfrm>
            <a:off x="4067944" y="3854385"/>
            <a:ext cx="1224136" cy="370290"/>
          </a:xfrm>
          <a:prstGeom prst="rect">
            <a:avLst/>
          </a:prstGeom>
          <a:noFill/>
        </p:spPr>
      </p:pic>
      <p:sp>
        <p:nvSpPr>
          <p:cNvPr id="41" name="Text Box 34"/>
          <p:cNvSpPr txBox="1">
            <a:spLocks noChangeArrowheads="1"/>
          </p:cNvSpPr>
          <p:nvPr/>
        </p:nvSpPr>
        <p:spPr bwMode="auto">
          <a:xfrm rot="3257821">
            <a:off x="2893719" y="2812139"/>
            <a:ext cx="1878174" cy="400110"/>
          </a:xfrm>
          <a:prstGeom prst="rect">
            <a:avLst/>
          </a:prstGeom>
          <a:noFill/>
          <a:ln w="9525">
            <a:noFill/>
            <a:miter lim="800000"/>
            <a:headEnd/>
            <a:tailEnd/>
          </a:ln>
          <a:effectLst/>
        </p:spPr>
        <p:txBody>
          <a:bodyPr wrap="square">
            <a:spAutoFit/>
          </a:bodyPr>
          <a:lstStyle/>
          <a:p>
            <a:pPr algn="ctr" fontAlgn="auto">
              <a:spcBef>
                <a:spcPct val="50000"/>
              </a:spcBef>
              <a:spcAft>
                <a:spcPts val="0"/>
              </a:spcAft>
            </a:pPr>
            <a:r>
              <a:rPr lang="cs-CZ" sz="1000" b="1" dirty="0">
                <a:solidFill>
                  <a:prstClr val="black"/>
                </a:solidFill>
                <a:latin typeface="Calibri"/>
              </a:rPr>
              <a:t>obchod, registrace dvoustranných obchodů</a:t>
            </a:r>
          </a:p>
        </p:txBody>
      </p:sp>
      <p:sp>
        <p:nvSpPr>
          <p:cNvPr id="36" name="Zaoblený obdélník 35"/>
          <p:cNvSpPr/>
          <p:nvPr/>
        </p:nvSpPr>
        <p:spPr>
          <a:xfrm>
            <a:off x="1152013" y="1684554"/>
            <a:ext cx="2010650" cy="539297"/>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endParaRPr lang="cs-CZ" sz="1200" dirty="0">
              <a:solidFill>
                <a:prstClr val="black"/>
              </a:solidFill>
              <a:effectLst>
                <a:outerShdw blurRad="60007" dist="310007" dir="7680000" sy="30000" kx="1300200" algn="ctr" rotWithShape="0">
                  <a:prstClr val="black">
                    <a:alpha val="32000"/>
                  </a:prstClr>
                </a:outerShdw>
              </a:effectLst>
            </a:endParaRPr>
          </a:p>
          <a:p>
            <a:pPr algn="ctr" fontAlgn="auto">
              <a:spcBef>
                <a:spcPts val="0"/>
              </a:spcBef>
              <a:spcAft>
                <a:spcPts val="0"/>
              </a:spcAft>
            </a:pPr>
            <a:endParaRPr lang="cs-CZ" sz="1200" dirty="0">
              <a:solidFill>
                <a:prstClr val="black"/>
              </a:solidFill>
              <a:effectLst>
                <a:outerShdw blurRad="60007" dist="310007" dir="7680000" sy="30000" kx="1300200" algn="ctr" rotWithShape="0">
                  <a:prstClr val="black">
                    <a:alpha val="32000"/>
                  </a:prstClr>
                </a:outerShdw>
              </a:effectLst>
            </a:endParaRPr>
          </a:p>
          <a:p>
            <a:pPr algn="ctr" fontAlgn="auto">
              <a:spcBef>
                <a:spcPts val="0"/>
              </a:spcBef>
              <a:spcAft>
                <a:spcPts val="0"/>
              </a:spcAft>
            </a:pPr>
            <a:endParaRPr lang="cs-CZ" sz="1200" dirty="0">
              <a:solidFill>
                <a:prstClr val="black"/>
              </a:solidFill>
              <a:effectLst>
                <a:outerShdw blurRad="60007" dist="310007" dir="7680000" sy="30000" kx="1300200" algn="ctr" rotWithShape="0">
                  <a:prstClr val="black">
                    <a:alpha val="32000"/>
                  </a:prstClr>
                </a:outerShdw>
              </a:effectLst>
            </a:endParaRPr>
          </a:p>
          <a:p>
            <a:pPr algn="ctr" fontAlgn="auto">
              <a:spcBef>
                <a:spcPts val="0"/>
              </a:spcBef>
              <a:spcAft>
                <a:spcPts val="0"/>
              </a:spcAft>
            </a:pPr>
            <a:endParaRPr lang="cs-CZ" sz="1200" dirty="0">
              <a:solidFill>
                <a:prstClr val="black"/>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23512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783749"/>
            <a:ext cx="7873600"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Základní vlastnosti systému zúčtování ČR</a:t>
            </a:r>
          </a:p>
        </p:txBody>
      </p:sp>
      <p:graphicFrame>
        <p:nvGraphicFramePr>
          <p:cNvPr id="4" name="Tabulka 3"/>
          <p:cNvGraphicFramePr>
            <a:graphicFrameLocks noGrp="1"/>
          </p:cNvGraphicFramePr>
          <p:nvPr>
            <p:extLst>
              <p:ext uri="{D42A27DB-BD31-4B8C-83A1-F6EECF244321}">
                <p14:modId xmlns:p14="http://schemas.microsoft.com/office/powerpoint/2010/main" val="3320825178"/>
              </p:ext>
            </p:extLst>
          </p:nvPr>
        </p:nvGraphicFramePr>
        <p:xfrm>
          <a:off x="268404" y="1588066"/>
          <a:ext cx="8624075" cy="1630680"/>
        </p:xfrm>
        <a:graphic>
          <a:graphicData uri="http://schemas.openxmlformats.org/drawingml/2006/table">
            <a:tbl>
              <a:tblPr firstCol="1" bandRow="1">
                <a:tableStyleId>{F5AB1C69-6EDB-4FF4-983F-18BD219EF322}</a:tableStyleId>
              </a:tblPr>
              <a:tblGrid>
                <a:gridCol w="4337439">
                  <a:extLst>
                    <a:ext uri="{9D8B030D-6E8A-4147-A177-3AD203B41FA5}">
                      <a16:colId xmlns:a16="http://schemas.microsoft.com/office/drawing/2014/main" val="20000"/>
                    </a:ext>
                  </a:extLst>
                </a:gridCol>
                <a:gridCol w="4286636">
                  <a:extLst>
                    <a:ext uri="{9D8B030D-6E8A-4147-A177-3AD203B41FA5}">
                      <a16:colId xmlns:a16="http://schemas.microsoft.com/office/drawing/2014/main" val="20001"/>
                    </a:ext>
                  </a:extLst>
                </a:gridCol>
              </a:tblGrid>
              <a:tr h="370840">
                <a:tc>
                  <a:txBody>
                    <a:bodyPr/>
                    <a:lstStyle/>
                    <a:p>
                      <a:r>
                        <a:rPr lang="cs-CZ" sz="1400" dirty="0"/>
                        <a:t>Zodpovědnost za vyhodnocení,</a:t>
                      </a:r>
                      <a:r>
                        <a:rPr lang="cs-CZ" sz="1400" baseline="0" dirty="0"/>
                        <a:t> zúčtování a vypořádání odchylek:</a:t>
                      </a:r>
                      <a:endParaRPr lang="cs-CZ" sz="1400" dirty="0">
                        <a:latin typeface="Arial" panose="020B0604020202020204" pitchFamily="34" charset="0"/>
                        <a:cs typeface="Arial" panose="020B0604020202020204" pitchFamily="34" charset="0"/>
                      </a:endParaRPr>
                    </a:p>
                  </a:txBody>
                  <a:tcPr/>
                </a:tc>
                <a:tc>
                  <a:txBody>
                    <a:bodyPr/>
                    <a:lstStyle/>
                    <a:p>
                      <a:r>
                        <a:rPr lang="cs-CZ" sz="1400" dirty="0"/>
                        <a:t>Operátor trhu</a:t>
                      </a:r>
                      <a:r>
                        <a:rPr lang="cs-CZ" sz="1400" baseline="0" dirty="0"/>
                        <a:t>, OTE, a. s. </a:t>
                      </a:r>
                      <a:endParaRPr lang="cs-CZ"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cs-CZ" sz="1400" dirty="0"/>
                        <a:t>Zúčtovací perioda:</a:t>
                      </a:r>
                      <a:endParaRPr lang="cs-CZ" sz="1400" dirty="0">
                        <a:latin typeface="Arial" panose="020B0604020202020204" pitchFamily="34" charset="0"/>
                        <a:cs typeface="Arial" panose="020B0604020202020204" pitchFamily="34" charset="0"/>
                      </a:endParaRPr>
                    </a:p>
                  </a:txBody>
                  <a:tcPr/>
                </a:tc>
                <a:tc>
                  <a:txBody>
                    <a:bodyPr/>
                    <a:lstStyle/>
                    <a:p>
                      <a:r>
                        <a:rPr lang="cs-CZ" sz="1400" dirty="0"/>
                        <a:t>1 hodina</a:t>
                      </a:r>
                      <a:endParaRPr lang="cs-CZ"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cs-CZ" sz="1400" dirty="0"/>
                        <a:t>Měna zúčtování:</a:t>
                      </a:r>
                      <a:endParaRPr lang="cs-CZ" sz="1400" dirty="0">
                        <a:latin typeface="Arial" panose="020B0604020202020204" pitchFamily="34" charset="0"/>
                        <a:cs typeface="Arial" panose="020B0604020202020204" pitchFamily="34" charset="0"/>
                      </a:endParaRPr>
                    </a:p>
                  </a:txBody>
                  <a:tcPr/>
                </a:tc>
                <a:tc>
                  <a:txBody>
                    <a:bodyPr/>
                    <a:lstStyle/>
                    <a:p>
                      <a:r>
                        <a:rPr lang="cs-CZ" sz="1400" dirty="0">
                          <a:latin typeface="Arial" panose="020B0604020202020204" pitchFamily="34" charset="0"/>
                          <a:cs typeface="Arial" panose="020B0604020202020204" pitchFamily="34" charset="0"/>
                        </a:rPr>
                        <a:t>Kč</a:t>
                      </a:r>
                    </a:p>
                  </a:txBody>
                  <a:tcPr/>
                </a:tc>
                <a:extLst>
                  <a:ext uri="{0D108BD9-81ED-4DB2-BD59-A6C34878D82A}">
                    <a16:rowId xmlns:a16="http://schemas.microsoft.com/office/drawing/2014/main" val="10002"/>
                  </a:ext>
                </a:extLst>
              </a:tr>
              <a:tr h="370840">
                <a:tc>
                  <a:txBody>
                    <a:bodyPr/>
                    <a:lstStyle/>
                    <a:p>
                      <a:r>
                        <a:rPr lang="cs-CZ" sz="1400" dirty="0"/>
                        <a:t>Čas zúčtování:</a:t>
                      </a:r>
                      <a:endParaRPr lang="cs-CZ" sz="1400" dirty="0">
                        <a:latin typeface="Arial" panose="020B0604020202020204" pitchFamily="34" charset="0"/>
                        <a:cs typeface="Arial" panose="020B0604020202020204" pitchFamily="34" charset="0"/>
                      </a:endParaRPr>
                    </a:p>
                  </a:txBody>
                  <a:tcPr/>
                </a:tc>
                <a:tc>
                  <a:txBody>
                    <a:bodyPr/>
                    <a:lstStyle/>
                    <a:p>
                      <a:r>
                        <a:rPr lang="cs-CZ" sz="1400" dirty="0"/>
                        <a:t>14:00 D+1</a:t>
                      </a:r>
                      <a:endParaRPr lang="cs-CZ"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5" name="Obdélník 4"/>
          <p:cNvSpPr/>
          <p:nvPr/>
        </p:nvSpPr>
        <p:spPr>
          <a:xfrm>
            <a:off x="252483" y="3581987"/>
            <a:ext cx="8624075" cy="2462213"/>
          </a:xfrm>
          <a:prstGeom prst="rect">
            <a:avLst/>
          </a:prstGeom>
          <a:solidFill>
            <a:schemeClr val="accent1">
              <a:lumMod val="20000"/>
              <a:lumOff val="80000"/>
            </a:schemeClr>
          </a:solidFill>
        </p:spPr>
        <p:txBody>
          <a:bodyPr wrap="square">
            <a:spAutoFit/>
          </a:bodyPr>
          <a:lstStyle/>
          <a:p>
            <a:r>
              <a:rPr lang="cs-CZ" sz="1400" dirty="0">
                <a:latin typeface="Arial" panose="020B0604020202020204" pitchFamily="34" charset="0"/>
                <a:cs typeface="Arial" panose="020B0604020202020204" pitchFamily="34" charset="0"/>
              </a:rPr>
              <a:t>Legislativní rámec pro vyhodnocení, zúčtování a vypořádání odchylek tvoří následující normy.</a:t>
            </a:r>
          </a:p>
          <a:p>
            <a:endParaRPr lang="cs-CZ" sz="1400" dirty="0">
              <a:latin typeface="Arial" panose="020B0604020202020204" pitchFamily="34" charset="0"/>
              <a:cs typeface="Arial" panose="020B0604020202020204" pitchFamily="34" charset="0"/>
            </a:endParaRPr>
          </a:p>
          <a:p>
            <a:pPr marL="342900" lvl="0" indent="-342900">
              <a:buFont typeface="+mj-lt"/>
              <a:buAutoNum type="arabicPeriod"/>
            </a:pPr>
            <a:r>
              <a:rPr lang="cs-CZ" sz="1400" i="1" dirty="0">
                <a:latin typeface="Arial" panose="020B0604020202020204" pitchFamily="34" charset="0"/>
                <a:cs typeface="Arial" panose="020B0604020202020204" pitchFamily="34" charset="0"/>
              </a:rPr>
              <a:t>Zákon 458/2000 Sb. Energetický zákon</a:t>
            </a:r>
            <a:r>
              <a:rPr lang="cs-CZ" sz="1400" dirty="0">
                <a:latin typeface="Arial" panose="020B0604020202020204" pitchFamily="34" charset="0"/>
                <a:cs typeface="Arial" panose="020B0604020202020204" pitchFamily="34" charset="0"/>
              </a:rPr>
              <a:t>, který definuje základní pojmy a určuje práva a povinnosti v systému zúčtování odchylek.</a:t>
            </a:r>
          </a:p>
          <a:p>
            <a:pPr marL="342900" lvl="0" indent="-342900">
              <a:buFont typeface="+mj-lt"/>
              <a:buAutoNum type="arabicPeriod"/>
            </a:pPr>
            <a:r>
              <a:rPr lang="cs-CZ" sz="1400" i="1" dirty="0">
                <a:latin typeface="Arial" panose="020B0604020202020204" pitchFamily="34" charset="0"/>
                <a:cs typeface="Arial" panose="020B0604020202020204" pitchFamily="34" charset="0"/>
              </a:rPr>
              <a:t>Vyhláška 408/2015 Sb. o Pravidlech trhu s elektřinou</a:t>
            </a:r>
            <a:r>
              <a:rPr lang="cs-CZ" sz="1400" dirty="0">
                <a:latin typeface="Arial" panose="020B0604020202020204" pitchFamily="34" charset="0"/>
                <a:cs typeface="Arial" panose="020B0604020202020204" pitchFamily="34" charset="0"/>
              </a:rPr>
              <a:t>, ve které jsou stanoveny popsány principy systému zúčtování odchylek.</a:t>
            </a:r>
          </a:p>
          <a:p>
            <a:pPr marL="342900" lvl="0" indent="-342900">
              <a:buFont typeface="+mj-lt"/>
              <a:buAutoNum type="arabicPeriod"/>
            </a:pPr>
            <a:r>
              <a:rPr lang="cs-CZ" sz="1400" i="1" dirty="0">
                <a:latin typeface="Arial" panose="020B0604020202020204" pitchFamily="34" charset="0"/>
                <a:cs typeface="Arial" panose="020B0604020202020204" pitchFamily="34" charset="0"/>
              </a:rPr>
              <a:t>Cenové rozhodnutí Energetického regulačního úřadu, kterým se stanovují ceny regulovaných služeb souvisejících s dodávkou elektřiny</a:t>
            </a:r>
            <a:r>
              <a:rPr lang="cs-CZ" sz="1400" dirty="0">
                <a:latin typeface="Arial" panose="020B0604020202020204" pitchFamily="34" charset="0"/>
                <a:cs typeface="Arial" panose="020B0604020202020204" pitchFamily="34" charset="0"/>
              </a:rPr>
              <a:t>. V rozhodnutí jsou stanoveny hodnoty parametrů vstupujících do systému zúčtování odchylek (např. minimální zúčtovací ceny).</a:t>
            </a:r>
          </a:p>
          <a:p>
            <a:pPr marL="342900" lvl="0" indent="-342900">
              <a:buFont typeface="+mj-lt"/>
              <a:buAutoNum type="arabicPeriod"/>
            </a:pPr>
            <a:r>
              <a:rPr lang="cs-CZ" sz="1400" i="1" dirty="0">
                <a:latin typeface="Arial" panose="020B0604020202020204" pitchFamily="34" charset="0"/>
                <a:cs typeface="Arial" panose="020B0604020202020204" pitchFamily="34" charset="0"/>
              </a:rPr>
              <a:t>Obchodní podmínky OTE, a.s. pro elektroenergetiku</a:t>
            </a:r>
            <a:r>
              <a:rPr lang="cs-CZ" sz="1400" dirty="0">
                <a:latin typeface="Arial" panose="020B0604020202020204" pitchFamily="34" charset="0"/>
                <a:cs typeface="Arial" panose="020B0604020202020204" pitchFamily="34" charset="0"/>
              </a:rPr>
              <a:t>, kde jsou stanoveny technické detaily, např. způsob komunikace při zasílání dat, stanovení finančního jištění, způsob reklamace apod.</a:t>
            </a:r>
          </a:p>
        </p:txBody>
      </p:sp>
      <p:pic>
        <p:nvPicPr>
          <p:cNvPr id="6" name="Picture 186" descr="OTE_col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80312" y="1628800"/>
            <a:ext cx="1224136" cy="370290"/>
          </a:xfrm>
          <a:prstGeom prst="rect">
            <a:avLst/>
          </a:prstGeom>
          <a:noFill/>
        </p:spPr>
      </p:pic>
    </p:spTree>
    <p:extLst>
      <p:ext uri="{BB962C8B-B14F-4D97-AF65-F5344CB8AC3E}">
        <p14:creationId xmlns:p14="http://schemas.microsoft.com/office/powerpoint/2010/main" val="88352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124744"/>
            <a:ext cx="7956456" cy="4739759"/>
          </a:xfrm>
          <a:prstGeom prst="rect">
            <a:avLst/>
          </a:prstGeom>
          <a:noFill/>
        </p:spPr>
        <p:txBody>
          <a:bodyPr wrap="square" lIns="0" tIns="0" rIns="0" bIns="0" rtlCol="0">
            <a:spAutoFit/>
          </a:bodyPr>
          <a:lstStyle/>
          <a:p>
            <a:r>
              <a:rPr lang="cs-CZ" dirty="0">
                <a:solidFill>
                  <a:schemeClr val="bg1">
                    <a:lumMod val="50000"/>
                  </a:schemeClr>
                </a:solidFill>
                <a:latin typeface="Arial Black" panose="020B0A04020102020204" pitchFamily="34" charset="0"/>
              </a:rPr>
              <a:t>Úvod</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Vznik a příčiny odchylek, systém zúčtování odchylek a regulační energie</a:t>
            </a:r>
          </a:p>
          <a:p>
            <a:endParaRPr lang="cs-CZ" dirty="0">
              <a:solidFill>
                <a:schemeClr val="bg1">
                  <a:lumMod val="50000"/>
                </a:schemeClr>
              </a:solidFill>
              <a:latin typeface="Arial Black" panose="020B0A04020102020204" pitchFamily="34" charset="0"/>
            </a:endParaRPr>
          </a:p>
          <a:p>
            <a:r>
              <a:rPr lang="cs-CZ" sz="2800" dirty="0">
                <a:solidFill>
                  <a:schemeClr val="accent3">
                    <a:lumMod val="75000"/>
                  </a:schemeClr>
                </a:solidFill>
                <a:latin typeface="Arial Black" panose="020B0A04020102020204" pitchFamily="34" charset="0"/>
              </a:rPr>
              <a:t>Vytváření bilančních skupin, agregace, postup registrace diagramu</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Sběr a agregace dat z měření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Vyhodnocení, ocenění a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Požadavky na systém zúčtování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Shrnutí, zveřejňování dat</a:t>
            </a:r>
          </a:p>
        </p:txBody>
      </p:sp>
    </p:spTree>
    <p:extLst>
      <p:ext uri="{BB962C8B-B14F-4D97-AF65-F5344CB8AC3E}">
        <p14:creationId xmlns:p14="http://schemas.microsoft.com/office/powerpoint/2010/main" val="221477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Subjekt zúčtování</a:t>
            </a:r>
          </a:p>
        </p:txBody>
      </p:sp>
      <p:sp>
        <p:nvSpPr>
          <p:cNvPr id="5" name="Obdélník 4"/>
          <p:cNvSpPr/>
          <p:nvPr/>
        </p:nvSpPr>
        <p:spPr>
          <a:xfrm>
            <a:off x="204952" y="1412776"/>
            <a:ext cx="8653646" cy="738664"/>
          </a:xfrm>
          <a:prstGeom prst="rect">
            <a:avLst/>
          </a:prstGeom>
          <a:solidFill>
            <a:schemeClr val="accent1">
              <a:lumMod val="20000"/>
              <a:lumOff val="80000"/>
            </a:schemeClr>
          </a:solidFill>
        </p:spPr>
        <p:txBody>
          <a:bodyPr wrap="square">
            <a:spAutoFit/>
          </a:bodyPr>
          <a:lstStyle/>
          <a:p>
            <a:r>
              <a:rPr lang="cs-CZ" sz="1400" b="1" dirty="0">
                <a:solidFill>
                  <a:schemeClr val="accent3"/>
                </a:solidFill>
                <a:latin typeface="Arial" panose="020B0604020202020204" pitchFamily="34" charset="0"/>
                <a:cs typeface="Arial" panose="020B0604020202020204" pitchFamily="34" charset="0"/>
              </a:rPr>
              <a:t>Subjekt zúčtování </a:t>
            </a:r>
            <a:r>
              <a:rPr lang="cs-CZ" sz="1400" dirty="0">
                <a:latin typeface="Arial" panose="020B0604020202020204" pitchFamily="34" charset="0"/>
                <a:cs typeface="Arial" panose="020B0604020202020204" pitchFamily="34" charset="0"/>
              </a:rPr>
              <a:t>(EZ, §2, odst. 2) je </a:t>
            </a:r>
            <a:r>
              <a:rPr lang="cs-CZ" sz="1400" i="1" dirty="0">
                <a:latin typeface="Arial" panose="020B0604020202020204" pitchFamily="34" charset="0"/>
                <a:cs typeface="Arial" panose="020B0604020202020204" pitchFamily="34" charset="0"/>
              </a:rPr>
              <a:t>fyzická nebo právnická osoba, pro kterou operátor trhu na základě smlouvy o zúčtování odchylek provádí vyhodnocení, zúčtování a vypořádání odchylek</a:t>
            </a:r>
            <a:r>
              <a:rPr lang="cs-CZ" sz="1400" dirty="0">
                <a:latin typeface="Arial" panose="020B0604020202020204" pitchFamily="34" charset="0"/>
                <a:cs typeface="Arial" panose="020B0604020202020204" pitchFamily="34" charset="0"/>
              </a:rPr>
              <a:t>. Registrovaný účastník trhu, který není subjektem zúčtování, musí předat zodpovědnost za odchylku subjektu zúčtování.</a:t>
            </a:r>
          </a:p>
        </p:txBody>
      </p:sp>
      <p:sp>
        <p:nvSpPr>
          <p:cNvPr id="6" name="Obdélník 5"/>
          <p:cNvSpPr/>
          <p:nvPr/>
        </p:nvSpPr>
        <p:spPr>
          <a:xfrm>
            <a:off x="204952" y="2612547"/>
            <a:ext cx="8653646" cy="3108543"/>
          </a:xfrm>
          <a:prstGeom prst="rect">
            <a:avLst/>
          </a:prstGeom>
          <a:solidFill>
            <a:schemeClr val="accent1">
              <a:lumMod val="20000"/>
              <a:lumOff val="80000"/>
            </a:schemeClr>
          </a:solidFill>
        </p:spPr>
        <p:txBody>
          <a:bodyPr wrap="square">
            <a:spAutoFit/>
          </a:bodyPr>
          <a:lstStyle/>
          <a:p>
            <a:r>
              <a:rPr lang="cs-CZ" sz="1400" b="1" dirty="0">
                <a:latin typeface="Arial" panose="020B0604020202020204" pitchFamily="34" charset="0"/>
                <a:cs typeface="Arial" panose="020B0604020202020204" pitchFamily="34" charset="0"/>
              </a:rPr>
              <a:t>Subjekt zúčtování má právo </a:t>
            </a:r>
            <a:r>
              <a:rPr lang="cs-CZ" sz="1400" dirty="0">
                <a:latin typeface="Arial" panose="020B0604020202020204" pitchFamily="34" charset="0"/>
                <a:cs typeface="Arial" panose="020B0604020202020204" pitchFamily="34" charset="0"/>
              </a:rPr>
              <a:t>(po splnění případných dalších vstupních podmínek):</a:t>
            </a:r>
          </a:p>
          <a:p>
            <a:pPr marL="285750" lvl="0" indent="-285750">
              <a:buFont typeface="Arial" pitchFamily="34" charset="0"/>
              <a:buChar char="•"/>
            </a:pPr>
            <a:r>
              <a:rPr lang="cs-CZ" sz="1400" dirty="0">
                <a:latin typeface="Arial" panose="020B0604020202020204" pitchFamily="34" charset="0"/>
                <a:cs typeface="Arial" panose="020B0604020202020204" pitchFamily="34" charset="0"/>
              </a:rPr>
              <a:t>zejména účastnit se obchodování na organizovaných trzích s elektřinou (viz kapitola 7. Obchodování na trzích a dvoustranné obchody);</a:t>
            </a:r>
          </a:p>
          <a:p>
            <a:pPr marL="285750" lvl="0" indent="-285750">
              <a:buFont typeface="Arial" pitchFamily="34" charset="0"/>
              <a:buChar char="•"/>
            </a:pPr>
            <a:r>
              <a:rPr lang="cs-CZ" sz="1400" dirty="0">
                <a:latin typeface="Arial" panose="020B0604020202020204" pitchFamily="34" charset="0"/>
                <a:cs typeface="Arial" panose="020B0604020202020204" pitchFamily="34" charset="0"/>
              </a:rPr>
              <a:t>registrovat dvoustranné obchody s jinými subjekty zúčtování;</a:t>
            </a:r>
          </a:p>
          <a:p>
            <a:pPr marL="285750" lvl="0" indent="-285750">
              <a:buFont typeface="Arial" pitchFamily="34" charset="0"/>
              <a:buChar char="•"/>
            </a:pPr>
            <a:r>
              <a:rPr lang="cs-CZ" sz="1400" dirty="0">
                <a:latin typeface="Arial" panose="020B0604020202020204" pitchFamily="34" charset="0"/>
                <a:cs typeface="Arial" panose="020B0604020202020204" pitchFamily="34" charset="0"/>
              </a:rPr>
              <a:t>uzavřít smlouvu na přeshraniční přenos elektřiny, tj. může se účastnit přeshraničního obchodování (viz kapitola 8. Přeshraniční obchodování s elektřinou) a</a:t>
            </a:r>
          </a:p>
          <a:p>
            <a:pPr marL="285750" lvl="0" indent="-285750">
              <a:buFont typeface="Arial" pitchFamily="34" charset="0"/>
              <a:buChar char="•"/>
            </a:pPr>
            <a:r>
              <a:rPr lang="cs-CZ" sz="1400" dirty="0">
                <a:latin typeface="Arial" panose="020B0604020202020204" pitchFamily="34" charset="0"/>
                <a:cs typeface="Arial" panose="020B0604020202020204" pitchFamily="34" charset="0"/>
              </a:rPr>
              <a:t>poskytovat regulační energii.</a:t>
            </a:r>
          </a:p>
          <a:p>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Jednou z hlavních podmínek obchodování je zajištění dostatečného finančního jištění potřebného pro krytí obchodů a zúčtování odchylek stanoveného dle obchodních podmínek operátora trhu.</a:t>
            </a:r>
          </a:p>
          <a:p>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Mezi hlavní </a:t>
            </a:r>
            <a:r>
              <a:rPr lang="cs-CZ" sz="1400" b="1" dirty="0">
                <a:latin typeface="Arial" panose="020B0604020202020204" pitchFamily="34" charset="0"/>
                <a:cs typeface="Arial" panose="020B0604020202020204" pitchFamily="34" charset="0"/>
              </a:rPr>
              <a:t>povinnosti subjektu zúčtování </a:t>
            </a:r>
            <a:r>
              <a:rPr lang="cs-CZ" sz="1400" dirty="0">
                <a:latin typeface="Arial" panose="020B0604020202020204" pitchFamily="34" charset="0"/>
                <a:cs typeface="Arial" panose="020B0604020202020204" pitchFamily="34" charset="0"/>
              </a:rPr>
              <a:t>patří:</a:t>
            </a:r>
          </a:p>
          <a:p>
            <a:pPr marL="285750" lvl="0" indent="-285750">
              <a:buFont typeface="Arial" pitchFamily="34" charset="0"/>
              <a:buChar char="•"/>
            </a:pPr>
            <a:r>
              <a:rPr lang="cs-CZ" sz="1400" dirty="0">
                <a:latin typeface="Arial" panose="020B0604020202020204" pitchFamily="34" charset="0"/>
                <a:cs typeface="Arial" panose="020B0604020202020204" pitchFamily="34" charset="0"/>
              </a:rPr>
              <a:t>předávání skutečných hodnot pro finanční vypořádání odchylek a</a:t>
            </a:r>
          </a:p>
          <a:p>
            <a:pPr marL="285750" lvl="0" indent="-285750">
              <a:buFont typeface="Arial" pitchFamily="34" charset="0"/>
              <a:buChar char="•"/>
            </a:pPr>
            <a:r>
              <a:rPr lang="cs-CZ" sz="1400" dirty="0">
                <a:latin typeface="Arial" panose="020B0604020202020204" pitchFamily="34" charset="0"/>
                <a:cs typeface="Arial" panose="020B0604020202020204" pitchFamily="34" charset="0"/>
              </a:rPr>
              <a:t>platba za odchylku.</a:t>
            </a:r>
          </a:p>
        </p:txBody>
      </p:sp>
    </p:spTree>
    <p:extLst>
      <p:ext uri="{BB962C8B-B14F-4D97-AF65-F5344CB8AC3E}">
        <p14:creationId xmlns:p14="http://schemas.microsoft.com/office/powerpoint/2010/main" val="222128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SZ a RÚT</a:t>
            </a:r>
          </a:p>
        </p:txBody>
      </p:sp>
      <p:sp>
        <p:nvSpPr>
          <p:cNvPr id="4" name="TextovéPole 3"/>
          <p:cNvSpPr txBox="1"/>
          <p:nvPr/>
        </p:nvSpPr>
        <p:spPr>
          <a:xfrm>
            <a:off x="213688" y="6077207"/>
            <a:ext cx="3182069" cy="215444"/>
          </a:xfrm>
          <a:prstGeom prst="rect">
            <a:avLst/>
          </a:prstGeom>
          <a:noFill/>
        </p:spPr>
        <p:txBody>
          <a:bodyPr wrap="square" rtlCol="0">
            <a:spAutoFit/>
          </a:bodyPr>
          <a:lstStyle/>
          <a:p>
            <a:pPr algn="r"/>
            <a:r>
              <a:rPr lang="cs-CZ" sz="800" dirty="0"/>
              <a:t>Zdroj</a:t>
            </a:r>
            <a:r>
              <a:rPr lang="en-US" sz="800" dirty="0"/>
              <a:t>: </a:t>
            </a:r>
            <a:r>
              <a:rPr lang="cs-CZ" sz="800" dirty="0"/>
              <a:t>Trh s elektřinou, Úvod do liberalizované energetiky, str. 59</a:t>
            </a:r>
            <a:endParaRPr lang="en-US" sz="800" dirty="0"/>
          </a:p>
        </p:txBody>
      </p:sp>
      <p:graphicFrame>
        <p:nvGraphicFramePr>
          <p:cNvPr id="5" name="Tabulka 4"/>
          <p:cNvGraphicFramePr>
            <a:graphicFrameLocks noGrp="1"/>
          </p:cNvGraphicFramePr>
          <p:nvPr>
            <p:extLst>
              <p:ext uri="{D42A27DB-BD31-4B8C-83A1-F6EECF244321}">
                <p14:modId xmlns:p14="http://schemas.microsoft.com/office/powerpoint/2010/main" val="2138816468"/>
              </p:ext>
            </p:extLst>
          </p:nvPr>
        </p:nvGraphicFramePr>
        <p:xfrm>
          <a:off x="205696" y="1124744"/>
          <a:ext cx="8643244" cy="4963935"/>
        </p:xfrm>
        <a:graphic>
          <a:graphicData uri="http://schemas.openxmlformats.org/drawingml/2006/table">
            <a:tbl>
              <a:tblPr firstRow="1" firstCol="1" bandRow="1">
                <a:tableStyleId>{F5AB1C69-6EDB-4FF4-983F-18BD219EF322}</a:tableStyleId>
              </a:tblPr>
              <a:tblGrid>
                <a:gridCol w="1765121">
                  <a:extLst>
                    <a:ext uri="{9D8B030D-6E8A-4147-A177-3AD203B41FA5}">
                      <a16:colId xmlns:a16="http://schemas.microsoft.com/office/drawing/2014/main" val="20000"/>
                    </a:ext>
                  </a:extLst>
                </a:gridCol>
                <a:gridCol w="3243926">
                  <a:extLst>
                    <a:ext uri="{9D8B030D-6E8A-4147-A177-3AD203B41FA5}">
                      <a16:colId xmlns:a16="http://schemas.microsoft.com/office/drawing/2014/main" val="20001"/>
                    </a:ext>
                  </a:extLst>
                </a:gridCol>
                <a:gridCol w="3634197">
                  <a:extLst>
                    <a:ext uri="{9D8B030D-6E8A-4147-A177-3AD203B41FA5}">
                      <a16:colId xmlns:a16="http://schemas.microsoft.com/office/drawing/2014/main" val="20002"/>
                    </a:ext>
                  </a:extLst>
                </a:gridCol>
              </a:tblGrid>
              <a:tr h="300495">
                <a:tc>
                  <a:txBody>
                    <a:bodyPr/>
                    <a:lstStyle/>
                    <a:p>
                      <a:pPr algn="ct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Subjekt zúčtování (SZ)</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Registrovaný účastník trhu (RÚT)</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0"/>
                  </a:ext>
                </a:extLst>
              </a:tr>
              <a:tr h="247621">
                <a:tc>
                  <a:txBody>
                    <a:bodyPr/>
                    <a:lstStyle/>
                    <a:p>
                      <a:pPr marL="0" indent="0" algn="l" defTabSz="914400" rtl="0" eaLnBrk="1" latinLnBrk="0" hangingPunct="1"/>
                      <a:r>
                        <a:rPr lang="cs-CZ" sz="1200" kern="1200" dirty="0"/>
                        <a:t>Režim odpovědnosti za odchylku</a:t>
                      </a:r>
                      <a:endParaRPr lang="cs-CZ" sz="1200" kern="1200" dirty="0">
                        <a:solidFill>
                          <a:schemeClr val="bg1"/>
                        </a:solidFill>
                        <a:latin typeface="Arial" panose="020B0604020202020204" pitchFamily="34" charset="0"/>
                        <a:ea typeface="+mn-ea"/>
                        <a:cs typeface="Arial" panose="020B0604020202020204" pitchFamily="34" charset="0"/>
                      </a:endParaRPr>
                    </a:p>
                  </a:txBody>
                  <a:tcPr marL="72000" marR="72000" anchor="ctr"/>
                </a:tc>
                <a:tc>
                  <a:txBody>
                    <a:bodyPr/>
                    <a:lstStyle/>
                    <a:p>
                      <a:pPr algn="ctr"/>
                      <a:r>
                        <a:rPr lang="cs-CZ" sz="1200" dirty="0"/>
                        <a:t>Vlastní odpovědnost za odchylku</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Přenesená odpovědnost za odchylku</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1"/>
                  </a:ext>
                </a:extLst>
              </a:tr>
              <a:tr h="412702">
                <a:tc>
                  <a:txBody>
                    <a:bodyPr/>
                    <a:lstStyle/>
                    <a:p>
                      <a:pPr marL="0" indent="0" algn="l" defTabSz="914400" rtl="0" eaLnBrk="1" latinLnBrk="0" hangingPunct="1"/>
                      <a:r>
                        <a:rPr lang="cs-CZ" sz="1200" kern="1200" dirty="0"/>
                        <a:t>Smluvní</a:t>
                      </a:r>
                      <a:r>
                        <a:rPr lang="cs-CZ" sz="1200" kern="1200" baseline="0" dirty="0"/>
                        <a:t> zajištění</a:t>
                      </a:r>
                      <a:endParaRPr lang="cs-CZ" sz="1200" kern="1200" dirty="0">
                        <a:solidFill>
                          <a:schemeClr val="bg1"/>
                        </a:solidFill>
                        <a:latin typeface="Arial" panose="020B0604020202020204" pitchFamily="34" charset="0"/>
                        <a:ea typeface="+mn-ea"/>
                        <a:cs typeface="Arial" panose="020B0604020202020204" pitchFamily="34" charset="0"/>
                      </a:endParaRPr>
                    </a:p>
                  </a:txBody>
                  <a:tcPr marL="72000" marR="72000" anchor="ctr"/>
                </a:tc>
                <a:tc>
                  <a:txBody>
                    <a:bodyPr/>
                    <a:lstStyle/>
                    <a:p>
                      <a:pPr algn="ctr"/>
                      <a:r>
                        <a:rPr lang="cs-CZ" sz="1200" dirty="0"/>
                        <a:t>Uzavřená přímá smlouva s OTE</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Uzavřená smlouva o přenesení odpovědnosti za odchylku právě s jedním SZ</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2"/>
                  </a:ext>
                </a:extLst>
              </a:tr>
              <a:tr h="412702">
                <a:tc>
                  <a:txBody>
                    <a:bodyPr/>
                    <a:lstStyle/>
                    <a:p>
                      <a:r>
                        <a:rPr lang="cs-CZ" sz="1200" dirty="0"/>
                        <a:t>Účast na organizovaném krátkodobém</a:t>
                      </a:r>
                      <a:r>
                        <a:rPr lang="cs-CZ" sz="1200" baseline="0" dirty="0"/>
                        <a:t> trhu</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Ano, mohou se účastnit</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Ne, nemohou se účastnit</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3"/>
                  </a:ext>
                </a:extLst>
              </a:tr>
              <a:tr h="247621">
                <a:tc>
                  <a:txBody>
                    <a:bodyPr/>
                    <a:lstStyle/>
                    <a:p>
                      <a:r>
                        <a:rPr lang="cs-CZ" sz="1200" dirty="0"/>
                        <a:t>Typ dodávek</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Standardní produkty nebo diagramy</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Diagramy</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4"/>
                  </a:ext>
                </a:extLst>
              </a:tr>
              <a:tr h="371431">
                <a:tc>
                  <a:txBody>
                    <a:bodyPr/>
                    <a:lstStyle/>
                    <a:p>
                      <a:r>
                        <a:rPr lang="cs-CZ" sz="1200" dirty="0"/>
                        <a:t>Zajištění dodávek</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Plné finanční jištění své otevřené pozice, odhadu výroby a odhadu spotřeby</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Na základě smlouvy mezi</a:t>
                      </a:r>
                      <a:r>
                        <a:rPr lang="cs-CZ" sz="1200" baseline="0" dirty="0"/>
                        <a:t> smluvními stranami</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5"/>
                  </a:ext>
                </a:extLst>
              </a:tr>
              <a:tr h="804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a:t>Způsob vyhodnocení a zúčtování odchylek</a:t>
                      </a:r>
                    </a:p>
                    <a:p>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Odchylky</a:t>
                      </a:r>
                      <a:r>
                        <a:rPr lang="cs-CZ" sz="1200" baseline="0" dirty="0"/>
                        <a:t> dodávky jsou stanoveny vůči smluvním hodnotám pro každý den a každou hodinu a jsou zúčtovány jednotným způsobem OTE</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Vyhodnocení a zúčtování odchylek</a:t>
                      </a:r>
                      <a:r>
                        <a:rPr lang="cs-CZ" sz="1200" baseline="0" dirty="0"/>
                        <a:t> je provedeno na základě smlouvy mezi smluvními stranami; ke každému RÚT je jednoznačným způsobem přiřazen SZ přebírající odpovědnost za odchylku</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6"/>
                  </a:ext>
                </a:extLst>
              </a:tr>
              <a:tr h="371431">
                <a:tc>
                  <a:txBody>
                    <a:bodyPr/>
                    <a:lstStyle/>
                    <a:p>
                      <a:r>
                        <a:rPr lang="cs-CZ" sz="1200" dirty="0"/>
                        <a:t>Počet obchodních partnerů</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Každý ze</a:t>
                      </a:r>
                      <a:r>
                        <a:rPr lang="cs-CZ" sz="1200" baseline="0" dirty="0"/>
                        <a:t> SZ může mít libovolný počet obchodních partnerů</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RÚT je přiřazen jediný SZ</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7"/>
                  </a:ext>
                </a:extLst>
              </a:tr>
              <a:tr h="371431">
                <a:tc>
                  <a:txBody>
                    <a:bodyPr/>
                    <a:lstStyle/>
                    <a:p>
                      <a:r>
                        <a:rPr lang="cs-CZ" sz="1200" dirty="0"/>
                        <a:t>Změna obchodních partnerů</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SZ mohou libovolně dodavatele či odběratele</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Konečný</a:t>
                      </a:r>
                      <a:r>
                        <a:rPr lang="cs-CZ" sz="1200" baseline="0" dirty="0"/>
                        <a:t> spotřebitel může měnit dodavatele jen s určitým časovým odstupem podle zákona</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8"/>
                  </a:ext>
                </a:extLst>
              </a:tr>
              <a:tr h="660323">
                <a:tc>
                  <a:txBody>
                    <a:bodyPr/>
                    <a:lstStyle/>
                    <a:p>
                      <a:r>
                        <a:rPr lang="cs-CZ" sz="1200" dirty="0"/>
                        <a:t>Zajištění přenosu, distribuce, systémových služeb</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Není</a:t>
                      </a:r>
                      <a:r>
                        <a:rPr lang="cs-CZ" sz="1200" baseline="0" dirty="0"/>
                        <a:t> součástí smlouvy</a:t>
                      </a:r>
                      <a:endParaRPr lang="cs-CZ" sz="1200" dirty="0">
                        <a:latin typeface="Arial" panose="020B0604020202020204" pitchFamily="34" charset="0"/>
                        <a:cs typeface="Arial" panose="020B0604020202020204" pitchFamily="34" charset="0"/>
                      </a:endParaRPr>
                    </a:p>
                  </a:txBody>
                  <a:tcPr marL="72000" marR="72000" anchor="ctr"/>
                </a:tc>
                <a:tc>
                  <a:txBody>
                    <a:bodyPr/>
                    <a:lstStyle/>
                    <a:p>
                      <a:pPr algn="ctr"/>
                      <a:r>
                        <a:rPr lang="cs-CZ" sz="1200" dirty="0"/>
                        <a:t>Je součástí smluvních ujednání ve výši</a:t>
                      </a:r>
                      <a:r>
                        <a:rPr lang="cs-CZ" sz="1200" baseline="0" dirty="0"/>
                        <a:t> stanovené cenovým výměrem ERÚ, konečný spotřebitel je rovněž plátcem příspěvku na OZE a KVET a ekologické daně z elektřiny</a:t>
                      </a:r>
                      <a:endParaRPr lang="cs-CZ" sz="1200" dirty="0">
                        <a:latin typeface="Arial" panose="020B0604020202020204" pitchFamily="34" charset="0"/>
                        <a:cs typeface="Arial" panose="020B0604020202020204" pitchFamily="34" charset="0"/>
                      </a:endParaRPr>
                    </a:p>
                  </a:txBody>
                  <a:tcPr marL="72000" marR="7200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2368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Bilanční skupina</a:t>
            </a:r>
          </a:p>
        </p:txBody>
      </p:sp>
      <p:grpSp>
        <p:nvGrpSpPr>
          <p:cNvPr id="13" name="Skupina 12"/>
          <p:cNvGrpSpPr/>
          <p:nvPr/>
        </p:nvGrpSpPr>
        <p:grpSpPr>
          <a:xfrm>
            <a:off x="1540122" y="1839298"/>
            <a:ext cx="1021467" cy="738415"/>
            <a:chOff x="2195816" y="1700808"/>
            <a:chExt cx="720000" cy="491984"/>
          </a:xfrm>
        </p:grpSpPr>
        <p:pic>
          <p:nvPicPr>
            <p:cNvPr id="6" name="Obrázek 5" descr="parní_elektrárna_fialová.png"/>
            <p:cNvPicPr>
              <a:picLocks noChangeAspect="1"/>
            </p:cNvPicPr>
            <p:nvPr/>
          </p:nvPicPr>
          <p:blipFill>
            <a:blip r:embed="rId3" cstate="print">
              <a:duotone>
                <a:schemeClr val="bg2">
                  <a:shade val="45000"/>
                  <a:satMod val="135000"/>
                </a:schemeClr>
                <a:prstClr val="white"/>
              </a:duotone>
            </a:blip>
            <a:srcRect b="14286"/>
            <a:stretch>
              <a:fillRect/>
            </a:stretch>
          </p:blipFill>
          <p:spPr>
            <a:xfrm>
              <a:off x="2339792" y="1700808"/>
              <a:ext cx="432048" cy="370327"/>
            </a:xfrm>
            <a:prstGeom prst="rect">
              <a:avLst/>
            </a:prstGeom>
          </p:spPr>
        </p:pic>
        <p:sp>
          <p:nvSpPr>
            <p:cNvPr id="10" name="TextovéPole 9"/>
            <p:cNvSpPr txBox="1"/>
            <p:nvPr/>
          </p:nvSpPr>
          <p:spPr>
            <a:xfrm>
              <a:off x="2195816" y="2008236"/>
              <a:ext cx="720000" cy="184556"/>
            </a:xfrm>
            <a:prstGeom prst="rect">
              <a:avLst/>
            </a:prstGeom>
            <a:noFill/>
          </p:spPr>
          <p:txBody>
            <a:bodyPr wrap="square" rtlCol="0">
              <a:spAutoFit/>
            </a:bodyPr>
            <a:lstStyle/>
            <a:p>
              <a:pPr algn="ctr" fontAlgn="auto">
                <a:spcBef>
                  <a:spcPts val="0"/>
                </a:spcBef>
                <a:spcAft>
                  <a:spcPts val="0"/>
                </a:spcAft>
              </a:pPr>
              <a:r>
                <a:rPr lang="cs-CZ" sz="1200" dirty="0">
                  <a:solidFill>
                    <a:schemeClr val="bg1">
                      <a:lumMod val="75000"/>
                    </a:schemeClr>
                  </a:solidFill>
                  <a:latin typeface="Arial" panose="020B0604020202020204" pitchFamily="34" charset="0"/>
                  <a:cs typeface="Arial" panose="020B0604020202020204" pitchFamily="34" charset="0"/>
                </a:rPr>
                <a:t>dodávka 1</a:t>
              </a:r>
            </a:p>
          </p:txBody>
        </p:sp>
      </p:grpSp>
      <p:grpSp>
        <p:nvGrpSpPr>
          <p:cNvPr id="14" name="Skupina 13"/>
          <p:cNvGrpSpPr/>
          <p:nvPr/>
        </p:nvGrpSpPr>
        <p:grpSpPr>
          <a:xfrm>
            <a:off x="6869643" y="1839295"/>
            <a:ext cx="1021467" cy="727779"/>
            <a:chOff x="5076136" y="1700808"/>
            <a:chExt cx="720000" cy="484898"/>
          </a:xfrm>
        </p:grpSpPr>
        <p:pic>
          <p:nvPicPr>
            <p:cNvPr id="7" name="Obrázek 6" descr="parní_elektrárna_fialová.png"/>
            <p:cNvPicPr>
              <a:picLocks noChangeAspect="1"/>
            </p:cNvPicPr>
            <p:nvPr/>
          </p:nvPicPr>
          <p:blipFill>
            <a:blip r:embed="rId3" cstate="print">
              <a:duotone>
                <a:schemeClr val="bg2">
                  <a:shade val="45000"/>
                  <a:satMod val="135000"/>
                </a:schemeClr>
                <a:prstClr val="white"/>
              </a:duotone>
            </a:blip>
            <a:srcRect b="14286"/>
            <a:stretch>
              <a:fillRect/>
            </a:stretch>
          </p:blipFill>
          <p:spPr>
            <a:xfrm>
              <a:off x="5220112" y="1700808"/>
              <a:ext cx="432048" cy="370327"/>
            </a:xfrm>
            <a:prstGeom prst="rect">
              <a:avLst/>
            </a:prstGeom>
          </p:spPr>
        </p:pic>
        <p:sp>
          <p:nvSpPr>
            <p:cNvPr id="11" name="TextovéPole 10"/>
            <p:cNvSpPr txBox="1"/>
            <p:nvPr/>
          </p:nvSpPr>
          <p:spPr>
            <a:xfrm>
              <a:off x="5076136" y="2001150"/>
              <a:ext cx="720000" cy="184556"/>
            </a:xfrm>
            <a:prstGeom prst="rect">
              <a:avLst/>
            </a:prstGeom>
            <a:noFill/>
          </p:spPr>
          <p:txBody>
            <a:bodyPr wrap="square" rtlCol="0">
              <a:spAutoFit/>
            </a:bodyPr>
            <a:lstStyle/>
            <a:p>
              <a:pPr algn="ctr" fontAlgn="auto">
                <a:spcBef>
                  <a:spcPts val="0"/>
                </a:spcBef>
                <a:spcAft>
                  <a:spcPts val="0"/>
                </a:spcAft>
              </a:pPr>
              <a:r>
                <a:rPr lang="cs-CZ" sz="1200" dirty="0">
                  <a:solidFill>
                    <a:schemeClr val="bg1">
                      <a:lumMod val="75000"/>
                    </a:schemeClr>
                  </a:solidFill>
                  <a:latin typeface="Arial" panose="020B0604020202020204" pitchFamily="34" charset="0"/>
                  <a:cs typeface="Arial" panose="020B0604020202020204" pitchFamily="34" charset="0"/>
                </a:rPr>
                <a:t>odběr 1</a:t>
              </a:r>
            </a:p>
          </p:txBody>
        </p:sp>
      </p:grpSp>
      <p:grpSp>
        <p:nvGrpSpPr>
          <p:cNvPr id="15" name="Skupina 14"/>
          <p:cNvGrpSpPr/>
          <p:nvPr/>
        </p:nvGrpSpPr>
        <p:grpSpPr>
          <a:xfrm>
            <a:off x="3410866" y="4325045"/>
            <a:ext cx="1021467" cy="741202"/>
            <a:chOff x="3730389" y="4149080"/>
            <a:chExt cx="720000" cy="493842"/>
          </a:xfrm>
        </p:grpSpPr>
        <p:pic>
          <p:nvPicPr>
            <p:cNvPr id="8" name="Obrázek 7" descr="obchodník_s_elektřinou_fialová.png"/>
            <p:cNvPicPr>
              <a:picLocks noChangeAspect="1"/>
            </p:cNvPicPr>
            <p:nvPr/>
          </p:nvPicPr>
          <p:blipFill>
            <a:blip r:embed="rId4" cstate="print">
              <a:duotone>
                <a:schemeClr val="bg2">
                  <a:shade val="45000"/>
                  <a:satMod val="135000"/>
                </a:schemeClr>
                <a:prstClr val="white"/>
              </a:duotone>
            </a:blip>
            <a:srcRect b="27483"/>
            <a:stretch>
              <a:fillRect/>
            </a:stretch>
          </p:blipFill>
          <p:spPr>
            <a:xfrm>
              <a:off x="3887884" y="4149080"/>
              <a:ext cx="360040" cy="360040"/>
            </a:xfrm>
            <a:prstGeom prst="rect">
              <a:avLst/>
            </a:prstGeom>
          </p:spPr>
        </p:pic>
        <p:sp>
          <p:nvSpPr>
            <p:cNvPr id="12" name="TextovéPole 11"/>
            <p:cNvSpPr txBox="1"/>
            <p:nvPr/>
          </p:nvSpPr>
          <p:spPr>
            <a:xfrm>
              <a:off x="3730389" y="4458365"/>
              <a:ext cx="720000" cy="184557"/>
            </a:xfrm>
            <a:prstGeom prst="rect">
              <a:avLst/>
            </a:prstGeom>
            <a:noFill/>
          </p:spPr>
          <p:txBody>
            <a:bodyPr wrap="square" rtlCol="0">
              <a:spAutoFit/>
            </a:bodyPr>
            <a:lstStyle/>
            <a:p>
              <a:pPr algn="ctr" fontAlgn="auto">
                <a:spcBef>
                  <a:spcPts val="0"/>
                </a:spcBef>
                <a:spcAft>
                  <a:spcPts val="0"/>
                </a:spcAft>
              </a:pPr>
              <a:r>
                <a:rPr lang="cs-CZ" sz="1200" dirty="0">
                  <a:solidFill>
                    <a:schemeClr val="bg1">
                      <a:lumMod val="75000"/>
                    </a:schemeClr>
                  </a:solidFill>
                  <a:latin typeface="Arial" panose="020B0604020202020204" pitchFamily="34" charset="0"/>
                  <a:cs typeface="Arial" panose="020B0604020202020204" pitchFamily="34" charset="0"/>
                </a:rPr>
                <a:t>obchod 1</a:t>
              </a:r>
            </a:p>
          </p:txBody>
        </p:sp>
      </p:grpSp>
      <p:sp>
        <p:nvSpPr>
          <p:cNvPr id="16" name="TextovéPole 15"/>
          <p:cNvSpPr txBox="1"/>
          <p:nvPr/>
        </p:nvSpPr>
        <p:spPr>
          <a:xfrm>
            <a:off x="4400662" y="4328697"/>
            <a:ext cx="1021467" cy="461665"/>
          </a:xfrm>
          <a:prstGeom prst="rect">
            <a:avLst/>
          </a:prstGeom>
          <a:noFill/>
        </p:spPr>
        <p:txBody>
          <a:bodyPr wrap="square" rtlCol="0">
            <a:spAutoFit/>
          </a:bodyPr>
          <a:lstStyle/>
          <a:p>
            <a:pPr algn="ctr" fontAlgn="auto">
              <a:spcBef>
                <a:spcPts val="0"/>
              </a:spcBef>
              <a:spcAft>
                <a:spcPts val="0"/>
              </a:spcAft>
            </a:pPr>
            <a:r>
              <a:rPr lang="cs-CZ" sz="2400" dirty="0">
                <a:solidFill>
                  <a:schemeClr val="accent4">
                    <a:lumMod val="60000"/>
                    <a:lumOff val="40000"/>
                  </a:schemeClr>
                </a:solidFill>
                <a:latin typeface="Arial" panose="020B0604020202020204" pitchFamily="34" charset="0"/>
                <a:cs typeface="Arial" panose="020B0604020202020204" pitchFamily="34" charset="0"/>
              </a:rPr>
              <a:t>…</a:t>
            </a:r>
          </a:p>
        </p:txBody>
      </p:sp>
      <p:grpSp>
        <p:nvGrpSpPr>
          <p:cNvPr id="17" name="Skupina 16"/>
          <p:cNvGrpSpPr/>
          <p:nvPr/>
        </p:nvGrpSpPr>
        <p:grpSpPr>
          <a:xfrm>
            <a:off x="5373137" y="4325045"/>
            <a:ext cx="1021467" cy="741202"/>
            <a:chOff x="3745379" y="4149080"/>
            <a:chExt cx="720000" cy="493842"/>
          </a:xfrm>
        </p:grpSpPr>
        <p:pic>
          <p:nvPicPr>
            <p:cNvPr id="18" name="Obrázek 17" descr="obchodník_s_elektřinou_fialová.png"/>
            <p:cNvPicPr>
              <a:picLocks noChangeAspect="1"/>
            </p:cNvPicPr>
            <p:nvPr/>
          </p:nvPicPr>
          <p:blipFill>
            <a:blip r:embed="rId4" cstate="print">
              <a:duotone>
                <a:schemeClr val="bg2">
                  <a:shade val="45000"/>
                  <a:satMod val="135000"/>
                </a:schemeClr>
                <a:prstClr val="white"/>
              </a:duotone>
            </a:blip>
            <a:srcRect b="27483"/>
            <a:stretch>
              <a:fillRect/>
            </a:stretch>
          </p:blipFill>
          <p:spPr>
            <a:xfrm>
              <a:off x="3887884" y="4149080"/>
              <a:ext cx="360040" cy="360040"/>
            </a:xfrm>
            <a:prstGeom prst="rect">
              <a:avLst/>
            </a:prstGeom>
          </p:spPr>
        </p:pic>
        <p:sp>
          <p:nvSpPr>
            <p:cNvPr id="19" name="TextovéPole 18"/>
            <p:cNvSpPr txBox="1"/>
            <p:nvPr/>
          </p:nvSpPr>
          <p:spPr>
            <a:xfrm>
              <a:off x="3745379" y="4458365"/>
              <a:ext cx="720000" cy="184557"/>
            </a:xfrm>
            <a:prstGeom prst="rect">
              <a:avLst/>
            </a:prstGeom>
            <a:noFill/>
          </p:spPr>
          <p:txBody>
            <a:bodyPr wrap="square" rtlCol="0">
              <a:spAutoFit/>
            </a:bodyPr>
            <a:lstStyle/>
            <a:p>
              <a:pPr algn="ctr" fontAlgn="auto">
                <a:spcBef>
                  <a:spcPts val="0"/>
                </a:spcBef>
                <a:spcAft>
                  <a:spcPts val="0"/>
                </a:spcAft>
              </a:pPr>
              <a:r>
                <a:rPr lang="cs-CZ" sz="1200" dirty="0">
                  <a:solidFill>
                    <a:schemeClr val="bg1">
                      <a:lumMod val="75000"/>
                    </a:schemeClr>
                  </a:solidFill>
                  <a:latin typeface="Arial" panose="020B0604020202020204" pitchFamily="34" charset="0"/>
                  <a:cs typeface="Arial" panose="020B0604020202020204" pitchFamily="34" charset="0"/>
                </a:rPr>
                <a:t>obchod k</a:t>
              </a:r>
            </a:p>
          </p:txBody>
        </p:sp>
      </p:grpSp>
      <p:grpSp>
        <p:nvGrpSpPr>
          <p:cNvPr id="20" name="Skupina 19"/>
          <p:cNvGrpSpPr/>
          <p:nvPr/>
        </p:nvGrpSpPr>
        <p:grpSpPr>
          <a:xfrm>
            <a:off x="1540122" y="3460438"/>
            <a:ext cx="1021467" cy="738413"/>
            <a:chOff x="2195816" y="1700808"/>
            <a:chExt cx="720000" cy="491983"/>
          </a:xfrm>
        </p:grpSpPr>
        <p:pic>
          <p:nvPicPr>
            <p:cNvPr id="21" name="Obrázek 20" descr="parní_elektrárna_fialová.png"/>
            <p:cNvPicPr>
              <a:picLocks noChangeAspect="1"/>
            </p:cNvPicPr>
            <p:nvPr/>
          </p:nvPicPr>
          <p:blipFill>
            <a:blip r:embed="rId3" cstate="print">
              <a:duotone>
                <a:schemeClr val="bg2">
                  <a:shade val="45000"/>
                  <a:satMod val="135000"/>
                </a:schemeClr>
                <a:prstClr val="white"/>
              </a:duotone>
            </a:blip>
            <a:srcRect b="14286"/>
            <a:stretch>
              <a:fillRect/>
            </a:stretch>
          </p:blipFill>
          <p:spPr>
            <a:xfrm>
              <a:off x="2339792" y="1700808"/>
              <a:ext cx="432048" cy="370327"/>
            </a:xfrm>
            <a:prstGeom prst="rect">
              <a:avLst/>
            </a:prstGeom>
          </p:spPr>
        </p:pic>
        <p:sp>
          <p:nvSpPr>
            <p:cNvPr id="22" name="TextovéPole 21"/>
            <p:cNvSpPr txBox="1"/>
            <p:nvPr/>
          </p:nvSpPr>
          <p:spPr>
            <a:xfrm>
              <a:off x="2195816" y="2008235"/>
              <a:ext cx="720000" cy="184556"/>
            </a:xfrm>
            <a:prstGeom prst="rect">
              <a:avLst/>
            </a:prstGeom>
            <a:noFill/>
          </p:spPr>
          <p:txBody>
            <a:bodyPr wrap="square" rtlCol="0">
              <a:spAutoFit/>
            </a:bodyPr>
            <a:lstStyle/>
            <a:p>
              <a:pPr algn="ctr" fontAlgn="auto">
                <a:spcBef>
                  <a:spcPts val="0"/>
                </a:spcBef>
                <a:spcAft>
                  <a:spcPts val="0"/>
                </a:spcAft>
              </a:pPr>
              <a:r>
                <a:rPr lang="cs-CZ" sz="1200" dirty="0">
                  <a:solidFill>
                    <a:schemeClr val="bg1">
                      <a:lumMod val="75000"/>
                    </a:schemeClr>
                  </a:solidFill>
                  <a:latin typeface="Arial" panose="020B0604020202020204" pitchFamily="34" charset="0"/>
                  <a:cs typeface="Arial" panose="020B0604020202020204" pitchFamily="34" charset="0"/>
                </a:rPr>
                <a:t>dodávka i</a:t>
              </a:r>
            </a:p>
          </p:txBody>
        </p:sp>
      </p:grpSp>
      <p:sp>
        <p:nvSpPr>
          <p:cNvPr id="23" name="TextovéPole 22"/>
          <p:cNvSpPr txBox="1"/>
          <p:nvPr/>
        </p:nvSpPr>
        <p:spPr>
          <a:xfrm rot="5400000">
            <a:off x="1510534" y="2730407"/>
            <a:ext cx="1080641" cy="461665"/>
          </a:xfrm>
          <a:prstGeom prst="rect">
            <a:avLst/>
          </a:prstGeom>
          <a:noFill/>
        </p:spPr>
        <p:txBody>
          <a:bodyPr wrap="square" rtlCol="0">
            <a:spAutoFit/>
          </a:bodyPr>
          <a:lstStyle/>
          <a:p>
            <a:pPr algn="ctr" fontAlgn="auto">
              <a:spcBef>
                <a:spcPts val="0"/>
              </a:spcBef>
              <a:spcAft>
                <a:spcPts val="0"/>
              </a:spcAft>
            </a:pPr>
            <a:r>
              <a:rPr lang="cs-CZ" sz="2400" dirty="0">
                <a:solidFill>
                  <a:schemeClr val="accent4">
                    <a:lumMod val="60000"/>
                    <a:lumOff val="40000"/>
                  </a:schemeClr>
                </a:solidFill>
                <a:latin typeface="Arial" panose="020B0604020202020204" pitchFamily="34" charset="0"/>
                <a:cs typeface="Arial" panose="020B0604020202020204" pitchFamily="34" charset="0"/>
              </a:rPr>
              <a:t>…</a:t>
            </a:r>
          </a:p>
        </p:txBody>
      </p:sp>
      <p:grpSp>
        <p:nvGrpSpPr>
          <p:cNvPr id="24" name="Skupina 23"/>
          <p:cNvGrpSpPr/>
          <p:nvPr/>
        </p:nvGrpSpPr>
        <p:grpSpPr>
          <a:xfrm>
            <a:off x="6890909" y="3460437"/>
            <a:ext cx="1021467" cy="727779"/>
            <a:chOff x="5091126" y="1700808"/>
            <a:chExt cx="720000" cy="484898"/>
          </a:xfrm>
        </p:grpSpPr>
        <p:pic>
          <p:nvPicPr>
            <p:cNvPr id="25" name="Obrázek 24" descr="parní_elektrárna_fialová.png"/>
            <p:cNvPicPr>
              <a:picLocks noChangeAspect="1"/>
            </p:cNvPicPr>
            <p:nvPr/>
          </p:nvPicPr>
          <p:blipFill>
            <a:blip r:embed="rId3" cstate="print">
              <a:duotone>
                <a:schemeClr val="bg2">
                  <a:shade val="45000"/>
                  <a:satMod val="135000"/>
                </a:schemeClr>
                <a:prstClr val="white"/>
              </a:duotone>
            </a:blip>
            <a:srcRect b="14286"/>
            <a:stretch>
              <a:fillRect/>
            </a:stretch>
          </p:blipFill>
          <p:spPr>
            <a:xfrm>
              <a:off x="5220112" y="1700808"/>
              <a:ext cx="432048" cy="370327"/>
            </a:xfrm>
            <a:prstGeom prst="rect">
              <a:avLst/>
            </a:prstGeom>
          </p:spPr>
        </p:pic>
        <p:sp>
          <p:nvSpPr>
            <p:cNvPr id="26" name="TextovéPole 25"/>
            <p:cNvSpPr txBox="1"/>
            <p:nvPr/>
          </p:nvSpPr>
          <p:spPr>
            <a:xfrm>
              <a:off x="5091126" y="2001150"/>
              <a:ext cx="720000" cy="184556"/>
            </a:xfrm>
            <a:prstGeom prst="rect">
              <a:avLst/>
            </a:prstGeom>
            <a:noFill/>
          </p:spPr>
          <p:txBody>
            <a:bodyPr wrap="square" rtlCol="0">
              <a:spAutoFit/>
            </a:bodyPr>
            <a:lstStyle/>
            <a:p>
              <a:pPr algn="ctr" fontAlgn="auto">
                <a:spcBef>
                  <a:spcPts val="0"/>
                </a:spcBef>
                <a:spcAft>
                  <a:spcPts val="0"/>
                </a:spcAft>
              </a:pPr>
              <a:r>
                <a:rPr lang="cs-CZ" sz="1200" dirty="0">
                  <a:solidFill>
                    <a:schemeClr val="bg1">
                      <a:lumMod val="75000"/>
                    </a:schemeClr>
                  </a:solidFill>
                  <a:latin typeface="Arial" panose="020B0604020202020204" pitchFamily="34" charset="0"/>
                  <a:cs typeface="Arial" panose="020B0604020202020204" pitchFamily="34" charset="0"/>
                </a:rPr>
                <a:t>odběr j</a:t>
              </a:r>
            </a:p>
          </p:txBody>
        </p:sp>
      </p:grpSp>
      <p:sp>
        <p:nvSpPr>
          <p:cNvPr id="27" name="TextovéPole 26"/>
          <p:cNvSpPr txBox="1"/>
          <p:nvPr/>
        </p:nvSpPr>
        <p:spPr>
          <a:xfrm rot="5400000">
            <a:off x="6901721" y="2743203"/>
            <a:ext cx="1080641" cy="461665"/>
          </a:xfrm>
          <a:prstGeom prst="rect">
            <a:avLst/>
          </a:prstGeom>
          <a:noFill/>
        </p:spPr>
        <p:txBody>
          <a:bodyPr wrap="square" rtlCol="0">
            <a:spAutoFit/>
          </a:bodyPr>
          <a:lstStyle/>
          <a:p>
            <a:pPr algn="ctr" fontAlgn="auto">
              <a:spcBef>
                <a:spcPts val="0"/>
              </a:spcBef>
              <a:spcAft>
                <a:spcPts val="0"/>
              </a:spcAft>
            </a:pPr>
            <a:r>
              <a:rPr lang="cs-CZ" sz="2400" dirty="0">
                <a:solidFill>
                  <a:schemeClr val="accent4">
                    <a:lumMod val="60000"/>
                    <a:lumOff val="40000"/>
                  </a:schemeClr>
                </a:solidFill>
                <a:latin typeface="Arial" panose="020B0604020202020204" pitchFamily="34" charset="0"/>
                <a:cs typeface="Arial" panose="020B0604020202020204" pitchFamily="34" charset="0"/>
              </a:rPr>
              <a:t>…</a:t>
            </a:r>
          </a:p>
        </p:txBody>
      </p:sp>
      <p:cxnSp>
        <p:nvCxnSpPr>
          <p:cNvPr id="29" name="Přímá spojovací šipka 28"/>
          <p:cNvCxnSpPr/>
          <p:nvPr/>
        </p:nvCxnSpPr>
        <p:spPr>
          <a:xfrm>
            <a:off x="2357330" y="2117208"/>
            <a:ext cx="1634586" cy="694775"/>
          </a:xfrm>
          <a:prstGeom prst="straightConnector1">
            <a:avLst/>
          </a:prstGeom>
          <a:ln w="15875">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V="1">
            <a:off x="2357330" y="2811982"/>
            <a:ext cx="1634586" cy="926367"/>
          </a:xfrm>
          <a:prstGeom prst="straightConnector1">
            <a:avLst/>
          </a:prstGeom>
          <a:ln w="15875">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p:nvPr/>
        </p:nvCxnSpPr>
        <p:spPr>
          <a:xfrm rot="16200000" flipV="1">
            <a:off x="4871860" y="3366203"/>
            <a:ext cx="972685" cy="945005"/>
          </a:xfrm>
          <a:prstGeom prst="straightConnector1">
            <a:avLst/>
          </a:prstGeom>
          <a:ln w="15875">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rot="5400000" flipH="1" flipV="1">
            <a:off x="3901358" y="3340707"/>
            <a:ext cx="972685" cy="995999"/>
          </a:xfrm>
          <a:prstGeom prst="straightConnector1">
            <a:avLst/>
          </a:prstGeom>
          <a:ln w="15875">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rot="10800000">
            <a:off x="5779484" y="2811982"/>
            <a:ext cx="1294418" cy="926367"/>
          </a:xfrm>
          <a:prstGeom prst="straightConnector1">
            <a:avLst/>
          </a:prstGeom>
          <a:ln w="15875">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5" name="Přímá spojovací šipka 34"/>
          <p:cNvCxnSpPr/>
          <p:nvPr/>
        </p:nvCxnSpPr>
        <p:spPr>
          <a:xfrm rot="10800000" flipV="1">
            <a:off x="5779484" y="2117208"/>
            <a:ext cx="1294418" cy="694775"/>
          </a:xfrm>
          <a:prstGeom prst="straightConnector1">
            <a:avLst/>
          </a:prstGeom>
          <a:ln w="15875">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5" name="Skupina 4"/>
          <p:cNvGrpSpPr/>
          <p:nvPr/>
        </p:nvGrpSpPr>
        <p:grpSpPr>
          <a:xfrm>
            <a:off x="3943500" y="2269016"/>
            <a:ext cx="1884399" cy="1067326"/>
            <a:chOff x="3200804" y="3956933"/>
            <a:chExt cx="1601008" cy="906813"/>
          </a:xfrm>
        </p:grpSpPr>
        <p:pic>
          <p:nvPicPr>
            <p:cNvPr id="5122" name="Picture 2"/>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4281" y="3956933"/>
              <a:ext cx="894058" cy="7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3200804" y="4628404"/>
              <a:ext cx="1601008" cy="235342"/>
            </a:xfrm>
            <a:prstGeom prst="rect">
              <a:avLst/>
            </a:prstGeom>
            <a:noFill/>
          </p:spPr>
          <p:txBody>
            <a:bodyPr wrap="square" rtlCol="0">
              <a:spAutoFit/>
            </a:bodyPr>
            <a:lstStyle/>
            <a:p>
              <a:pPr algn="ctr"/>
              <a:r>
                <a:rPr lang="cs-CZ" sz="1200" b="1" dirty="0">
                  <a:solidFill>
                    <a:schemeClr val="accent3">
                      <a:lumMod val="75000"/>
                    </a:schemeClr>
                  </a:solidFill>
                  <a:latin typeface="Arial" panose="020B0604020202020204" pitchFamily="34" charset="0"/>
                  <a:cs typeface="Arial" panose="020B0604020202020204" pitchFamily="34" charset="0"/>
                </a:rPr>
                <a:t>subjekt zúčtování</a:t>
              </a:r>
            </a:p>
          </p:txBody>
        </p:sp>
      </p:grpSp>
      <p:sp>
        <p:nvSpPr>
          <p:cNvPr id="9" name="TextovéPole 8"/>
          <p:cNvSpPr txBox="1"/>
          <p:nvPr/>
        </p:nvSpPr>
        <p:spPr>
          <a:xfrm>
            <a:off x="1540122" y="1174252"/>
            <a:ext cx="6350988"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solidFill>
                  <a:schemeClr val="accent3">
                    <a:lumMod val="75000"/>
                  </a:schemeClr>
                </a:solidFill>
                <a:latin typeface="Arial" panose="020B0604020202020204" pitchFamily="34" charset="0"/>
                <a:cs typeface="Arial" panose="020B0604020202020204" pitchFamily="34" charset="0"/>
              </a:rPr>
              <a:t>Bilanční skupina subjektu zúčtování</a:t>
            </a:r>
          </a:p>
        </p:txBody>
      </p:sp>
      <p:sp>
        <p:nvSpPr>
          <p:cNvPr id="28" name="Obdélník 27"/>
          <p:cNvSpPr/>
          <p:nvPr/>
        </p:nvSpPr>
        <p:spPr>
          <a:xfrm>
            <a:off x="1115616" y="5301208"/>
            <a:ext cx="7200000" cy="738664"/>
          </a:xfrm>
          <a:prstGeom prst="rect">
            <a:avLst/>
          </a:prstGeom>
          <a:solidFill>
            <a:schemeClr val="accent1">
              <a:lumMod val="20000"/>
              <a:lumOff val="80000"/>
            </a:schemeClr>
          </a:solidFill>
        </p:spPr>
        <p:txBody>
          <a:bodyPr>
            <a:spAutoFit/>
          </a:bodyPr>
          <a:lstStyle/>
          <a:p>
            <a:r>
              <a:rPr lang="cs-CZ" sz="1400" dirty="0">
                <a:latin typeface="Arial" panose="020B0604020202020204" pitchFamily="34" charset="0"/>
                <a:cs typeface="Arial" panose="020B0604020202020204" pitchFamily="34" charset="0"/>
              </a:rPr>
              <a:t>Subjekt zúčtování tak představuje bilanční skupinu tvořenou samotným subjektem zúčtování a registrovanými účastníky trhu, za které přebírá zodpovědnost za odchylku. Sdružuje tak dodávku, odběr a obchodní pozice svázané s bilanční skupinou.</a:t>
            </a:r>
          </a:p>
        </p:txBody>
      </p:sp>
    </p:spTree>
    <p:extLst>
      <p:ext uri="{BB962C8B-B14F-4D97-AF65-F5344CB8AC3E}">
        <p14:creationId xmlns:p14="http://schemas.microsoft.com/office/powerpoint/2010/main" val="54365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124744"/>
            <a:ext cx="7956456" cy="4585871"/>
          </a:xfrm>
          <a:prstGeom prst="rect">
            <a:avLst/>
          </a:prstGeom>
          <a:noFill/>
        </p:spPr>
        <p:txBody>
          <a:bodyPr wrap="square" lIns="0" tIns="0" rIns="0" bIns="0" rtlCol="0">
            <a:spAutoFit/>
          </a:bodyPr>
          <a:lstStyle/>
          <a:p>
            <a:r>
              <a:rPr lang="cs-CZ" dirty="0">
                <a:solidFill>
                  <a:schemeClr val="bg1">
                    <a:lumMod val="50000"/>
                  </a:schemeClr>
                </a:solidFill>
                <a:latin typeface="Arial Black" panose="020B0A04020102020204" pitchFamily="34" charset="0"/>
              </a:rPr>
              <a:t>Úvod</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Vznik a příčiny odchylek, systém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Vytváření bilančních skupin, agregace, postup registrace diagramu</a:t>
            </a:r>
          </a:p>
          <a:p>
            <a:endParaRPr lang="cs-CZ" dirty="0">
              <a:solidFill>
                <a:schemeClr val="bg1">
                  <a:lumMod val="50000"/>
                </a:schemeClr>
              </a:solidFill>
              <a:latin typeface="Arial Black" panose="020B0A04020102020204" pitchFamily="34" charset="0"/>
            </a:endParaRPr>
          </a:p>
          <a:p>
            <a:r>
              <a:rPr lang="cs-CZ" sz="2800" dirty="0">
                <a:solidFill>
                  <a:schemeClr val="accent3">
                    <a:lumMod val="75000"/>
                  </a:schemeClr>
                </a:solidFill>
                <a:latin typeface="Arial Black" panose="020B0A04020102020204" pitchFamily="34" charset="0"/>
              </a:rPr>
              <a:t>Sběr a agregace dat z měření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Vyhodnocení, ocenění a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Požadavky na systém zúčtování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Shrnutí, zveřejňování dat</a:t>
            </a:r>
          </a:p>
        </p:txBody>
      </p:sp>
    </p:spTree>
    <p:extLst>
      <p:ext uri="{BB962C8B-B14F-4D97-AF65-F5344CB8AC3E}">
        <p14:creationId xmlns:p14="http://schemas.microsoft.com/office/powerpoint/2010/main" val="165140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Obchodní měření, typy měření</a:t>
            </a:r>
          </a:p>
        </p:txBody>
      </p:sp>
      <p:sp>
        <p:nvSpPr>
          <p:cNvPr id="4" name="Obdélník 3"/>
          <p:cNvSpPr/>
          <p:nvPr/>
        </p:nvSpPr>
        <p:spPr>
          <a:xfrm>
            <a:off x="225188" y="1677378"/>
            <a:ext cx="8595284" cy="1815882"/>
          </a:xfrm>
          <a:prstGeom prst="rect">
            <a:avLst/>
          </a:prstGeom>
          <a:solidFill>
            <a:schemeClr val="accent1">
              <a:lumMod val="20000"/>
              <a:lumOff val="80000"/>
            </a:schemeClr>
          </a:solidFill>
        </p:spPr>
        <p:txBody>
          <a:bodyPr wrap="square">
            <a:spAutoFit/>
          </a:bodyPr>
          <a:lstStyle/>
          <a:p>
            <a:r>
              <a:rPr lang="cs-CZ" sz="1400" dirty="0">
                <a:latin typeface="Arial" panose="020B0604020202020204" pitchFamily="34" charset="0"/>
                <a:cs typeface="Arial" panose="020B0604020202020204" pitchFamily="34" charset="0"/>
              </a:rPr>
              <a:t>Způsob měření pro vyhodnocení odchylek je popsán ve </a:t>
            </a:r>
            <a:r>
              <a:rPr lang="cs-CZ" sz="1400" b="1" dirty="0">
                <a:latin typeface="Arial" panose="020B0604020202020204" pitchFamily="34" charset="0"/>
                <a:cs typeface="Arial" panose="020B0604020202020204" pitchFamily="34" charset="0"/>
              </a:rPr>
              <a:t>vyhlášce 218/2001 Sb.</a:t>
            </a:r>
            <a:r>
              <a:rPr lang="cs-CZ" sz="1400" dirty="0">
                <a:latin typeface="Arial" panose="020B0604020202020204" pitchFamily="34" charset="0"/>
                <a:cs typeface="Arial" panose="020B0604020202020204" pitchFamily="34" charset="0"/>
              </a:rPr>
              <a:t>, kterou se stanoví podrobnosti měření elektřiny a předávání technických údajů.  Toto měření se nazývá obchodním měřením. </a:t>
            </a:r>
            <a:r>
              <a:rPr lang="cs-CZ" sz="1400" b="1" dirty="0">
                <a:latin typeface="Arial" panose="020B0604020202020204" pitchFamily="34" charset="0"/>
                <a:cs typeface="Arial" panose="020B0604020202020204" pitchFamily="34" charset="0"/>
              </a:rPr>
              <a:t>Veškerá dodávka nebo odběr z ES</a:t>
            </a:r>
            <a:r>
              <a:rPr lang="cs-CZ" sz="1400" dirty="0">
                <a:latin typeface="Arial" panose="020B0604020202020204" pitchFamily="34" charset="0"/>
                <a:cs typeface="Arial" panose="020B0604020202020204" pitchFamily="34" charset="0"/>
              </a:rPr>
              <a:t>, tj. přenosové nebo distribuční soustavy </a:t>
            </a:r>
            <a:r>
              <a:rPr lang="cs-CZ" sz="1400" b="1" dirty="0">
                <a:latin typeface="Arial" panose="020B0604020202020204" pitchFamily="34" charset="0"/>
                <a:cs typeface="Arial" panose="020B0604020202020204" pitchFamily="34" charset="0"/>
              </a:rPr>
              <a:t>je obchodně měřena</a:t>
            </a:r>
            <a:r>
              <a:rPr lang="cs-CZ" sz="1400" dirty="0">
                <a:latin typeface="Arial" panose="020B0604020202020204" pitchFamily="34" charset="0"/>
                <a:cs typeface="Arial" panose="020B0604020202020204" pitchFamily="34" charset="0"/>
              </a:rPr>
              <a:t>. Místa, ve kterém je dodávka a odběr připojena do přenosové nebo distribuční soustavy a je zde také měřena, se nazývají odběrná a předávací místa, zkráceně OPM. </a:t>
            </a:r>
            <a:r>
              <a:rPr lang="cs-CZ" sz="1400" b="1" dirty="0">
                <a:latin typeface="Arial" panose="020B0604020202020204" pitchFamily="34" charset="0"/>
                <a:cs typeface="Arial" panose="020B0604020202020204" pitchFamily="34" charset="0"/>
              </a:rPr>
              <a:t>Každé  OPM je přiřazeno právě k jednomu subjektu zúčtování. </a:t>
            </a:r>
            <a:r>
              <a:rPr lang="cs-CZ" sz="1400" dirty="0">
                <a:latin typeface="Arial" panose="020B0604020202020204" pitchFamily="34" charset="0"/>
                <a:cs typeface="Arial" panose="020B0604020202020204" pitchFamily="34" charset="0"/>
              </a:rPr>
              <a:t>Zde je distribuční soustavou vždy myšlena regionální distribuční soustava. Kromě těchto existují dále lokální distribuční soustavy, které nejsou z hlediska výkladu podstatné a z důvodu nedrobení textu přílišnými detaily nejsou uvažovány.</a:t>
            </a:r>
          </a:p>
        </p:txBody>
      </p:sp>
      <p:graphicFrame>
        <p:nvGraphicFramePr>
          <p:cNvPr id="7" name="Tabulka 6"/>
          <p:cNvGraphicFramePr>
            <a:graphicFrameLocks noGrp="1"/>
          </p:cNvGraphicFramePr>
          <p:nvPr>
            <p:extLst>
              <p:ext uri="{D42A27DB-BD31-4B8C-83A1-F6EECF244321}">
                <p14:modId xmlns:p14="http://schemas.microsoft.com/office/powerpoint/2010/main" val="3590512302"/>
              </p:ext>
            </p:extLst>
          </p:nvPr>
        </p:nvGraphicFramePr>
        <p:xfrm>
          <a:off x="225188" y="4085614"/>
          <a:ext cx="8595284" cy="1925320"/>
        </p:xfrm>
        <a:graphic>
          <a:graphicData uri="http://schemas.openxmlformats.org/drawingml/2006/table">
            <a:tbl>
              <a:tblPr firstRow="1" firstCol="1" bandRow="1">
                <a:tableStyleId>{F5AB1C69-6EDB-4FF4-983F-18BD219EF322}</a:tableStyleId>
              </a:tblPr>
              <a:tblGrid>
                <a:gridCol w="1278965">
                  <a:extLst>
                    <a:ext uri="{9D8B030D-6E8A-4147-A177-3AD203B41FA5}">
                      <a16:colId xmlns:a16="http://schemas.microsoft.com/office/drawing/2014/main" val="20000"/>
                    </a:ext>
                  </a:extLst>
                </a:gridCol>
                <a:gridCol w="2916368">
                  <a:extLst>
                    <a:ext uri="{9D8B030D-6E8A-4147-A177-3AD203B41FA5}">
                      <a16:colId xmlns:a16="http://schemas.microsoft.com/office/drawing/2014/main" val="20001"/>
                    </a:ext>
                  </a:extLst>
                </a:gridCol>
                <a:gridCol w="4399951">
                  <a:extLst>
                    <a:ext uri="{9D8B030D-6E8A-4147-A177-3AD203B41FA5}">
                      <a16:colId xmlns:a16="http://schemas.microsoft.com/office/drawing/2014/main" val="20002"/>
                    </a:ext>
                  </a:extLst>
                </a:gridCol>
              </a:tblGrid>
              <a:tr h="370840">
                <a:tc>
                  <a:txBody>
                    <a:bodyPr/>
                    <a:lstStyle/>
                    <a:p>
                      <a:pPr algn="ctr"/>
                      <a:r>
                        <a:rPr lang="cs-CZ" sz="1400" dirty="0"/>
                        <a:t>Typ</a:t>
                      </a:r>
                      <a:r>
                        <a:rPr lang="cs-CZ" sz="1400" baseline="0" dirty="0"/>
                        <a:t> měření</a:t>
                      </a:r>
                      <a:endParaRPr lang="cs-CZ" sz="1400" dirty="0"/>
                    </a:p>
                  </a:txBody>
                  <a:tcPr anchor="ctr"/>
                </a:tc>
                <a:tc>
                  <a:txBody>
                    <a:bodyPr/>
                    <a:lstStyle/>
                    <a:p>
                      <a:pPr algn="ctr"/>
                      <a:r>
                        <a:rPr lang="cs-CZ" sz="1400" dirty="0"/>
                        <a:t>Popis</a:t>
                      </a:r>
                    </a:p>
                  </a:txBody>
                  <a:tcPr anchor="ctr"/>
                </a:tc>
                <a:tc>
                  <a:txBody>
                    <a:bodyPr/>
                    <a:lstStyle/>
                    <a:p>
                      <a:pPr algn="ctr"/>
                      <a:r>
                        <a:rPr lang="cs-CZ" sz="1400" dirty="0"/>
                        <a:t>Předávání údajů pro zúčtování OTE</a:t>
                      </a:r>
                    </a:p>
                  </a:txBody>
                  <a:tcPr anchor="ctr"/>
                </a:tc>
                <a:extLst>
                  <a:ext uri="{0D108BD9-81ED-4DB2-BD59-A6C34878D82A}">
                    <a16:rowId xmlns:a16="http://schemas.microsoft.com/office/drawing/2014/main" val="10000"/>
                  </a:ext>
                </a:extLst>
              </a:tr>
              <a:tr h="370840">
                <a:tc>
                  <a:txBody>
                    <a:bodyPr/>
                    <a:lstStyle/>
                    <a:p>
                      <a:pPr algn="ctr"/>
                      <a:r>
                        <a:rPr lang="cs-CZ" sz="1400" dirty="0"/>
                        <a:t>A</a:t>
                      </a:r>
                    </a:p>
                  </a:txBody>
                  <a:tcPr anchor="ctr"/>
                </a:tc>
                <a:tc>
                  <a:txBody>
                    <a:bodyPr/>
                    <a:lstStyle/>
                    <a:p>
                      <a:r>
                        <a:rPr lang="cs-CZ" sz="1400" dirty="0"/>
                        <a:t>průběhové měření s denním dálkovým přenosem údajů</a:t>
                      </a:r>
                    </a:p>
                  </a:txBody>
                  <a:tcPr anchor="ctr"/>
                </a:tc>
                <a:tc>
                  <a:txBody>
                    <a:bodyPr/>
                    <a:lstStyle/>
                    <a:p>
                      <a:r>
                        <a:rPr lang="cs-CZ" sz="1400" dirty="0"/>
                        <a:t>11:00 D+1</a:t>
                      </a:r>
                    </a:p>
                  </a:txBody>
                  <a:tcPr anchor="ctr"/>
                </a:tc>
                <a:extLst>
                  <a:ext uri="{0D108BD9-81ED-4DB2-BD59-A6C34878D82A}">
                    <a16:rowId xmlns:a16="http://schemas.microsoft.com/office/drawing/2014/main" val="10001"/>
                  </a:ext>
                </a:extLst>
              </a:tr>
              <a:tr h="370840">
                <a:tc>
                  <a:txBody>
                    <a:bodyPr/>
                    <a:lstStyle/>
                    <a:p>
                      <a:pPr algn="ctr"/>
                      <a:r>
                        <a:rPr lang="cs-CZ" sz="1400" dirty="0"/>
                        <a:t>B</a:t>
                      </a:r>
                    </a:p>
                  </a:txBody>
                  <a:tcPr anchor="ctr"/>
                </a:tc>
                <a:tc>
                  <a:txBody>
                    <a:bodyPr/>
                    <a:lstStyle/>
                    <a:p>
                      <a:r>
                        <a:rPr lang="cs-CZ" sz="1400" dirty="0"/>
                        <a:t>ostatní průběhová měření</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11:00 D+1</a:t>
                      </a:r>
                      <a:r>
                        <a:rPr lang="cs-CZ" sz="1400" baseline="0" dirty="0"/>
                        <a:t> – předběžné hodnoty</a:t>
                      </a:r>
                    </a:p>
                    <a:p>
                      <a:pPr marL="0" marR="0" indent="0" algn="l" defTabSz="914400" rtl="0" eaLnBrk="1" fontAlgn="auto" latinLnBrk="0" hangingPunct="1">
                        <a:lnSpc>
                          <a:spcPct val="100000"/>
                        </a:lnSpc>
                        <a:spcBef>
                          <a:spcPts val="0"/>
                        </a:spcBef>
                        <a:spcAft>
                          <a:spcPts val="0"/>
                        </a:spcAft>
                        <a:buClrTx/>
                        <a:buSzTx/>
                        <a:buFontTx/>
                        <a:buNone/>
                        <a:tabLst/>
                        <a:defRPr/>
                      </a:pPr>
                      <a:r>
                        <a:rPr lang="cs-CZ" sz="1400" baseline="0" dirty="0"/>
                        <a:t>18:00 D+5P - </a:t>
                      </a:r>
                      <a:r>
                        <a:rPr lang="cs-CZ" sz="1400" kern="1200" dirty="0">
                          <a:effectLst/>
                        </a:rPr>
                        <a:t>skutečné (měřené) hodnoty</a:t>
                      </a:r>
                      <a:endParaRPr lang="cs-CZ" sz="1400" dirty="0"/>
                    </a:p>
                  </a:txBody>
                  <a:tcPr anchor="ctr"/>
                </a:tc>
                <a:extLst>
                  <a:ext uri="{0D108BD9-81ED-4DB2-BD59-A6C34878D82A}">
                    <a16:rowId xmlns:a16="http://schemas.microsoft.com/office/drawing/2014/main" val="10002"/>
                  </a:ext>
                </a:extLst>
              </a:tr>
              <a:tr h="370840">
                <a:tc>
                  <a:txBody>
                    <a:bodyPr/>
                    <a:lstStyle/>
                    <a:p>
                      <a:pPr algn="ctr"/>
                      <a:r>
                        <a:rPr lang="cs-CZ" sz="1400" dirty="0"/>
                        <a:t>C</a:t>
                      </a:r>
                    </a:p>
                  </a:txBody>
                  <a:tcPr anchor="ctr"/>
                </a:tc>
                <a:tc>
                  <a:txBody>
                    <a:bodyPr/>
                    <a:lstStyle/>
                    <a:p>
                      <a:r>
                        <a:rPr lang="cs-CZ" sz="1400" dirty="0"/>
                        <a:t>ostatní měření</a:t>
                      </a:r>
                    </a:p>
                  </a:txBody>
                  <a:tcPr anchor="ctr"/>
                </a:tc>
                <a:tc>
                  <a:txBody>
                    <a:bodyPr/>
                    <a:lstStyle/>
                    <a:p>
                      <a:r>
                        <a:rPr lang="cs-CZ" sz="1400" kern="1200" dirty="0">
                          <a:effectLst/>
                        </a:rPr>
                        <a:t>využití tzv. typových diagramů dodávky TDD (viz kapitola 16. Měření a zpracování dat).</a:t>
                      </a:r>
                      <a:endParaRPr lang="cs-CZ" sz="14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24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124744"/>
            <a:ext cx="7956456" cy="4154984"/>
          </a:xfrm>
          <a:prstGeom prst="rect">
            <a:avLst/>
          </a:prstGeom>
          <a:noFill/>
        </p:spPr>
        <p:txBody>
          <a:bodyPr wrap="square" lIns="0" tIns="0" rIns="0" bIns="0" rtlCol="0">
            <a:spAutoFit/>
          </a:bodyPr>
          <a:lstStyle/>
          <a:p>
            <a:endParaRPr lang="cs-CZ" dirty="0">
              <a:solidFill>
                <a:schemeClr val="accent3">
                  <a:lumMod val="75000"/>
                </a:schemeClr>
              </a:solidFill>
              <a:latin typeface="Arial Black" panose="020B0A04020102020204" pitchFamily="34" charset="0"/>
            </a:endParaRPr>
          </a:p>
          <a:p>
            <a:r>
              <a:rPr lang="cs-CZ" dirty="0">
                <a:solidFill>
                  <a:schemeClr val="accent3">
                    <a:lumMod val="75000"/>
                  </a:schemeClr>
                </a:solidFill>
                <a:latin typeface="Arial Black" panose="020B0A04020102020204" pitchFamily="34" charset="0"/>
              </a:rPr>
              <a:t>Vznik a příčiny odchylek, systém zúčtování odchylek a regulační energie</a:t>
            </a:r>
          </a:p>
          <a:p>
            <a:endParaRPr lang="cs-CZ" dirty="0">
              <a:solidFill>
                <a:schemeClr val="accent3">
                  <a:lumMod val="75000"/>
                </a:schemeClr>
              </a:solidFill>
              <a:latin typeface="Arial Black" panose="020B0A04020102020204" pitchFamily="34" charset="0"/>
            </a:endParaRPr>
          </a:p>
          <a:p>
            <a:r>
              <a:rPr lang="cs-CZ" dirty="0">
                <a:solidFill>
                  <a:schemeClr val="accent3">
                    <a:lumMod val="75000"/>
                  </a:schemeClr>
                </a:solidFill>
                <a:latin typeface="Arial Black" panose="020B0A04020102020204" pitchFamily="34" charset="0"/>
              </a:rPr>
              <a:t>Vytváření bilančních skupin, agregace, postup registrace diagramu</a:t>
            </a:r>
          </a:p>
          <a:p>
            <a:endParaRPr lang="cs-CZ" dirty="0">
              <a:solidFill>
                <a:schemeClr val="accent3">
                  <a:lumMod val="75000"/>
                </a:schemeClr>
              </a:solidFill>
              <a:latin typeface="Arial Black" panose="020B0A04020102020204" pitchFamily="34" charset="0"/>
            </a:endParaRPr>
          </a:p>
          <a:p>
            <a:r>
              <a:rPr lang="cs-CZ" dirty="0">
                <a:solidFill>
                  <a:schemeClr val="accent3">
                    <a:lumMod val="75000"/>
                  </a:schemeClr>
                </a:solidFill>
                <a:latin typeface="Arial Black" panose="020B0A04020102020204" pitchFamily="34" charset="0"/>
              </a:rPr>
              <a:t>Sběr a agregace dat z měření</a:t>
            </a:r>
          </a:p>
          <a:p>
            <a:endParaRPr lang="cs-CZ" dirty="0">
              <a:solidFill>
                <a:schemeClr val="accent3">
                  <a:lumMod val="75000"/>
                </a:schemeClr>
              </a:solidFill>
              <a:latin typeface="Arial Black" panose="020B0A04020102020204" pitchFamily="34" charset="0"/>
            </a:endParaRPr>
          </a:p>
          <a:p>
            <a:r>
              <a:rPr lang="cs-CZ" b="1" dirty="0">
                <a:solidFill>
                  <a:schemeClr val="accent3">
                    <a:lumMod val="75000"/>
                  </a:schemeClr>
                </a:solidFill>
                <a:effectLst>
                  <a:outerShdw blurRad="38100" dist="38100" dir="2700000" algn="tl">
                    <a:srgbClr val="000000">
                      <a:alpha val="43137"/>
                    </a:srgbClr>
                  </a:outerShdw>
                </a:effectLst>
                <a:latin typeface="Arial Black" panose="020B0A04020102020204" pitchFamily="34" charset="0"/>
              </a:rPr>
              <a:t>Vyhodnocení, ocenění a zúčtování odchylek a regulační energie</a:t>
            </a:r>
          </a:p>
          <a:p>
            <a:endParaRPr lang="cs-CZ" dirty="0">
              <a:solidFill>
                <a:schemeClr val="accent3">
                  <a:lumMod val="75000"/>
                </a:schemeClr>
              </a:solidFill>
              <a:latin typeface="Arial Black" panose="020B0A04020102020204" pitchFamily="34" charset="0"/>
            </a:endParaRPr>
          </a:p>
          <a:p>
            <a:r>
              <a:rPr lang="cs-CZ" dirty="0">
                <a:solidFill>
                  <a:schemeClr val="bg1">
                    <a:lumMod val="75000"/>
                  </a:schemeClr>
                </a:solidFill>
                <a:latin typeface="Arial Black" panose="020B0A04020102020204" pitchFamily="34" charset="0"/>
              </a:rPr>
              <a:t>Požadavky na systém zúčtování</a:t>
            </a:r>
          </a:p>
          <a:p>
            <a:endParaRPr lang="cs-CZ" dirty="0">
              <a:solidFill>
                <a:schemeClr val="accent3">
                  <a:lumMod val="75000"/>
                </a:schemeClr>
              </a:solidFill>
              <a:latin typeface="Arial Black" panose="020B0A04020102020204" pitchFamily="34" charset="0"/>
            </a:endParaRPr>
          </a:p>
          <a:p>
            <a:r>
              <a:rPr lang="cs-CZ" dirty="0">
                <a:solidFill>
                  <a:schemeClr val="accent3">
                    <a:lumMod val="75000"/>
                  </a:schemeClr>
                </a:solidFill>
                <a:latin typeface="Arial Black" panose="020B0A04020102020204" pitchFamily="34" charset="0"/>
              </a:rPr>
              <a:t>Shrnutí, zveřejňování dat</a:t>
            </a:r>
          </a:p>
        </p:txBody>
      </p:sp>
    </p:spTree>
    <p:extLst>
      <p:ext uri="{BB962C8B-B14F-4D97-AF65-F5344CB8AC3E}">
        <p14:creationId xmlns:p14="http://schemas.microsoft.com/office/powerpoint/2010/main" val="279834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430639"/>
            <a:ext cx="7319376" cy="830997"/>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Obchodní měření v elektrizační soustavě</a:t>
            </a:r>
          </a:p>
        </p:txBody>
      </p:sp>
      <p:pic>
        <p:nvPicPr>
          <p:cNvPr id="4" name="obrázek 8"/>
          <p:cNvPicPr>
            <a:picLocks noChangeAspect="1"/>
          </p:cNvPicPr>
          <p:nvPr/>
        </p:nvPicPr>
        <p:blipFill>
          <a:blip r:embed="rId3" cstate="print"/>
          <a:srcRect/>
          <a:stretch>
            <a:fillRect/>
          </a:stretch>
        </p:blipFill>
        <p:spPr bwMode="auto">
          <a:xfrm>
            <a:off x="1475656" y="1260892"/>
            <a:ext cx="6405051" cy="4820027"/>
          </a:xfrm>
          <a:prstGeom prst="rect">
            <a:avLst/>
          </a:prstGeom>
          <a:noFill/>
          <a:ln w="9525">
            <a:noFill/>
            <a:miter lim="800000"/>
            <a:headEnd/>
            <a:tailEnd/>
          </a:ln>
        </p:spPr>
      </p:pic>
    </p:spTree>
    <p:extLst>
      <p:ext uri="{BB962C8B-B14F-4D97-AF65-F5344CB8AC3E}">
        <p14:creationId xmlns:p14="http://schemas.microsoft.com/office/powerpoint/2010/main" val="41054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Měření přeshraničních obchodů </a:t>
            </a:r>
          </a:p>
        </p:txBody>
      </p:sp>
      <p:graphicFrame>
        <p:nvGraphicFramePr>
          <p:cNvPr id="29" name="Tabulka 28"/>
          <p:cNvGraphicFramePr>
            <a:graphicFrameLocks noGrp="1"/>
          </p:cNvGraphicFramePr>
          <p:nvPr>
            <p:extLst>
              <p:ext uri="{D42A27DB-BD31-4B8C-83A1-F6EECF244321}">
                <p14:modId xmlns:p14="http://schemas.microsoft.com/office/powerpoint/2010/main" val="4134123929"/>
              </p:ext>
            </p:extLst>
          </p:nvPr>
        </p:nvGraphicFramePr>
        <p:xfrm>
          <a:off x="204952" y="4271098"/>
          <a:ext cx="8698926" cy="1179387"/>
        </p:xfrm>
        <a:graphic>
          <a:graphicData uri="http://schemas.openxmlformats.org/drawingml/2006/table">
            <a:tbl>
              <a:tblPr firstCol="1" bandRow="1">
                <a:tableStyleId>{F5AB1C69-6EDB-4FF4-983F-18BD219EF322}</a:tableStyleId>
              </a:tblPr>
              <a:tblGrid>
                <a:gridCol w="2733349">
                  <a:extLst>
                    <a:ext uri="{9D8B030D-6E8A-4147-A177-3AD203B41FA5}">
                      <a16:colId xmlns:a16="http://schemas.microsoft.com/office/drawing/2014/main" val="20000"/>
                    </a:ext>
                  </a:extLst>
                </a:gridCol>
                <a:gridCol w="5965577">
                  <a:extLst>
                    <a:ext uri="{9D8B030D-6E8A-4147-A177-3AD203B41FA5}">
                      <a16:colId xmlns:a16="http://schemas.microsoft.com/office/drawing/2014/main" val="20001"/>
                    </a:ext>
                  </a:extLst>
                </a:gridCol>
              </a:tblGrid>
              <a:tr h="24670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cs-CZ" sz="1400" dirty="0">
                          <a:effectLst/>
                        </a:rPr>
                        <a:t>Celkové sjednané přeshraniční saldo </a:t>
                      </a:r>
                      <a:endParaRPr lang="cs-CZ"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cs-CZ" sz="1400" dirty="0"/>
                        <a:t>součet všech realizačních diagramů přeshraničních realizačních diagramů nahlášených provozovateli</a:t>
                      </a:r>
                      <a:r>
                        <a:rPr lang="cs-CZ" sz="1400" baseline="0" dirty="0"/>
                        <a:t> přenosové soustavy (PPS)</a:t>
                      </a:r>
                      <a:r>
                        <a:rPr lang="cs-CZ" sz="1400" dirty="0">
                          <a:effectLst/>
                        </a:rPr>
                        <a:t> [MWh];</a:t>
                      </a:r>
                      <a:endParaRPr lang="cs-CZ" sz="14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196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cs-CZ" sz="1400" dirty="0">
                          <a:effectLst/>
                        </a:rPr>
                        <a:t>Celkové měřené přeshraniční saldo </a:t>
                      </a:r>
                      <a:endParaRPr lang="cs-CZ"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1000"/>
                        </a:spcAft>
                        <a:buClrTx/>
                        <a:buSzTx/>
                        <a:buFontTx/>
                        <a:buNone/>
                        <a:tabLst/>
                        <a:defRPr/>
                      </a:pPr>
                      <a:r>
                        <a:rPr lang="cs-CZ" sz="1400" dirty="0"/>
                        <a:t>součet všech měření na přeshraničních vedeních (</a:t>
                      </a:r>
                      <a:r>
                        <a:rPr lang="cs-CZ" sz="1400" baseline="0" dirty="0"/>
                        <a:t>přenosové soustavy</a:t>
                      </a:r>
                      <a:r>
                        <a:rPr lang="cs-CZ" sz="1400" baseline="0" dirty="0">
                          <a:effectLst/>
                        </a:rPr>
                        <a:t>) </a:t>
                      </a:r>
                      <a:r>
                        <a:rPr lang="cs-CZ" sz="1400" dirty="0">
                          <a:effectLst/>
                        </a:rPr>
                        <a:t>[MWh];</a:t>
                      </a:r>
                      <a:endParaRPr lang="cs-CZ" sz="14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27706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l" defTabSz="914400" rtl="0" eaLnBrk="1" latinLnBrk="0" hangingPunct="1">
                        <a:lnSpc>
                          <a:spcPct val="115000"/>
                        </a:lnSpc>
                        <a:spcAft>
                          <a:spcPts val="1000"/>
                        </a:spcAft>
                      </a:pPr>
                      <a:r>
                        <a:rPr lang="cs-CZ" sz="1400" kern="1200" dirty="0">
                          <a:effectLst/>
                        </a:rPr>
                        <a:t>Odchylka PPS</a:t>
                      </a:r>
                      <a:endParaRPr lang="cs-CZ" sz="1400" b="1" i="0" kern="1200" dirty="0">
                        <a:solidFill>
                          <a:schemeClr val="lt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cs-CZ" sz="1400" dirty="0">
                          <a:effectLst/>
                        </a:rPr>
                        <a:t>Celkové měřené přeshraniční saldo - Celkové sjednané přeshraniční saldo [MWh]</a:t>
                      </a:r>
                      <a:r>
                        <a:rPr lang="cs-CZ" sz="1400" baseline="0" dirty="0">
                          <a:effectLst/>
                        </a:rPr>
                        <a:t> (PCE – </a:t>
                      </a:r>
                      <a:r>
                        <a:rPr lang="en-US" sz="1400" baseline="0" noProof="0" dirty="0">
                          <a:effectLst/>
                        </a:rPr>
                        <a:t>Power Control Error</a:t>
                      </a:r>
                      <a:r>
                        <a:rPr lang="cs-CZ" sz="1400" baseline="0" dirty="0">
                          <a:effectLst/>
                        </a:rPr>
                        <a:t>)</a:t>
                      </a:r>
                      <a:endParaRPr lang="cs-CZ" sz="14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pic>
        <p:nvPicPr>
          <p:cNvPr id="31" name="Picture 2"/>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6419" y="1455258"/>
            <a:ext cx="438914" cy="5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V:\Ikony\IKONY_OBOROVE_MINIATURY\cerne\obchodnik_s_elektrinou_cerna.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7695" y="1455258"/>
            <a:ext cx="475490" cy="594362"/>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Přímá spojnice se šipkou 34"/>
          <p:cNvCxnSpPr>
            <a:stCxn id="32" idx="3"/>
            <a:endCxn id="31" idx="1"/>
          </p:cNvCxnSpPr>
          <p:nvPr/>
        </p:nvCxnSpPr>
        <p:spPr>
          <a:xfrm>
            <a:off x="5883185" y="1752439"/>
            <a:ext cx="115323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7" name="TextovéPole 36"/>
          <p:cNvSpPr txBox="1"/>
          <p:nvPr/>
        </p:nvSpPr>
        <p:spPr>
          <a:xfrm>
            <a:off x="6070840" y="1523897"/>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chemeClr val="accent3"/>
                </a:solidFill>
                <a:effectLst/>
                <a:uLnTx/>
                <a:uFillTx/>
                <a:latin typeface="Calibri"/>
              </a:rPr>
              <a:t>10 MWh</a:t>
            </a:r>
          </a:p>
        </p:txBody>
      </p:sp>
      <p:sp>
        <p:nvSpPr>
          <p:cNvPr id="41" name="TextovéPole 40"/>
          <p:cNvSpPr txBox="1"/>
          <p:nvPr/>
        </p:nvSpPr>
        <p:spPr>
          <a:xfrm>
            <a:off x="5881742" y="1711841"/>
            <a:ext cx="110568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0" cap="none" spc="0" normalizeH="0" baseline="0" noProof="0" dirty="0">
                <a:ln>
                  <a:noFill/>
                </a:ln>
                <a:solidFill>
                  <a:prstClr val="black"/>
                </a:solidFill>
                <a:effectLst/>
                <a:uLnTx/>
                <a:uFillTx/>
                <a:latin typeface="Calibri"/>
              </a:rPr>
              <a:t>obchod</a:t>
            </a:r>
          </a:p>
        </p:txBody>
      </p:sp>
      <p:pic>
        <p:nvPicPr>
          <p:cNvPr id="45" name="Picture 2"/>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6419" y="2348895"/>
            <a:ext cx="438914" cy="5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descr="V:\Ikony\IKONY_OBOROVE_MINIATURY\cerne\obchodnik_s_elektrinou_cerna.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7695" y="2348895"/>
            <a:ext cx="475490" cy="594362"/>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Přímá spojnice se šipkou 48"/>
          <p:cNvCxnSpPr>
            <a:stCxn id="46" idx="3"/>
            <a:endCxn id="45" idx="1"/>
          </p:cNvCxnSpPr>
          <p:nvPr/>
        </p:nvCxnSpPr>
        <p:spPr>
          <a:xfrm>
            <a:off x="5883185" y="2646076"/>
            <a:ext cx="115323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1" name="TextovéPole 50"/>
          <p:cNvSpPr txBox="1"/>
          <p:nvPr/>
        </p:nvSpPr>
        <p:spPr>
          <a:xfrm>
            <a:off x="6070840" y="2417534"/>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chemeClr val="accent3"/>
                </a:solidFill>
                <a:effectLst/>
                <a:uLnTx/>
                <a:uFillTx/>
                <a:latin typeface="Calibri"/>
              </a:rPr>
              <a:t>15 MWh</a:t>
            </a:r>
          </a:p>
        </p:txBody>
      </p:sp>
      <p:sp>
        <p:nvSpPr>
          <p:cNvPr id="55" name="TextovéPole 54"/>
          <p:cNvSpPr txBox="1"/>
          <p:nvPr/>
        </p:nvSpPr>
        <p:spPr>
          <a:xfrm>
            <a:off x="5881742" y="2636912"/>
            <a:ext cx="110568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0" cap="none" spc="0" normalizeH="0" baseline="0" noProof="0" dirty="0">
                <a:ln>
                  <a:noFill/>
                </a:ln>
                <a:solidFill>
                  <a:prstClr val="black"/>
                </a:solidFill>
                <a:effectLst/>
                <a:uLnTx/>
                <a:uFillTx/>
                <a:latin typeface="Calibri"/>
              </a:rPr>
              <a:t>obchod</a:t>
            </a:r>
          </a:p>
        </p:txBody>
      </p:sp>
      <p:pic>
        <p:nvPicPr>
          <p:cNvPr id="59" name="Picture 4" descr="V:\Ikony\IKONY_OBOROVE_MINIATURY\cerne\obchodnik_s_elektrinou_cerna.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7695" y="3125210"/>
            <a:ext cx="475490" cy="59436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Přímá spojnice se šipkou 61"/>
          <p:cNvCxnSpPr>
            <a:stCxn id="59" idx="3"/>
          </p:cNvCxnSpPr>
          <p:nvPr/>
        </p:nvCxnSpPr>
        <p:spPr>
          <a:xfrm>
            <a:off x="5883185" y="3422391"/>
            <a:ext cx="1153234" cy="0"/>
          </a:xfrm>
          <a:prstGeom prst="straightConnector1">
            <a:avLst/>
          </a:prstGeom>
          <a:ln>
            <a:headEnd type="arrow"/>
            <a:tailEnd type="none"/>
          </a:ln>
        </p:spPr>
        <p:style>
          <a:lnRef idx="2">
            <a:schemeClr val="accent3"/>
          </a:lnRef>
          <a:fillRef idx="0">
            <a:schemeClr val="accent3"/>
          </a:fillRef>
          <a:effectRef idx="1">
            <a:schemeClr val="accent3"/>
          </a:effectRef>
          <a:fontRef idx="minor">
            <a:schemeClr val="tx1"/>
          </a:fontRef>
        </p:style>
      </p:cxnSp>
      <p:sp>
        <p:nvSpPr>
          <p:cNvPr id="64" name="TextovéPole 63"/>
          <p:cNvSpPr txBox="1"/>
          <p:nvPr/>
        </p:nvSpPr>
        <p:spPr>
          <a:xfrm>
            <a:off x="6070840" y="3193849"/>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chemeClr val="accent3"/>
                </a:solidFill>
                <a:effectLst/>
                <a:uLnTx/>
                <a:uFillTx/>
                <a:latin typeface="Calibri"/>
              </a:rPr>
              <a:t>5 MWh</a:t>
            </a:r>
          </a:p>
        </p:txBody>
      </p:sp>
      <p:sp>
        <p:nvSpPr>
          <p:cNvPr id="68" name="TextovéPole 67"/>
          <p:cNvSpPr txBox="1"/>
          <p:nvPr/>
        </p:nvSpPr>
        <p:spPr>
          <a:xfrm>
            <a:off x="5881742" y="3429000"/>
            <a:ext cx="110568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0" cap="none" spc="0" normalizeH="0" baseline="0" noProof="0" dirty="0">
                <a:ln>
                  <a:noFill/>
                </a:ln>
                <a:solidFill>
                  <a:prstClr val="black"/>
                </a:solidFill>
                <a:effectLst/>
                <a:uLnTx/>
                <a:uFillTx/>
                <a:latin typeface="Calibri"/>
              </a:rPr>
              <a:t>obchod</a:t>
            </a:r>
          </a:p>
        </p:txBody>
      </p:sp>
      <p:grpSp>
        <p:nvGrpSpPr>
          <p:cNvPr id="71" name="Skupina 70"/>
          <p:cNvGrpSpPr/>
          <p:nvPr/>
        </p:nvGrpSpPr>
        <p:grpSpPr>
          <a:xfrm>
            <a:off x="1929791" y="1412776"/>
            <a:ext cx="3477904" cy="2353374"/>
            <a:chOff x="1929791" y="1722806"/>
            <a:chExt cx="3477904" cy="2353374"/>
          </a:xfrm>
        </p:grpSpPr>
        <p:pic>
          <p:nvPicPr>
            <p:cNvPr id="33" name="Picture 4" descr="V:\Ikony\IKONY_OBOROVE_MINIATURY\cerne\obchodnik_s_elektrinou_cerna.png"/>
            <p:cNvPicPr>
              <a:picLocks noChangeAspect="1" noChangeArrowheads="1"/>
            </p:cNvPicPr>
            <p:nvPr/>
          </p:nvPicPr>
          <p:blipFill>
            <a:blip r:embed="rId4">
              <a:duotone>
                <a:srgbClr val="13B9F1">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929791" y="1765288"/>
              <a:ext cx="475490" cy="594362"/>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Přímá spojnice se šipkou 33"/>
            <p:cNvCxnSpPr>
              <a:stCxn id="33" idx="3"/>
              <a:endCxn id="32" idx="1"/>
            </p:cNvCxnSpPr>
            <p:nvPr/>
          </p:nvCxnSpPr>
          <p:spPr>
            <a:xfrm>
              <a:off x="2405281" y="2062469"/>
              <a:ext cx="3002414" cy="0"/>
            </a:xfrm>
            <a:prstGeom prst="straightConnector1">
              <a:avLst/>
            </a:prstGeom>
            <a:noFill/>
            <a:ln w="25400" cap="flat" cmpd="sng" algn="ctr">
              <a:solidFill>
                <a:srgbClr val="67676E"/>
              </a:solidFill>
              <a:prstDash val="solid"/>
              <a:tailEnd type="arrow"/>
            </a:ln>
            <a:effectLst>
              <a:outerShdw blurRad="40000" dist="20000" dir="5400000" rotWithShape="0">
                <a:srgbClr val="000000">
                  <a:alpha val="38000"/>
                </a:srgbClr>
              </a:outerShdw>
            </a:effectLst>
          </p:spPr>
        </p:cxnSp>
        <p:sp>
          <p:nvSpPr>
            <p:cNvPr id="36" name="TextovéPole 35"/>
            <p:cNvSpPr txBox="1"/>
            <p:nvPr/>
          </p:nvSpPr>
          <p:spPr>
            <a:xfrm>
              <a:off x="3517526" y="1833527"/>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rgbClr val="67676E"/>
                  </a:solidFill>
                  <a:effectLst/>
                  <a:uLnTx/>
                  <a:uFillTx/>
                  <a:latin typeface="Calibri"/>
                </a:rPr>
                <a:t>10 MWh</a:t>
              </a:r>
            </a:p>
          </p:txBody>
        </p:sp>
        <p:sp>
          <p:nvSpPr>
            <p:cNvPr id="40" name="TextovéPole 39"/>
            <p:cNvSpPr txBox="1"/>
            <p:nvPr/>
          </p:nvSpPr>
          <p:spPr>
            <a:xfrm>
              <a:off x="3052360" y="2043742"/>
              <a:ext cx="156643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0" cap="none" spc="0" normalizeH="0" baseline="0" noProof="0" dirty="0">
                  <a:ln>
                    <a:noFill/>
                  </a:ln>
                  <a:solidFill>
                    <a:prstClr val="black"/>
                  </a:solidFill>
                  <a:effectLst/>
                  <a:uLnTx/>
                  <a:uFillTx/>
                  <a:latin typeface="Calibri"/>
                </a:rPr>
                <a:t>přeshraniční obchod</a:t>
              </a:r>
            </a:p>
          </p:txBody>
        </p:sp>
        <p:cxnSp>
          <p:nvCxnSpPr>
            <p:cNvPr id="43" name="Přímá spojnice 42"/>
            <p:cNvCxnSpPr/>
            <p:nvPr/>
          </p:nvCxnSpPr>
          <p:spPr>
            <a:xfrm flipV="1">
              <a:off x="3025064" y="1722806"/>
              <a:ext cx="0" cy="683422"/>
            </a:xfrm>
            <a:prstGeom prst="line">
              <a:avLst/>
            </a:prstGeom>
            <a:noFill/>
            <a:ln w="38100" cap="flat" cmpd="sng" algn="ctr">
              <a:solidFill>
                <a:schemeClr val="accent3"/>
              </a:solidFill>
              <a:prstDash val="sysDash"/>
            </a:ln>
            <a:effectLst>
              <a:outerShdw blurRad="40000" dist="23000" dir="5400000" rotWithShape="0">
                <a:srgbClr val="000000">
                  <a:alpha val="35000"/>
                </a:srgbClr>
              </a:outerShdw>
            </a:effectLst>
          </p:spPr>
        </p:cxnSp>
        <p:pic>
          <p:nvPicPr>
            <p:cNvPr id="47" name="Picture 4" descr="V:\Ikony\IKONY_OBOROVE_MINIATURY\cerne\obchodnik_s_elektrinou_cerna.png"/>
            <p:cNvPicPr>
              <a:picLocks noChangeAspect="1" noChangeArrowheads="1"/>
            </p:cNvPicPr>
            <p:nvPr/>
          </p:nvPicPr>
          <p:blipFill>
            <a:blip r:embed="rId4">
              <a:duotone>
                <a:srgbClr val="13B9F1">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929791" y="2658925"/>
              <a:ext cx="475490" cy="594362"/>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Přímá spojnice se šipkou 47"/>
            <p:cNvCxnSpPr>
              <a:stCxn id="47" idx="3"/>
              <a:endCxn id="46" idx="1"/>
            </p:cNvCxnSpPr>
            <p:nvPr/>
          </p:nvCxnSpPr>
          <p:spPr>
            <a:xfrm>
              <a:off x="2405281" y="2956106"/>
              <a:ext cx="3002414" cy="0"/>
            </a:xfrm>
            <a:prstGeom prst="straightConnector1">
              <a:avLst/>
            </a:prstGeom>
            <a:noFill/>
            <a:ln w="25400" cap="flat" cmpd="sng" algn="ctr">
              <a:solidFill>
                <a:srgbClr val="67676E"/>
              </a:solidFill>
              <a:prstDash val="solid"/>
              <a:tailEnd type="arrow"/>
            </a:ln>
            <a:effectLst>
              <a:outerShdw blurRad="40000" dist="20000" dir="5400000" rotWithShape="0">
                <a:srgbClr val="000000">
                  <a:alpha val="38000"/>
                </a:srgbClr>
              </a:outerShdw>
            </a:effectLst>
          </p:spPr>
        </p:cxnSp>
        <p:sp>
          <p:nvSpPr>
            <p:cNvPr id="50" name="TextovéPole 49"/>
            <p:cNvSpPr txBox="1"/>
            <p:nvPr/>
          </p:nvSpPr>
          <p:spPr>
            <a:xfrm>
              <a:off x="3517526" y="2727164"/>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rgbClr val="67676E"/>
                  </a:solidFill>
                  <a:effectLst/>
                  <a:uLnTx/>
                  <a:uFillTx/>
                  <a:latin typeface="Calibri"/>
                </a:rPr>
                <a:t>15 MWh</a:t>
              </a:r>
            </a:p>
          </p:txBody>
        </p:sp>
        <p:sp>
          <p:nvSpPr>
            <p:cNvPr id="54" name="TextovéPole 53"/>
            <p:cNvSpPr txBox="1"/>
            <p:nvPr/>
          </p:nvSpPr>
          <p:spPr>
            <a:xfrm>
              <a:off x="3052360" y="2937379"/>
              <a:ext cx="156643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0" cap="none" spc="0" normalizeH="0" baseline="0" noProof="0" dirty="0">
                  <a:ln>
                    <a:noFill/>
                  </a:ln>
                  <a:solidFill>
                    <a:prstClr val="black"/>
                  </a:solidFill>
                  <a:effectLst/>
                  <a:uLnTx/>
                  <a:uFillTx/>
                  <a:latin typeface="Calibri"/>
                </a:rPr>
                <a:t>přeshraniční obchod</a:t>
              </a:r>
            </a:p>
          </p:txBody>
        </p:sp>
        <p:cxnSp>
          <p:nvCxnSpPr>
            <p:cNvPr id="56" name="Přímá spojnice 55"/>
            <p:cNvCxnSpPr/>
            <p:nvPr/>
          </p:nvCxnSpPr>
          <p:spPr>
            <a:xfrm flipV="1">
              <a:off x="3025064" y="2616443"/>
              <a:ext cx="0" cy="683422"/>
            </a:xfrm>
            <a:prstGeom prst="line">
              <a:avLst/>
            </a:prstGeom>
            <a:noFill/>
            <a:ln w="38100" cap="flat" cmpd="sng" algn="ctr">
              <a:solidFill>
                <a:schemeClr val="accent3"/>
              </a:solidFill>
              <a:prstDash val="sysDash"/>
            </a:ln>
            <a:effectLst>
              <a:outerShdw blurRad="40000" dist="23000" dir="5400000" rotWithShape="0">
                <a:srgbClr val="000000">
                  <a:alpha val="35000"/>
                </a:srgbClr>
              </a:outerShdw>
            </a:effectLst>
          </p:spPr>
        </p:cxnSp>
        <p:pic>
          <p:nvPicPr>
            <p:cNvPr id="60" name="Picture 4" descr="V:\Ikony\IKONY_OBOROVE_MINIATURY\cerne\obchodnik_s_elektrinou_cerna.png"/>
            <p:cNvPicPr>
              <a:picLocks noChangeAspect="1" noChangeArrowheads="1"/>
            </p:cNvPicPr>
            <p:nvPr/>
          </p:nvPicPr>
          <p:blipFill>
            <a:blip r:embed="rId4">
              <a:duotone>
                <a:srgbClr val="13B9F1">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929791" y="3435240"/>
              <a:ext cx="475490" cy="594362"/>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Přímá spojnice se šipkou 60"/>
            <p:cNvCxnSpPr>
              <a:stCxn id="60" idx="3"/>
              <a:endCxn id="59" idx="1"/>
            </p:cNvCxnSpPr>
            <p:nvPr/>
          </p:nvCxnSpPr>
          <p:spPr>
            <a:xfrm>
              <a:off x="2405281" y="3732421"/>
              <a:ext cx="3002414" cy="0"/>
            </a:xfrm>
            <a:prstGeom prst="straightConnector1">
              <a:avLst/>
            </a:prstGeom>
            <a:noFill/>
            <a:ln w="25400" cap="flat" cmpd="sng" algn="ctr">
              <a:solidFill>
                <a:srgbClr val="67676E"/>
              </a:solidFill>
              <a:prstDash val="solid"/>
              <a:headEnd type="arrow"/>
              <a:tailEnd type="none"/>
            </a:ln>
            <a:effectLst>
              <a:outerShdw blurRad="40000" dist="20000" dir="5400000" rotWithShape="0">
                <a:srgbClr val="000000">
                  <a:alpha val="38000"/>
                </a:srgbClr>
              </a:outerShdw>
            </a:effectLst>
          </p:spPr>
        </p:cxnSp>
        <p:sp>
          <p:nvSpPr>
            <p:cNvPr id="63" name="TextovéPole 62"/>
            <p:cNvSpPr txBox="1"/>
            <p:nvPr/>
          </p:nvSpPr>
          <p:spPr>
            <a:xfrm>
              <a:off x="3517526" y="3503479"/>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200" kern="0" dirty="0">
                  <a:solidFill>
                    <a:srgbClr val="67676E"/>
                  </a:solidFill>
                  <a:latin typeface="Calibri"/>
                </a:rPr>
                <a:t>5</a:t>
              </a:r>
              <a:r>
                <a:rPr kumimoji="0" lang="cs-CZ" sz="1200" b="0" i="0" u="none" strike="noStrike" kern="0" cap="none" spc="0" normalizeH="0" baseline="0" noProof="0" dirty="0">
                  <a:ln>
                    <a:noFill/>
                  </a:ln>
                  <a:solidFill>
                    <a:srgbClr val="67676E"/>
                  </a:solidFill>
                  <a:effectLst/>
                  <a:uLnTx/>
                  <a:uFillTx/>
                  <a:latin typeface="Calibri"/>
                </a:rPr>
                <a:t> MWh</a:t>
              </a:r>
            </a:p>
          </p:txBody>
        </p:sp>
        <p:sp>
          <p:nvSpPr>
            <p:cNvPr id="67" name="TextovéPole 66"/>
            <p:cNvSpPr txBox="1"/>
            <p:nvPr/>
          </p:nvSpPr>
          <p:spPr>
            <a:xfrm>
              <a:off x="3052360" y="3713694"/>
              <a:ext cx="156643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0" cap="none" spc="0" normalizeH="0" baseline="0" noProof="0" dirty="0">
                  <a:ln>
                    <a:noFill/>
                  </a:ln>
                  <a:solidFill>
                    <a:prstClr val="black"/>
                  </a:solidFill>
                  <a:effectLst/>
                  <a:uLnTx/>
                  <a:uFillTx/>
                  <a:latin typeface="Calibri"/>
                </a:rPr>
                <a:t>přeshraniční obchod</a:t>
              </a:r>
            </a:p>
          </p:txBody>
        </p:sp>
        <p:cxnSp>
          <p:nvCxnSpPr>
            <p:cNvPr id="69" name="Přímá spojnice 68"/>
            <p:cNvCxnSpPr/>
            <p:nvPr/>
          </p:nvCxnSpPr>
          <p:spPr>
            <a:xfrm flipV="1">
              <a:off x="3025064" y="3392758"/>
              <a:ext cx="0" cy="683422"/>
            </a:xfrm>
            <a:prstGeom prst="line">
              <a:avLst/>
            </a:prstGeom>
            <a:noFill/>
            <a:ln w="38100" cap="flat" cmpd="sng" algn="ctr">
              <a:solidFill>
                <a:schemeClr val="accent3"/>
              </a:solidFill>
              <a:prstDash val="sysDash"/>
            </a:ln>
            <a:effectLst>
              <a:outerShdw blurRad="40000" dist="23000" dir="5400000" rotWithShape="0">
                <a:srgbClr val="000000">
                  <a:alpha val="35000"/>
                </a:srgbClr>
              </a:outerShdw>
            </a:effectLst>
          </p:spPr>
        </p:cxnSp>
      </p:grpSp>
      <p:pic>
        <p:nvPicPr>
          <p:cNvPr id="70" name="Picture 6"/>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8055" y="3131030"/>
            <a:ext cx="448058" cy="5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5" name="Skupina 84"/>
          <p:cNvGrpSpPr/>
          <p:nvPr/>
        </p:nvGrpSpPr>
        <p:grpSpPr>
          <a:xfrm>
            <a:off x="846306" y="1410215"/>
            <a:ext cx="4561389" cy="2353374"/>
            <a:chOff x="846306" y="1722806"/>
            <a:chExt cx="4561389" cy="2353374"/>
          </a:xfrm>
        </p:grpSpPr>
        <p:grpSp>
          <p:nvGrpSpPr>
            <p:cNvPr id="86" name="Skupina 85"/>
            <p:cNvGrpSpPr/>
            <p:nvPr/>
          </p:nvGrpSpPr>
          <p:grpSpPr>
            <a:xfrm>
              <a:off x="1994231" y="2152349"/>
              <a:ext cx="3072172" cy="1242282"/>
              <a:chOff x="1305722" y="1004158"/>
              <a:chExt cx="3072172" cy="1242282"/>
            </a:xfrm>
          </p:grpSpPr>
          <p:pic>
            <p:nvPicPr>
              <p:cNvPr id="96" name="Picture 30" descr="CEPS_logo_2008"/>
              <p:cNvPicPr>
                <a:picLocks noChangeAspect="1" noChangeArrowheads="1"/>
              </p:cNvPicPr>
              <p:nvPr/>
            </p:nvPicPr>
            <p:blipFill>
              <a:blip r:embed="rId6" cstate="print"/>
              <a:srcRect/>
              <a:stretch>
                <a:fillRect/>
              </a:stretch>
            </p:blipFill>
            <p:spPr bwMode="auto">
              <a:xfrm>
                <a:off x="1305722" y="1366090"/>
                <a:ext cx="1944216" cy="880350"/>
              </a:xfrm>
              <a:prstGeom prst="rect">
                <a:avLst/>
              </a:prstGeom>
              <a:noFill/>
            </p:spPr>
          </p:pic>
          <p:sp>
            <p:nvSpPr>
              <p:cNvPr id="97" name="TextovéPole 96"/>
              <p:cNvSpPr txBox="1"/>
              <p:nvPr/>
            </p:nvSpPr>
            <p:spPr>
              <a:xfrm>
                <a:off x="3599971" y="1004158"/>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rgbClr val="67676E"/>
                    </a:solidFill>
                    <a:effectLst/>
                    <a:uLnTx/>
                    <a:uFillTx/>
                    <a:latin typeface="Calibri"/>
                  </a:rPr>
                  <a:t>10 MWh</a:t>
                </a:r>
              </a:p>
            </p:txBody>
          </p:sp>
        </p:grpSp>
        <p:cxnSp>
          <p:nvCxnSpPr>
            <p:cNvPr id="87" name="Přímá spojnice se šipkou 86"/>
            <p:cNvCxnSpPr>
              <a:stCxn id="96" idx="3"/>
            </p:cNvCxnSpPr>
            <p:nvPr/>
          </p:nvCxnSpPr>
          <p:spPr>
            <a:xfrm flipV="1">
              <a:off x="3938447" y="2062469"/>
              <a:ext cx="1469248" cy="891987"/>
            </a:xfrm>
            <a:prstGeom prst="straightConnector1">
              <a:avLst/>
            </a:prstGeom>
            <a:noFill/>
            <a:ln w="25400" cap="flat" cmpd="sng" algn="ctr">
              <a:solidFill>
                <a:srgbClr val="67676E"/>
              </a:solidFill>
              <a:prstDash val="solid"/>
              <a:tailEnd type="arrow"/>
            </a:ln>
            <a:effectLst>
              <a:outerShdw blurRad="40000" dist="20000" dir="5400000" rotWithShape="0">
                <a:srgbClr val="000000">
                  <a:alpha val="38000"/>
                </a:srgbClr>
              </a:outerShdw>
            </a:effectLst>
          </p:spPr>
        </p:cxnSp>
        <p:cxnSp>
          <p:nvCxnSpPr>
            <p:cNvPr id="88" name="Přímá spojnice 87"/>
            <p:cNvCxnSpPr/>
            <p:nvPr/>
          </p:nvCxnSpPr>
          <p:spPr>
            <a:xfrm flipV="1">
              <a:off x="3025064" y="1722806"/>
              <a:ext cx="0" cy="683422"/>
            </a:xfrm>
            <a:prstGeom prst="line">
              <a:avLst/>
            </a:prstGeom>
            <a:noFill/>
            <a:ln w="38100" cap="flat" cmpd="sng" algn="ctr">
              <a:solidFill>
                <a:schemeClr val="accent3"/>
              </a:solidFill>
              <a:prstDash val="sysDash"/>
            </a:ln>
            <a:effectLst>
              <a:outerShdw blurRad="40000" dist="23000" dir="5400000" rotWithShape="0">
                <a:srgbClr val="000000">
                  <a:alpha val="35000"/>
                </a:srgbClr>
              </a:outerShdw>
            </a:effectLst>
          </p:spPr>
        </p:cxnSp>
        <p:cxnSp>
          <p:nvCxnSpPr>
            <p:cNvPr id="89" name="Přímá spojnice se šipkou 88"/>
            <p:cNvCxnSpPr>
              <a:stCxn id="96" idx="3"/>
            </p:cNvCxnSpPr>
            <p:nvPr/>
          </p:nvCxnSpPr>
          <p:spPr>
            <a:xfrm>
              <a:off x="3938447" y="2954456"/>
              <a:ext cx="1469248" cy="1650"/>
            </a:xfrm>
            <a:prstGeom prst="straightConnector1">
              <a:avLst/>
            </a:prstGeom>
            <a:noFill/>
            <a:ln w="25400" cap="flat" cmpd="sng" algn="ctr">
              <a:solidFill>
                <a:srgbClr val="67676E"/>
              </a:solidFill>
              <a:prstDash val="solid"/>
              <a:tailEnd type="arrow"/>
            </a:ln>
            <a:effectLst>
              <a:outerShdw blurRad="40000" dist="20000" dir="5400000" rotWithShape="0">
                <a:srgbClr val="000000">
                  <a:alpha val="38000"/>
                </a:srgbClr>
              </a:outerShdw>
            </a:effectLst>
          </p:spPr>
        </p:cxnSp>
        <p:sp>
          <p:nvSpPr>
            <p:cNvPr id="90" name="TextovéPole 89"/>
            <p:cNvSpPr txBox="1"/>
            <p:nvPr/>
          </p:nvSpPr>
          <p:spPr>
            <a:xfrm>
              <a:off x="4459658" y="2687263"/>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rgbClr val="67676E"/>
                  </a:solidFill>
                  <a:effectLst/>
                  <a:uLnTx/>
                  <a:uFillTx/>
                  <a:latin typeface="Calibri"/>
                </a:rPr>
                <a:t>15 MWh</a:t>
              </a:r>
            </a:p>
          </p:txBody>
        </p:sp>
        <p:cxnSp>
          <p:nvCxnSpPr>
            <p:cNvPr id="91" name="Přímá spojnice se šipkou 90"/>
            <p:cNvCxnSpPr>
              <a:stCxn id="96" idx="3"/>
            </p:cNvCxnSpPr>
            <p:nvPr/>
          </p:nvCxnSpPr>
          <p:spPr>
            <a:xfrm>
              <a:off x="3938447" y="2954456"/>
              <a:ext cx="1469248" cy="777965"/>
            </a:xfrm>
            <a:prstGeom prst="straightConnector1">
              <a:avLst/>
            </a:prstGeom>
            <a:noFill/>
            <a:ln w="25400" cap="flat" cmpd="sng" algn="ctr">
              <a:solidFill>
                <a:srgbClr val="67676E"/>
              </a:solidFill>
              <a:prstDash val="solid"/>
              <a:headEnd type="arrow"/>
              <a:tailEnd type="none"/>
            </a:ln>
            <a:effectLst>
              <a:outerShdw blurRad="40000" dist="20000" dir="5400000" rotWithShape="0">
                <a:srgbClr val="000000">
                  <a:alpha val="38000"/>
                </a:srgbClr>
              </a:outerShdw>
            </a:effectLst>
          </p:spPr>
        </p:cxnSp>
        <p:sp>
          <p:nvSpPr>
            <p:cNvPr id="92" name="TextovéPole 91"/>
            <p:cNvSpPr txBox="1"/>
            <p:nvPr/>
          </p:nvSpPr>
          <p:spPr>
            <a:xfrm>
              <a:off x="4295475" y="3365315"/>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200" kern="0" dirty="0">
                  <a:solidFill>
                    <a:srgbClr val="67676E"/>
                  </a:solidFill>
                  <a:latin typeface="Calibri"/>
                </a:rPr>
                <a:t>5</a:t>
              </a:r>
              <a:r>
                <a:rPr kumimoji="0" lang="cs-CZ" sz="1200" b="0" i="0" u="none" strike="noStrike" kern="0" cap="none" spc="0" normalizeH="0" baseline="0" noProof="0" dirty="0">
                  <a:ln>
                    <a:noFill/>
                  </a:ln>
                  <a:solidFill>
                    <a:srgbClr val="67676E"/>
                  </a:solidFill>
                  <a:effectLst/>
                  <a:uLnTx/>
                  <a:uFillTx/>
                  <a:latin typeface="Calibri"/>
                </a:rPr>
                <a:t> MWh</a:t>
              </a:r>
            </a:p>
          </p:txBody>
        </p:sp>
        <p:cxnSp>
          <p:nvCxnSpPr>
            <p:cNvPr id="93" name="Přímá spojnice 92"/>
            <p:cNvCxnSpPr/>
            <p:nvPr/>
          </p:nvCxnSpPr>
          <p:spPr>
            <a:xfrm flipV="1">
              <a:off x="3025064" y="3392758"/>
              <a:ext cx="0" cy="683422"/>
            </a:xfrm>
            <a:prstGeom prst="line">
              <a:avLst/>
            </a:prstGeom>
            <a:noFill/>
            <a:ln w="38100" cap="flat" cmpd="sng" algn="ctr">
              <a:solidFill>
                <a:schemeClr val="accent3"/>
              </a:solidFill>
              <a:prstDash val="sysDash"/>
            </a:ln>
            <a:effectLst>
              <a:outerShdw blurRad="40000" dist="23000" dir="5400000" rotWithShape="0">
                <a:srgbClr val="000000">
                  <a:alpha val="35000"/>
                </a:srgbClr>
              </a:outerShdw>
            </a:effectLst>
          </p:spPr>
        </p:cxnSp>
        <p:cxnSp>
          <p:nvCxnSpPr>
            <p:cNvPr id="94" name="Přímá spojnice se šipkou 93"/>
            <p:cNvCxnSpPr/>
            <p:nvPr/>
          </p:nvCxnSpPr>
          <p:spPr>
            <a:xfrm>
              <a:off x="846306" y="2964262"/>
              <a:ext cx="1147925" cy="1650"/>
            </a:xfrm>
            <a:prstGeom prst="straightConnector1">
              <a:avLst/>
            </a:prstGeom>
            <a:noFill/>
            <a:ln w="53975" cap="flat" cmpd="sng" algn="ctr">
              <a:solidFill>
                <a:srgbClr val="67676E"/>
              </a:solidFill>
              <a:prstDash val="solid"/>
              <a:tailEnd type="arrow"/>
            </a:ln>
            <a:effectLst>
              <a:outerShdw blurRad="40000" dist="20000" dir="5400000" rotWithShape="0">
                <a:srgbClr val="000000">
                  <a:alpha val="38000"/>
                </a:srgbClr>
              </a:outerShdw>
            </a:effectLst>
          </p:spPr>
        </p:cxnSp>
        <p:sp>
          <p:nvSpPr>
            <p:cNvPr id="95" name="TextovéPole 94"/>
            <p:cNvSpPr txBox="1"/>
            <p:nvPr/>
          </p:nvSpPr>
          <p:spPr>
            <a:xfrm>
              <a:off x="979284" y="2676656"/>
              <a:ext cx="77792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200" kern="0" dirty="0">
                  <a:solidFill>
                    <a:srgbClr val="67676E"/>
                  </a:solidFill>
                  <a:latin typeface="Calibri"/>
                </a:rPr>
                <a:t>2</a:t>
              </a:r>
              <a:r>
                <a:rPr kumimoji="0" lang="cs-CZ" sz="1200" b="0" i="0" u="none" strike="noStrike" kern="0" cap="none" spc="0" normalizeH="0" baseline="0" noProof="0" dirty="0">
                  <a:ln>
                    <a:noFill/>
                  </a:ln>
                  <a:solidFill>
                    <a:srgbClr val="67676E"/>
                  </a:solidFill>
                  <a:effectLst/>
                  <a:uLnTx/>
                  <a:uFillTx/>
                  <a:latin typeface="Calibri"/>
                </a:rPr>
                <a:t>0 MWh</a:t>
              </a:r>
            </a:p>
          </p:txBody>
        </p:sp>
      </p:grpSp>
    </p:spTree>
    <p:extLst>
      <p:ext uri="{BB962C8B-B14F-4D97-AF65-F5344CB8AC3E}">
        <p14:creationId xmlns:p14="http://schemas.microsoft.com/office/powerpoint/2010/main" val="6764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1"/>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26"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80">
                                          <p:stCondLst>
                                            <p:cond delay="0"/>
                                          </p:stCondLst>
                                        </p:cTn>
                                        <p:tgtEl>
                                          <p:spTgt spid="29"/>
                                        </p:tgtEl>
                                      </p:cBhvr>
                                    </p:animEffect>
                                    <p:anim calcmode="lin" valueType="num">
                                      <p:cBhvr>
                                        <p:cTn id="1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9" dur="26">
                                          <p:stCondLst>
                                            <p:cond delay="650"/>
                                          </p:stCondLst>
                                        </p:cTn>
                                        <p:tgtEl>
                                          <p:spTgt spid="29"/>
                                        </p:tgtEl>
                                      </p:cBhvr>
                                      <p:to x="100000" y="60000"/>
                                    </p:animScale>
                                    <p:animScale>
                                      <p:cBhvr>
                                        <p:cTn id="20" dur="166" decel="50000">
                                          <p:stCondLst>
                                            <p:cond delay="676"/>
                                          </p:stCondLst>
                                        </p:cTn>
                                        <p:tgtEl>
                                          <p:spTgt spid="29"/>
                                        </p:tgtEl>
                                      </p:cBhvr>
                                      <p:to x="100000" y="100000"/>
                                    </p:animScale>
                                    <p:animScale>
                                      <p:cBhvr>
                                        <p:cTn id="21" dur="26">
                                          <p:stCondLst>
                                            <p:cond delay="1312"/>
                                          </p:stCondLst>
                                        </p:cTn>
                                        <p:tgtEl>
                                          <p:spTgt spid="29"/>
                                        </p:tgtEl>
                                      </p:cBhvr>
                                      <p:to x="100000" y="80000"/>
                                    </p:animScale>
                                    <p:animScale>
                                      <p:cBhvr>
                                        <p:cTn id="22" dur="166" decel="50000">
                                          <p:stCondLst>
                                            <p:cond delay="1338"/>
                                          </p:stCondLst>
                                        </p:cTn>
                                        <p:tgtEl>
                                          <p:spTgt spid="29"/>
                                        </p:tgtEl>
                                      </p:cBhvr>
                                      <p:to x="100000" y="100000"/>
                                    </p:animScale>
                                    <p:animScale>
                                      <p:cBhvr>
                                        <p:cTn id="23" dur="26">
                                          <p:stCondLst>
                                            <p:cond delay="1642"/>
                                          </p:stCondLst>
                                        </p:cTn>
                                        <p:tgtEl>
                                          <p:spTgt spid="29"/>
                                        </p:tgtEl>
                                      </p:cBhvr>
                                      <p:to x="100000" y="90000"/>
                                    </p:animScale>
                                    <p:animScale>
                                      <p:cBhvr>
                                        <p:cTn id="24" dur="166" decel="50000">
                                          <p:stCondLst>
                                            <p:cond delay="1668"/>
                                          </p:stCondLst>
                                        </p:cTn>
                                        <p:tgtEl>
                                          <p:spTgt spid="29"/>
                                        </p:tgtEl>
                                      </p:cBhvr>
                                      <p:to x="100000" y="100000"/>
                                    </p:animScale>
                                    <p:animScale>
                                      <p:cBhvr>
                                        <p:cTn id="25" dur="26">
                                          <p:stCondLst>
                                            <p:cond delay="1808"/>
                                          </p:stCondLst>
                                        </p:cTn>
                                        <p:tgtEl>
                                          <p:spTgt spid="29"/>
                                        </p:tgtEl>
                                      </p:cBhvr>
                                      <p:to x="100000" y="95000"/>
                                    </p:animScale>
                                    <p:animScale>
                                      <p:cBhvr>
                                        <p:cTn id="2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solidFill>
                <a:latin typeface="Arial Black" panose="020B0A04020102020204" pitchFamily="34" charset="0"/>
                <a:ea typeface="+mn-ea"/>
                <a:cs typeface="+mn-cs"/>
              </a:rPr>
              <a:t>Zvláštní případy měření</a:t>
            </a:r>
          </a:p>
        </p:txBody>
      </p:sp>
      <p:graphicFrame>
        <p:nvGraphicFramePr>
          <p:cNvPr id="4" name="Tabulka 3"/>
          <p:cNvGraphicFramePr>
            <a:graphicFrameLocks noGrp="1"/>
          </p:cNvGraphicFramePr>
          <p:nvPr>
            <p:extLst>
              <p:ext uri="{D42A27DB-BD31-4B8C-83A1-F6EECF244321}">
                <p14:modId xmlns:p14="http://schemas.microsoft.com/office/powerpoint/2010/main" val="1843891581"/>
              </p:ext>
            </p:extLst>
          </p:nvPr>
        </p:nvGraphicFramePr>
        <p:xfrm>
          <a:off x="283847" y="1628800"/>
          <a:ext cx="8411574" cy="4114800"/>
        </p:xfrm>
        <a:graphic>
          <a:graphicData uri="http://schemas.openxmlformats.org/drawingml/2006/table">
            <a:tbl>
              <a:tblPr firstCol="1" bandRow="1">
                <a:tableStyleId>{F5AB1C69-6EDB-4FF4-983F-18BD219EF322}</a:tableStyleId>
              </a:tblPr>
              <a:tblGrid>
                <a:gridCol w="1109227">
                  <a:extLst>
                    <a:ext uri="{9D8B030D-6E8A-4147-A177-3AD203B41FA5}">
                      <a16:colId xmlns:a16="http://schemas.microsoft.com/office/drawing/2014/main" val="20000"/>
                    </a:ext>
                  </a:extLst>
                </a:gridCol>
                <a:gridCol w="7302347">
                  <a:extLst>
                    <a:ext uri="{9D8B030D-6E8A-4147-A177-3AD203B41FA5}">
                      <a16:colId xmlns:a16="http://schemas.microsoft.com/office/drawing/2014/main" val="20001"/>
                    </a:ext>
                  </a:extLst>
                </a:gridCol>
              </a:tblGrid>
              <a:tr h="370840">
                <a:tc>
                  <a:txBody>
                    <a:bodyPr/>
                    <a:lstStyle/>
                    <a:p>
                      <a:r>
                        <a:rPr lang="cs-CZ" sz="1400" dirty="0"/>
                        <a:t>Regulační energie</a:t>
                      </a:r>
                      <a:endParaRPr lang="cs-CZ" sz="1400" dirty="0">
                        <a:latin typeface="Arial" panose="020B0604020202020204" pitchFamily="34" charset="0"/>
                        <a:cs typeface="Arial" panose="020B0604020202020204" pitchFamily="34" charset="0"/>
                      </a:endParaRPr>
                    </a:p>
                  </a:txBody>
                  <a:tcPr anchor="ctr"/>
                </a:tc>
                <a:tc>
                  <a:txBody>
                    <a:bodyPr/>
                    <a:lstStyle/>
                    <a:p>
                      <a:r>
                        <a:rPr lang="cs-CZ" sz="1400" kern="1200" dirty="0">
                          <a:effectLst/>
                        </a:rPr>
                        <a:t>V měření je obsažena i dodávka kladná nebo záporná regulační energie. Z pohledu poskytovatele regulační energie (výrobce či spotřebitele) se jedná o dodávku či odběr elektřiny, kterou nelze od ostatní dodávky/odběru odlišit. Rozdíl je pouze v jejím použití PPS pro udržování výkonové rovnováhy. Z principu tedy nelze dodanou kladnou nebo zápornou regulační energii přímo měřit. Ta je stanovena PPS na základě dat při řízení ES (viz kapitola 10. Systémové a podpůrné služby a řízení rovnováhy).</a:t>
                      </a:r>
                      <a:endParaRPr lang="cs-CZ"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r>
                        <a:rPr lang="cs-CZ" sz="1400" dirty="0"/>
                        <a:t>Přeshraniční přenosy</a:t>
                      </a:r>
                      <a:endParaRPr lang="cs-CZ" sz="1400" dirty="0">
                        <a:latin typeface="Arial" panose="020B0604020202020204" pitchFamily="34" charset="0"/>
                        <a:cs typeface="Arial" panose="020B0604020202020204" pitchFamily="34" charset="0"/>
                      </a:endParaRPr>
                    </a:p>
                  </a:txBody>
                  <a:tcPr anchor="ctr"/>
                </a:tc>
                <a:tc>
                  <a:txBody>
                    <a:bodyPr/>
                    <a:lstStyle/>
                    <a:p>
                      <a:r>
                        <a:rPr lang="cs-CZ" sz="1400" kern="1200" dirty="0">
                          <a:effectLst/>
                        </a:rPr>
                        <a:t>V případě sjednání přeshraničních přenosů není principiálně realizovatelné přímé měření každého dovozu/vývozu elektřiny. Dovoz a vývoz realizuje PPS tím, že udržuje výkonovou rovnováhu v rámci elektrizační soustavy (resp. přesněji ve své kontrolní oblasti) tak, aby se celková měřená hodnota na všech přeshraničních vedeních rovnala celkovému saldu sjednaných přeshraničních přenosů (tj. součtu všech dovozů a vývozů v dané obchodní hodině s respektováním znamének). U dovozů a vývozů elektřiny se pak za skutečné hodnoty považují hodnoty sjednané. Hodnoty dovozu a vývozu jsou registrovány na zahraniční virtuální OPM. Každý subjekt zúčtování má u PPS vytvořena dvě virtuální OPM (jedno pro dovoz a jedno pro vývoz), které jsou také zaregistrovány v systému operátora trhu. </a:t>
                      </a:r>
                      <a:endParaRPr lang="cs-CZ"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70840">
                <a:tc>
                  <a:txBody>
                    <a:bodyPr/>
                    <a:lstStyle/>
                    <a:p>
                      <a:r>
                        <a:rPr lang="cs-CZ" sz="1400" dirty="0"/>
                        <a:t>Ztráty</a:t>
                      </a:r>
                      <a:endParaRPr lang="cs-CZ" sz="1400" dirty="0">
                        <a:latin typeface="Arial" panose="020B0604020202020204" pitchFamily="34" charset="0"/>
                        <a:cs typeface="Arial" panose="020B0604020202020204" pitchFamily="34" charset="0"/>
                      </a:endParaRPr>
                    </a:p>
                  </a:txBody>
                  <a:tcPr anchor="ctr"/>
                </a:tc>
                <a:tc>
                  <a:txBody>
                    <a:bodyPr/>
                    <a:lstStyle/>
                    <a:p>
                      <a:r>
                        <a:rPr lang="cs-CZ" sz="1400" kern="1200" dirty="0">
                          <a:effectLst/>
                        </a:rPr>
                        <a:t>Ztráty v PS jsou vypočteny jako zbytková hodnota celkových měřených dodávek a odběrů do/z PS. Ztráty v DS jsou stanoveny na základě celkového odběru z dané DS. Takto stanovené ztráty jsou pro vyhodnocení odchylek považovány za skutečné hodnoty.</a:t>
                      </a:r>
                      <a:endParaRPr lang="cs-CZ"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2966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368251"/>
            <a:ext cx="8161632" cy="830997"/>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Role provozovatele přenosové soustavy </a:t>
            </a:r>
            <a:br>
              <a:rPr lang="cs-CZ" sz="2700" dirty="0">
                <a:solidFill>
                  <a:schemeClr val="accent3">
                    <a:lumMod val="75000"/>
                  </a:schemeClr>
                </a:solidFill>
                <a:latin typeface="Arial Black" panose="020B0A04020102020204" pitchFamily="34" charset="0"/>
                <a:ea typeface="+mn-ea"/>
                <a:cs typeface="+mn-cs"/>
              </a:rPr>
            </a:br>
            <a:r>
              <a:rPr lang="cs-CZ" sz="2700" dirty="0">
                <a:solidFill>
                  <a:schemeClr val="accent3">
                    <a:lumMod val="75000"/>
                  </a:schemeClr>
                </a:solidFill>
                <a:latin typeface="Arial Black" panose="020B0A04020102020204" pitchFamily="34" charset="0"/>
                <a:ea typeface="+mn-ea"/>
                <a:cs typeface="+mn-cs"/>
              </a:rPr>
              <a:t>v systému zúčtování</a:t>
            </a:r>
          </a:p>
        </p:txBody>
      </p:sp>
      <p:sp>
        <p:nvSpPr>
          <p:cNvPr id="3" name="Zástupný symbol pro obsah 2"/>
          <p:cNvSpPr>
            <a:spLocks noGrp="1"/>
          </p:cNvSpPr>
          <p:nvPr>
            <p:ph idx="1"/>
          </p:nvPr>
        </p:nvSpPr>
        <p:spPr/>
        <p:txBody>
          <a:bodyPr>
            <a:normAutofit/>
          </a:bodyPr>
          <a:lstStyle/>
          <a:p>
            <a:r>
              <a:rPr lang="cs-CZ" sz="2000" dirty="0">
                <a:latin typeface="Arial" panose="020B0604020202020204" pitchFamily="34" charset="0"/>
                <a:cs typeface="Arial" panose="020B0604020202020204" pitchFamily="34" charset="0"/>
              </a:rPr>
              <a:t>ČEPS jako provozovatel PS</a:t>
            </a:r>
          </a:p>
          <a:p>
            <a:pPr lvl="1"/>
            <a:r>
              <a:rPr lang="cs-CZ" sz="1400" dirty="0">
                <a:latin typeface="Arial" panose="020B0604020202020204" pitchFamily="34" charset="0"/>
                <a:cs typeface="Arial" panose="020B0604020202020204" pitchFamily="34" charset="0"/>
              </a:rPr>
              <a:t>zasílání měřených dat</a:t>
            </a:r>
          </a:p>
          <a:p>
            <a:pPr lvl="1"/>
            <a:r>
              <a:rPr lang="cs-CZ" sz="1400" dirty="0">
                <a:latin typeface="Arial" panose="020B0604020202020204" pitchFamily="34" charset="0"/>
                <a:cs typeface="Arial" panose="020B0604020202020204" pitchFamily="34" charset="0"/>
              </a:rPr>
              <a:t>zasílání dat regulační energie</a:t>
            </a:r>
          </a:p>
          <a:p>
            <a:pPr lvl="1"/>
            <a:r>
              <a:rPr lang="cs-CZ" sz="1400" dirty="0">
                <a:latin typeface="Arial" panose="020B0604020202020204" pitchFamily="34" charset="0"/>
                <a:cs typeface="Arial" panose="020B0604020202020204" pitchFamily="34" charset="0"/>
              </a:rPr>
              <a:t>zasílání dat přeshraničních obchodů</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ČEPS jako subjekt zúčtování</a:t>
            </a:r>
          </a:p>
          <a:p>
            <a:endParaRPr lang="cs-CZ" sz="2000" dirty="0">
              <a:latin typeface="Arial" panose="020B0604020202020204" pitchFamily="34" charset="0"/>
              <a:cs typeface="Arial" panose="020B0604020202020204"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4147420264"/>
              </p:ext>
            </p:extLst>
          </p:nvPr>
        </p:nvGraphicFramePr>
        <p:xfrm>
          <a:off x="539552" y="3658241"/>
          <a:ext cx="7920880" cy="2363047"/>
        </p:xfrm>
        <a:graphic>
          <a:graphicData uri="http://schemas.openxmlformats.org/drawingml/2006/table">
            <a:tbl>
              <a:tblPr firstRow="1" firstCol="1">
                <a:tableStyleId>{F5AB1C69-6EDB-4FF4-983F-18BD219EF322}</a:tableStyleId>
              </a:tblPr>
              <a:tblGrid>
                <a:gridCol w="2088232">
                  <a:extLst>
                    <a:ext uri="{9D8B030D-6E8A-4147-A177-3AD203B41FA5}">
                      <a16:colId xmlns:a16="http://schemas.microsoft.com/office/drawing/2014/main" val="20000"/>
                    </a:ext>
                  </a:extLst>
                </a:gridCol>
                <a:gridCol w="1458162">
                  <a:extLst>
                    <a:ext uri="{9D8B030D-6E8A-4147-A177-3AD203B41FA5}">
                      <a16:colId xmlns:a16="http://schemas.microsoft.com/office/drawing/2014/main" val="20001"/>
                    </a:ext>
                  </a:extLst>
                </a:gridCol>
                <a:gridCol w="1458162">
                  <a:extLst>
                    <a:ext uri="{9D8B030D-6E8A-4147-A177-3AD203B41FA5}">
                      <a16:colId xmlns:a16="http://schemas.microsoft.com/office/drawing/2014/main" val="20002"/>
                    </a:ext>
                  </a:extLst>
                </a:gridCol>
                <a:gridCol w="1458162">
                  <a:extLst>
                    <a:ext uri="{9D8B030D-6E8A-4147-A177-3AD203B41FA5}">
                      <a16:colId xmlns:a16="http://schemas.microsoft.com/office/drawing/2014/main" val="20003"/>
                    </a:ext>
                  </a:extLst>
                </a:gridCol>
                <a:gridCol w="1458162">
                  <a:extLst>
                    <a:ext uri="{9D8B030D-6E8A-4147-A177-3AD203B41FA5}">
                      <a16:colId xmlns:a16="http://schemas.microsoft.com/office/drawing/2014/main" val="20004"/>
                    </a:ext>
                  </a:extLst>
                </a:gridCol>
              </a:tblGrid>
              <a:tr h="432048">
                <a:tc>
                  <a:txBody>
                    <a:bodyPr/>
                    <a:lstStyle/>
                    <a:p>
                      <a:pPr algn="l" fontAlgn="b"/>
                      <a:endParaRPr lang="cs-CZ" sz="1200" b="1" i="0" u="none" strike="noStrike" dirty="0">
                        <a:solidFill>
                          <a:schemeClr val="accent2"/>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cs-CZ" sz="1200" u="none" strike="noStrike" dirty="0">
                          <a:effectLst/>
                        </a:rPr>
                        <a:t>(A) Sjednaná energie [MWh]</a:t>
                      </a:r>
                      <a:endParaRPr lang="cs-CZ" sz="1200" b="1" i="0" u="none" strike="noStrike" dirty="0">
                        <a:solidFill>
                          <a:schemeClr val="accent2"/>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200" u="none" strike="noStrike" dirty="0">
                          <a:effectLst/>
                        </a:rPr>
                        <a:t>(B) Měřená energie [MWh]</a:t>
                      </a:r>
                      <a:endParaRPr lang="cs-CZ" sz="1200" b="1" i="0" u="none" strike="noStrike" dirty="0">
                        <a:solidFill>
                          <a:schemeClr val="accent2"/>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200" u="none" strike="noStrike" dirty="0">
                          <a:effectLst/>
                        </a:rPr>
                        <a:t>(C) Regulační energie [MWh]</a:t>
                      </a:r>
                      <a:endParaRPr lang="cs-CZ" sz="1200" b="1" i="0" u="none" strike="noStrike" dirty="0">
                        <a:solidFill>
                          <a:schemeClr val="accent2"/>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200" u="none" strike="noStrike" dirty="0">
                          <a:effectLst/>
                        </a:rPr>
                        <a:t>Odchylka [MWh]</a:t>
                      </a:r>
                      <a:endParaRPr lang="cs-CZ" sz="1200" b="1" i="0" u="none" strike="noStrike" dirty="0">
                        <a:solidFill>
                          <a:schemeClr val="accent2"/>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933141">
                <a:tc>
                  <a:txBody>
                    <a:bodyPr/>
                    <a:lstStyle/>
                    <a:p>
                      <a:pPr algn="l" fontAlgn="b"/>
                      <a:r>
                        <a:rPr lang="cs-CZ" sz="1200" u="none" strike="noStrike" dirty="0">
                          <a:effectLst/>
                        </a:rPr>
                        <a:t> ČEPS - RÚT 102 (zahraničí)</a:t>
                      </a:r>
                      <a:endParaRPr lang="cs-CZ" sz="1200" b="1" i="0" u="none" strike="noStrike" dirty="0">
                        <a:solidFill>
                          <a:schemeClr val="accent2"/>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100" u="none" strike="noStrike" dirty="0">
                          <a:effectLst/>
                        </a:rPr>
                        <a:t>Jednotlivé</a:t>
                      </a:r>
                      <a:r>
                        <a:rPr lang="cs-CZ" sz="1100" u="none" strike="noStrike" baseline="0" dirty="0">
                          <a:effectLst/>
                        </a:rPr>
                        <a:t> přeshraniční realizační diagramy jako protistrana dovozců a vývozců</a:t>
                      </a:r>
                      <a:endParaRPr lang="cs-CZ"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100" u="none" strike="noStrike" dirty="0">
                          <a:effectLst/>
                        </a:rPr>
                        <a:t>Měřené</a:t>
                      </a:r>
                      <a:r>
                        <a:rPr lang="cs-CZ" sz="1100" u="none" strike="noStrike" baseline="0" dirty="0">
                          <a:effectLst/>
                        </a:rPr>
                        <a:t> hodnoty fyzického dovozu a vývozu</a:t>
                      </a:r>
                      <a:endParaRPr lang="cs-CZ"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100" u="none" strike="noStrike" dirty="0">
                          <a:effectLst/>
                        </a:rPr>
                        <a:t>GCC</a:t>
                      </a:r>
                      <a:r>
                        <a:rPr lang="cs-CZ" sz="1100" u="none" strike="noStrike" baseline="0" dirty="0">
                          <a:effectLst/>
                        </a:rPr>
                        <a:t> (</a:t>
                      </a:r>
                      <a:r>
                        <a:rPr lang="cs-CZ" sz="1100" u="none" strike="noStrike" baseline="0" dirty="0" err="1">
                          <a:effectLst/>
                        </a:rPr>
                        <a:t>imbalance</a:t>
                      </a:r>
                      <a:r>
                        <a:rPr lang="cs-CZ" sz="1100" u="none" strike="noStrike" baseline="0" dirty="0">
                          <a:effectLst/>
                        </a:rPr>
                        <a:t> </a:t>
                      </a:r>
                      <a:r>
                        <a:rPr lang="cs-CZ" sz="1100" u="none" strike="noStrike" baseline="0" dirty="0" err="1">
                          <a:effectLst/>
                        </a:rPr>
                        <a:t>netting</a:t>
                      </a:r>
                      <a:r>
                        <a:rPr lang="cs-CZ" sz="1100" u="none" strike="noStrike" baseline="0" dirty="0">
                          <a:effectLst/>
                        </a:rPr>
                        <a:t>) a </a:t>
                      </a:r>
                      <a:r>
                        <a:rPr lang="cs-CZ" sz="1100" u="none" strike="noStrike" baseline="0" dirty="0" err="1">
                          <a:effectLst/>
                        </a:rPr>
                        <a:t>REzahr</a:t>
                      </a:r>
                      <a:r>
                        <a:rPr lang="cs-CZ" sz="1100" u="none" strike="noStrike" baseline="0" dirty="0">
                          <a:effectLst/>
                        </a:rPr>
                        <a:t>.</a:t>
                      </a:r>
                      <a:endParaRPr lang="cs-CZ"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100" u="none" strike="noStrike" dirty="0">
                          <a:effectLst/>
                        </a:rPr>
                        <a:t>=</a:t>
                      </a:r>
                      <a:r>
                        <a:rPr lang="cs-CZ" sz="1100" u="none" strike="noStrike" baseline="0" dirty="0">
                          <a:effectLst/>
                        </a:rPr>
                        <a:t> (B + C) – A</a:t>
                      </a:r>
                    </a:p>
                    <a:p>
                      <a:pPr algn="ctr" fontAlgn="b"/>
                      <a:endParaRPr lang="cs-CZ" sz="1100" u="none" strike="noStrike" baseline="0" dirty="0">
                        <a:effectLst/>
                      </a:endParaRPr>
                    </a:p>
                    <a:p>
                      <a:pPr algn="ctr" fontAlgn="b"/>
                      <a:r>
                        <a:rPr lang="cs-CZ" sz="1100" u="none" strike="noStrike" baseline="0" dirty="0">
                          <a:effectLst/>
                        </a:rPr>
                        <a:t>= </a:t>
                      </a:r>
                      <a:r>
                        <a:rPr lang="cs-CZ" sz="1100" u="none" strike="noStrike" baseline="0" dirty="0" err="1">
                          <a:effectLst/>
                        </a:rPr>
                        <a:t>Power</a:t>
                      </a:r>
                      <a:r>
                        <a:rPr lang="cs-CZ" sz="1100" u="none" strike="noStrike" baseline="0" dirty="0">
                          <a:effectLst/>
                        </a:rPr>
                        <a:t> </a:t>
                      </a:r>
                      <a:r>
                        <a:rPr lang="cs-CZ" sz="1100" u="none" strike="noStrike" baseline="0" dirty="0" err="1">
                          <a:effectLst/>
                        </a:rPr>
                        <a:t>Control</a:t>
                      </a:r>
                      <a:r>
                        <a:rPr lang="cs-CZ" sz="1100" u="none" strike="noStrike" baseline="0" dirty="0">
                          <a:effectLst/>
                        </a:rPr>
                        <a:t> </a:t>
                      </a:r>
                      <a:r>
                        <a:rPr lang="cs-CZ" sz="1100" u="none" strike="noStrike" baseline="0" dirty="0" err="1">
                          <a:effectLst/>
                        </a:rPr>
                        <a:t>Error</a:t>
                      </a:r>
                      <a:r>
                        <a:rPr lang="cs-CZ" sz="1100" u="none" strike="noStrike" baseline="0" dirty="0">
                          <a:effectLst/>
                        </a:rPr>
                        <a:t> (PCE)</a:t>
                      </a:r>
                      <a:endParaRPr lang="cs-CZ"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997858">
                <a:tc>
                  <a:txBody>
                    <a:bodyPr/>
                    <a:lstStyle/>
                    <a:p>
                      <a:pPr algn="l" fontAlgn="b"/>
                      <a:r>
                        <a:rPr lang="cs-CZ" sz="1200" u="none" strike="noStrike" dirty="0">
                          <a:effectLst/>
                        </a:rPr>
                        <a:t> ČEPS PPS - RÚT 101, (ztráty)</a:t>
                      </a:r>
                      <a:endParaRPr lang="cs-CZ" sz="1200" b="1" i="0" u="none" strike="noStrike" dirty="0">
                        <a:solidFill>
                          <a:schemeClr val="accent2"/>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100" u="none" strike="noStrike" dirty="0">
                          <a:effectLst/>
                        </a:rPr>
                        <a:t>Nákup</a:t>
                      </a:r>
                      <a:r>
                        <a:rPr lang="cs-CZ" sz="1100" u="none" strike="noStrike" baseline="0" dirty="0">
                          <a:effectLst/>
                        </a:rPr>
                        <a:t> elektřiny </a:t>
                      </a:r>
                      <a:br>
                        <a:rPr lang="cs-CZ" sz="1100" u="none" strike="noStrike" baseline="0" dirty="0">
                          <a:effectLst/>
                        </a:rPr>
                      </a:br>
                      <a:r>
                        <a:rPr lang="cs-CZ" sz="1100" u="none" strike="noStrike" baseline="0" dirty="0">
                          <a:effectLst/>
                        </a:rPr>
                        <a:t>na ztráty</a:t>
                      </a:r>
                      <a:endParaRPr lang="cs-CZ"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100" u="none" strike="noStrike" dirty="0">
                          <a:effectLst/>
                        </a:rPr>
                        <a:t>Celkové měřené </a:t>
                      </a:r>
                      <a:br>
                        <a:rPr lang="cs-CZ" sz="1100" u="none" strike="noStrike" dirty="0">
                          <a:effectLst/>
                        </a:rPr>
                      </a:br>
                      <a:r>
                        <a:rPr lang="cs-CZ" sz="1100" u="none" strike="noStrike" dirty="0">
                          <a:effectLst/>
                        </a:rPr>
                        <a:t>saldo za PS = skutečné ztráty</a:t>
                      </a:r>
                      <a:endParaRPr lang="cs-CZ"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100" u="none" strike="noStrike" dirty="0">
                          <a:effectLst/>
                        </a:rPr>
                        <a:t> není</a:t>
                      </a:r>
                      <a:endParaRPr lang="cs-CZ" sz="1100" b="0" i="1"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cs-CZ" sz="1100" u="none" strike="noStrike" dirty="0">
                          <a:effectLst/>
                        </a:rPr>
                        <a:t>=</a:t>
                      </a:r>
                      <a:r>
                        <a:rPr lang="cs-CZ" sz="1100" u="none" strike="noStrike" baseline="0" dirty="0">
                          <a:effectLst/>
                        </a:rPr>
                        <a:t> (B + C) – A</a:t>
                      </a:r>
                      <a:endParaRPr lang="cs-CZ" sz="1100" b="0"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88985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124744"/>
            <a:ext cx="7956456" cy="4739759"/>
          </a:xfrm>
          <a:prstGeom prst="rect">
            <a:avLst/>
          </a:prstGeom>
          <a:noFill/>
        </p:spPr>
        <p:txBody>
          <a:bodyPr wrap="square" lIns="0" tIns="0" rIns="0" bIns="0" rtlCol="0">
            <a:spAutoFit/>
          </a:bodyPr>
          <a:lstStyle/>
          <a:p>
            <a:r>
              <a:rPr lang="cs-CZ" dirty="0">
                <a:solidFill>
                  <a:schemeClr val="bg1">
                    <a:lumMod val="50000"/>
                  </a:schemeClr>
                </a:solidFill>
                <a:latin typeface="Arial Black" panose="020B0A04020102020204" pitchFamily="34" charset="0"/>
              </a:rPr>
              <a:t>Úvod</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Vznik a příčiny odchylek, systém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Vytváření bilančních skupin, agregace, postup registrace diagramu</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Sběr a agregace dat z měření</a:t>
            </a:r>
          </a:p>
          <a:p>
            <a:endParaRPr lang="cs-CZ" dirty="0">
              <a:solidFill>
                <a:schemeClr val="bg1">
                  <a:lumMod val="50000"/>
                </a:schemeClr>
              </a:solidFill>
              <a:latin typeface="Arial Black" panose="020B0A04020102020204" pitchFamily="34" charset="0"/>
            </a:endParaRPr>
          </a:p>
          <a:p>
            <a:r>
              <a:rPr lang="cs-CZ" sz="2800" dirty="0">
                <a:solidFill>
                  <a:schemeClr val="accent3">
                    <a:lumMod val="75000"/>
                  </a:schemeClr>
                </a:solidFill>
                <a:latin typeface="Arial Black" panose="020B0A04020102020204" pitchFamily="34" charset="0"/>
              </a:rPr>
              <a:t>Vyhodnocení, ocenění a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Požadavky na systém zúčtování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Shrnutí, zveřejňování dat</a:t>
            </a:r>
          </a:p>
        </p:txBody>
      </p:sp>
    </p:spTree>
    <p:extLst>
      <p:ext uri="{BB962C8B-B14F-4D97-AF65-F5344CB8AC3E}">
        <p14:creationId xmlns:p14="http://schemas.microsoft.com/office/powerpoint/2010/main" val="195241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a:xfrm>
            <a:off x="298800" y="576000"/>
            <a:ext cx="7345362"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Fáze vyhodnocení odchylek</a:t>
            </a:r>
          </a:p>
        </p:txBody>
      </p:sp>
      <p:graphicFrame>
        <p:nvGraphicFramePr>
          <p:cNvPr id="2" name="Diagram 1"/>
          <p:cNvGraphicFramePr/>
          <p:nvPr>
            <p:extLst>
              <p:ext uri="{D42A27DB-BD31-4B8C-83A1-F6EECF244321}">
                <p14:modId xmlns:p14="http://schemas.microsoft.com/office/powerpoint/2010/main" val="2283625584"/>
              </p:ext>
            </p:extLst>
          </p:nvPr>
        </p:nvGraphicFramePr>
        <p:xfrm>
          <a:off x="827584" y="1628800"/>
          <a:ext cx="720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4645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0632" y="1412776"/>
            <a:ext cx="8654355" cy="738664"/>
          </a:xfrm>
          <a:prstGeom prst="rect">
            <a:avLst/>
          </a:prstGeom>
          <a:solidFill>
            <a:schemeClr val="accent3">
              <a:lumMod val="20000"/>
              <a:lumOff val="80000"/>
            </a:schemeClr>
          </a:solidFill>
        </p:spPr>
        <p:txBody>
          <a:bodyPr wrap="square" rtlCol="0">
            <a:spAutoFit/>
          </a:bodyPr>
          <a:lstStyle/>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p>
        </p:txBody>
      </p:sp>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Vyhodnocení odchylek – vztahy (1/2)</a:t>
            </a:r>
          </a:p>
        </p:txBody>
      </p:sp>
      <mc:AlternateContent xmlns:mc="http://schemas.openxmlformats.org/markup-compatibility/2006" xmlns:a14="http://schemas.microsoft.com/office/drawing/2010/main">
        <mc:Choice Requires="a14">
          <p:sp>
            <p:nvSpPr>
              <p:cNvPr id="5" name="Obdélník 4"/>
              <p:cNvSpPr/>
              <p:nvPr/>
            </p:nvSpPr>
            <p:spPr>
              <a:xfrm>
                <a:off x="2952930" y="1609272"/>
                <a:ext cx="2171118" cy="3468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1400" i="1">
                              <a:latin typeface="Cambria Math" panose="02040503050406030204" pitchFamily="18" charset="0"/>
                            </a:rPr>
                          </m:ctrlPr>
                        </m:sSubPr>
                        <m:e>
                          <m:r>
                            <a:rPr lang="cs-CZ" sz="1400" i="1">
                              <a:latin typeface="Cambria Math"/>
                            </a:rPr>
                            <m:t>𝑂</m:t>
                          </m:r>
                        </m:e>
                        <m:sub>
                          <m:r>
                            <a:rPr lang="cs-CZ" sz="1400" i="1">
                              <a:latin typeface="Cambria Math"/>
                            </a:rPr>
                            <m:t>𝑠𝑧</m:t>
                          </m:r>
                        </m:sub>
                      </m:sSub>
                      <m:r>
                        <a:rPr lang="cs-CZ" sz="1400" i="1">
                          <a:latin typeface="Cambria Math"/>
                        </a:rPr>
                        <m:t>=</m:t>
                      </m:r>
                      <m:sSubSup>
                        <m:sSubSupPr>
                          <m:ctrlPr>
                            <a:rPr lang="cs-CZ" sz="1400" i="1">
                              <a:latin typeface="Cambria Math" panose="02040503050406030204" pitchFamily="18" charset="0"/>
                            </a:rPr>
                          </m:ctrlPr>
                        </m:sSubSupPr>
                        <m:e>
                          <m:r>
                            <a:rPr lang="cs-CZ" sz="1400" i="1">
                              <a:latin typeface="Cambria Math"/>
                            </a:rPr>
                            <m:t>𝐸</m:t>
                          </m:r>
                        </m:e>
                        <m:sub>
                          <m:r>
                            <a:rPr lang="cs-CZ" sz="1400" i="1">
                              <a:latin typeface="Cambria Math"/>
                            </a:rPr>
                            <m:t>𝑠𝑧</m:t>
                          </m:r>
                        </m:sub>
                        <m:sup>
                          <m:r>
                            <a:rPr lang="cs-CZ" sz="1400" i="1">
                              <a:latin typeface="Cambria Math"/>
                            </a:rPr>
                            <m:t>𝑠𝑘𝑢𝑡</m:t>
                          </m:r>
                        </m:sup>
                      </m:sSubSup>
                      <m:r>
                        <a:rPr lang="cs-CZ" sz="1400" i="1">
                          <a:latin typeface="Cambria Math"/>
                        </a:rPr>
                        <m:t>−</m:t>
                      </m:r>
                      <m:sSubSup>
                        <m:sSubSupPr>
                          <m:ctrlPr>
                            <a:rPr lang="cs-CZ" sz="1400" i="1">
                              <a:latin typeface="Cambria Math" panose="02040503050406030204" pitchFamily="18" charset="0"/>
                            </a:rPr>
                          </m:ctrlPr>
                        </m:sSubSupPr>
                        <m:e>
                          <m:r>
                            <a:rPr lang="cs-CZ" sz="1400" i="1">
                              <a:latin typeface="Cambria Math"/>
                            </a:rPr>
                            <m:t>𝐸</m:t>
                          </m:r>
                        </m:e>
                        <m:sub>
                          <m:r>
                            <a:rPr lang="cs-CZ" sz="1400" i="1">
                              <a:latin typeface="Cambria Math"/>
                            </a:rPr>
                            <m:t>𝑠𝑧</m:t>
                          </m:r>
                        </m:sub>
                        <m:sup>
                          <m:r>
                            <a:rPr lang="cs-CZ" sz="1400" i="1">
                              <a:latin typeface="Cambria Math"/>
                            </a:rPr>
                            <m:t>𝑠𝑗𝑒𝑑</m:t>
                          </m:r>
                        </m:sup>
                      </m:sSubSup>
                      <m:r>
                        <a:rPr lang="cs-CZ" sz="1400" i="1">
                          <a:latin typeface="Cambria Math"/>
                        </a:rPr>
                        <m:t> </m:t>
                      </m:r>
                    </m:oMath>
                  </m:oMathPara>
                </a14:m>
                <a:endParaRPr lang="cs-CZ" sz="1400" dirty="0">
                  <a:latin typeface="Arial" panose="020B0604020202020204" pitchFamily="34" charset="0"/>
                  <a:cs typeface="Arial" panose="020B0604020202020204" pitchFamily="34" charset="0"/>
                </a:endParaRPr>
              </a:p>
            </p:txBody>
          </p:sp>
        </mc:Choice>
        <mc:Fallback xmlns="">
          <p:sp>
            <p:nvSpPr>
              <p:cNvPr id="5" name="Obdélník 4"/>
              <p:cNvSpPr>
                <a:spLocks noRot="1" noChangeAspect="1" noMove="1" noResize="1" noEditPoints="1" noAdjustHandles="1" noChangeArrowheads="1" noChangeShapeType="1" noTextEdit="1"/>
              </p:cNvSpPr>
              <p:nvPr/>
            </p:nvSpPr>
            <p:spPr>
              <a:xfrm>
                <a:off x="2952930" y="1609272"/>
                <a:ext cx="2171118" cy="34689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ulka 6"/>
              <p:cNvGraphicFramePr>
                <a:graphicFrameLocks noGrp="1"/>
              </p:cNvGraphicFramePr>
              <p:nvPr>
                <p:extLst>
                  <p:ext uri="{D42A27DB-BD31-4B8C-83A1-F6EECF244321}">
                    <p14:modId xmlns:p14="http://schemas.microsoft.com/office/powerpoint/2010/main" val="3595108340"/>
                  </p:ext>
                </p:extLst>
              </p:nvPr>
            </p:nvGraphicFramePr>
            <p:xfrm>
              <a:off x="210632" y="2303646"/>
              <a:ext cx="8654355" cy="1248029"/>
            </p:xfrm>
            <a:graphic>
              <a:graphicData uri="http://schemas.openxmlformats.org/drawingml/2006/table">
                <a:tbl>
                  <a:tblPr firstCol="1" bandRow="1">
                    <a:tableStyleId>{F5AB1C69-6EDB-4FF4-983F-18BD219EF322}</a:tableStyleId>
                  </a:tblPr>
                  <a:tblGrid>
                    <a:gridCol w="1802528">
                      <a:extLst>
                        <a:ext uri="{9D8B030D-6E8A-4147-A177-3AD203B41FA5}">
                          <a16:colId xmlns:a16="http://schemas.microsoft.com/office/drawing/2014/main" val="20000"/>
                        </a:ext>
                      </a:extLst>
                    </a:gridCol>
                    <a:gridCol w="6851827">
                      <a:extLst>
                        <a:ext uri="{9D8B030D-6E8A-4147-A177-3AD203B41FA5}">
                          <a16:colId xmlns:a16="http://schemas.microsoft.com/office/drawing/2014/main" val="20001"/>
                        </a:ext>
                      </a:extLst>
                    </a:gridCol>
                  </a:tblGrid>
                  <a:tr h="415544">
                    <a:tc>
                      <a:txBody>
                        <a:bodyPr/>
                        <a:lstStyle/>
                        <a:p>
                          <a:pPr algn="ctr">
                            <a:lnSpc>
                              <a:spcPct val="115000"/>
                            </a:lnSpc>
                            <a:spcAft>
                              <a:spcPts val="1000"/>
                            </a:spcAft>
                          </a:pPr>
                          <a14:m>
                            <m:oMath xmlns:m="http://schemas.openxmlformats.org/officeDocument/2006/math">
                              <m:sSub>
                                <m:sSubPr>
                                  <m:ctrlPr>
                                    <a:rPr lang="cs-CZ" sz="1400" i="1">
                                      <a:effectLst/>
                                      <a:latin typeface="Cambria Math" panose="02040503050406030204" pitchFamily="18" charset="0"/>
                                    </a:rPr>
                                  </m:ctrlPr>
                                </m:sSubPr>
                                <m:e>
                                  <m:r>
                                    <a:rPr lang="cs-CZ" sz="1400">
                                      <a:effectLst/>
                                      <a:latin typeface="Cambria Math" panose="02040503050406030204" pitchFamily="18" charset="0"/>
                                    </a:rPr>
                                    <m:t>𝑂</m:t>
                                  </m:r>
                                </m:e>
                                <m:sub>
                                  <m:r>
                                    <a:rPr lang="cs-CZ" sz="1400">
                                      <a:effectLst/>
                                      <a:latin typeface="Cambria Math" panose="02040503050406030204" pitchFamily="18" charset="0"/>
                                    </a:rPr>
                                    <m:t>𝑠𝑧</m:t>
                                  </m:r>
                                </m:sub>
                              </m:sSub>
                            </m:oMath>
                          </a14:m>
                          <a:r>
                            <a:rPr lang="cs-CZ" sz="1400" dirty="0">
                              <a:effectLst/>
                            </a:rPr>
                            <a:t>  </a:t>
                          </a:r>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je odchylka subjektu zúčtování [MWh];</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415544">
                    <a:tc>
                      <a:txBody>
                        <a:bodyPr/>
                        <a:lstStyle/>
                        <a:p>
                          <a:pPr algn="ctr">
                            <a:lnSpc>
                              <a:spcPct val="115000"/>
                            </a:lnSpc>
                            <a:spcAft>
                              <a:spcPts val="1000"/>
                            </a:spcAft>
                          </a:pPr>
                          <a14:m>
                            <m:oMath xmlns:m="http://schemas.openxmlformats.org/officeDocument/2006/math">
                              <m:sSubSup>
                                <m:sSubSupPr>
                                  <m:ctrlPr>
                                    <a:rPr lang="cs-CZ" sz="1400" i="1">
                                      <a:effectLst/>
                                      <a:latin typeface="Cambria Math" panose="02040503050406030204" pitchFamily="18" charset="0"/>
                                    </a:rPr>
                                  </m:ctrlPr>
                                </m:sSubSupPr>
                                <m:e>
                                  <m:r>
                                    <a:rPr lang="cs-CZ" sz="1400">
                                      <a:effectLst/>
                                      <a:latin typeface="Cambria Math" panose="02040503050406030204" pitchFamily="18" charset="0"/>
                                    </a:rPr>
                                    <m:t>𝐸</m:t>
                                  </m:r>
                                </m:e>
                                <m:sub>
                                  <m:r>
                                    <a:rPr lang="cs-CZ" sz="1400">
                                      <a:effectLst/>
                                      <a:latin typeface="Cambria Math" panose="02040503050406030204" pitchFamily="18" charset="0"/>
                                    </a:rPr>
                                    <m:t>𝑠𝑧</m:t>
                                  </m:r>
                                </m:sub>
                                <m:sup>
                                  <m:r>
                                    <a:rPr lang="cs-CZ" sz="1400">
                                      <a:effectLst/>
                                      <a:latin typeface="Cambria Math" panose="02040503050406030204" pitchFamily="18" charset="0"/>
                                    </a:rPr>
                                    <m:t>𝑠𝑘𝑢𝑡</m:t>
                                  </m:r>
                                </m:sup>
                              </m:sSubSup>
                            </m:oMath>
                          </a14:m>
                          <a:r>
                            <a:rPr lang="cs-CZ" sz="1400" dirty="0">
                              <a:effectLst/>
                            </a:rPr>
                            <a:t> </a:t>
                          </a:r>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a:effectLst/>
                            </a:rPr>
                            <a:t>je skutečně dodaná/odebraná energie [MWh];</a:t>
                          </a:r>
                          <a:endParaRPr lang="cs-CZ"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415544">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Sup>
                                  <m:sSubSupPr>
                                    <m:ctrlPr>
                                      <a:rPr lang="cs-CZ" sz="1400" i="1">
                                        <a:effectLst/>
                                        <a:latin typeface="Cambria Math" panose="02040503050406030204" pitchFamily="18" charset="0"/>
                                      </a:rPr>
                                    </m:ctrlPr>
                                  </m:sSubSupPr>
                                  <m:e>
                                    <m:r>
                                      <a:rPr lang="cs-CZ" sz="1400">
                                        <a:effectLst/>
                                        <a:latin typeface="Cambria Math" panose="02040503050406030204" pitchFamily="18" charset="0"/>
                                      </a:rPr>
                                      <m:t>𝐸</m:t>
                                    </m:r>
                                  </m:e>
                                  <m:sub>
                                    <m:r>
                                      <a:rPr lang="cs-CZ" sz="1400">
                                        <a:effectLst/>
                                        <a:latin typeface="Cambria Math" panose="02040503050406030204" pitchFamily="18" charset="0"/>
                                      </a:rPr>
                                      <m:t>𝑠𝑧</m:t>
                                    </m:r>
                                  </m:sub>
                                  <m:sup>
                                    <m:r>
                                      <a:rPr lang="cs-CZ" sz="1400">
                                        <a:effectLst/>
                                        <a:latin typeface="Cambria Math" panose="02040503050406030204" pitchFamily="18" charset="0"/>
                                      </a:rPr>
                                      <m:t>𝑠𝑗𝑒𝑑</m:t>
                                    </m:r>
                                  </m:sup>
                                </m:sSubSup>
                              </m:oMath>
                            </m:oMathPara>
                          </a14:m>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je sjednaná energie [MWh].</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mc:Choice>
        <mc:Fallback xmlns="">
          <p:graphicFrame>
            <p:nvGraphicFramePr>
              <p:cNvPr id="7" name="Tabulka 6"/>
              <p:cNvGraphicFramePr>
                <a:graphicFrameLocks noGrp="1"/>
              </p:cNvGraphicFramePr>
              <p:nvPr>
                <p:extLst>
                  <p:ext uri="{D42A27DB-BD31-4B8C-83A1-F6EECF244321}">
                    <p14:modId xmlns:p14="http://schemas.microsoft.com/office/powerpoint/2010/main" val="3595108340"/>
                  </p:ext>
                </p:extLst>
              </p:nvPr>
            </p:nvGraphicFramePr>
            <p:xfrm>
              <a:off x="210632" y="2303646"/>
              <a:ext cx="8654355" cy="1252538"/>
            </p:xfrm>
            <a:graphic>
              <a:graphicData uri="http://schemas.openxmlformats.org/drawingml/2006/table">
                <a:tbl>
                  <a:tblPr firstCol="1" bandRow="1">
                    <a:tableStyleId>{F5AB1C69-6EDB-4FF4-983F-18BD219EF322}</a:tableStyleId>
                  </a:tblPr>
                  <a:tblGrid>
                    <a:gridCol w="1802528">
                      <a:extLst>
                        <a:ext uri="{9D8B030D-6E8A-4147-A177-3AD203B41FA5}">
                          <a16:colId xmlns:a16="http://schemas.microsoft.com/office/drawing/2014/main" val="20000"/>
                        </a:ext>
                      </a:extLst>
                    </a:gridCol>
                    <a:gridCol w="6851827">
                      <a:extLst>
                        <a:ext uri="{9D8B030D-6E8A-4147-A177-3AD203B41FA5}">
                          <a16:colId xmlns:a16="http://schemas.microsoft.com/office/drawing/2014/main" val="20001"/>
                        </a:ext>
                      </a:extLst>
                    </a:gridCol>
                  </a:tblGrid>
                  <a:tr h="415544">
                    <a:tc>
                      <a:txBody>
                        <a:bodyPr/>
                        <a:lstStyle/>
                        <a:p>
                          <a:endParaRPr lang="cs-CZ"/>
                        </a:p>
                      </a:txBody>
                      <a:tcPr marL="68580" marR="68580" marT="0" marB="0" anchor="ctr">
                        <a:blipFill>
                          <a:blip r:embed="rId4"/>
                          <a:stretch>
                            <a:fillRect l="-338" t="-1449" r="-380743" b="-202899"/>
                          </a:stretch>
                        </a:blipFill>
                      </a:tcPr>
                    </a:tc>
                    <a:tc>
                      <a:txBody>
                        <a:bodyPr/>
                        <a:lstStyle/>
                        <a:p>
                          <a:pPr>
                            <a:lnSpc>
                              <a:spcPct val="115000"/>
                            </a:lnSpc>
                            <a:spcAft>
                              <a:spcPts val="1000"/>
                            </a:spcAft>
                          </a:pPr>
                          <a:r>
                            <a:rPr lang="cs-CZ" sz="1400" dirty="0">
                              <a:effectLst/>
                            </a:rPr>
                            <a:t>je odchylka subjektu zúčtování [MWh];</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415544">
                    <a:tc>
                      <a:txBody>
                        <a:bodyPr/>
                        <a:lstStyle/>
                        <a:p>
                          <a:endParaRPr lang="cs-CZ"/>
                        </a:p>
                      </a:txBody>
                      <a:tcPr marL="68580" marR="68580" marT="0" marB="0" anchor="ctr">
                        <a:blipFill>
                          <a:blip r:embed="rId4"/>
                          <a:stretch>
                            <a:fillRect l="-338" t="-102941" r="-380743" b="-105882"/>
                          </a:stretch>
                        </a:blipFill>
                      </a:tcPr>
                    </a:tc>
                    <a:tc>
                      <a:txBody>
                        <a:bodyPr/>
                        <a:lstStyle/>
                        <a:p>
                          <a:pPr>
                            <a:lnSpc>
                              <a:spcPct val="115000"/>
                            </a:lnSpc>
                            <a:spcAft>
                              <a:spcPts val="1000"/>
                            </a:spcAft>
                          </a:pPr>
                          <a:r>
                            <a:rPr lang="cs-CZ" sz="1400">
                              <a:effectLst/>
                            </a:rPr>
                            <a:t>je skutečně dodaná/odebraná energie [MWh];</a:t>
                          </a:r>
                          <a:endParaRPr lang="cs-CZ"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421450">
                    <a:tc>
                      <a:txBody>
                        <a:bodyPr/>
                        <a:lstStyle/>
                        <a:p>
                          <a:endParaRPr lang="cs-CZ"/>
                        </a:p>
                      </a:txBody>
                      <a:tcPr marL="68580" marR="68580" marT="0" marB="0" anchor="ctr">
                        <a:blipFill>
                          <a:blip r:embed="rId4"/>
                          <a:stretch>
                            <a:fillRect l="-338" t="-197143" r="-380743" b="-2857"/>
                          </a:stretch>
                        </a:blipFill>
                      </a:tcPr>
                    </a:tc>
                    <a:tc>
                      <a:txBody>
                        <a:bodyPr/>
                        <a:lstStyle/>
                        <a:p>
                          <a:pPr>
                            <a:lnSpc>
                              <a:spcPct val="115000"/>
                            </a:lnSpc>
                            <a:spcAft>
                              <a:spcPts val="1000"/>
                            </a:spcAft>
                          </a:pPr>
                          <a:r>
                            <a:rPr lang="cs-CZ" sz="1400" dirty="0">
                              <a:effectLst/>
                            </a:rPr>
                            <a:t>je sjednaná energie [MWh].</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ulka 7"/>
              <p:cNvGraphicFramePr>
                <a:graphicFrameLocks noGrp="1"/>
              </p:cNvGraphicFramePr>
              <p:nvPr>
                <p:extLst>
                  <p:ext uri="{D42A27DB-BD31-4B8C-83A1-F6EECF244321}">
                    <p14:modId xmlns:p14="http://schemas.microsoft.com/office/powerpoint/2010/main" val="2385413890"/>
                  </p:ext>
                </p:extLst>
              </p:nvPr>
            </p:nvGraphicFramePr>
            <p:xfrm>
              <a:off x="210631" y="4679621"/>
              <a:ext cx="8654355" cy="1443356"/>
            </p:xfrm>
            <a:graphic>
              <a:graphicData uri="http://schemas.openxmlformats.org/drawingml/2006/table">
                <a:tbl>
                  <a:tblPr firstCol="1" bandRow="1">
                    <a:tableStyleId>{F5AB1C69-6EDB-4FF4-983F-18BD219EF322}</a:tableStyleId>
                  </a:tblPr>
                  <a:tblGrid>
                    <a:gridCol w="1813554">
                      <a:extLst>
                        <a:ext uri="{9D8B030D-6E8A-4147-A177-3AD203B41FA5}">
                          <a16:colId xmlns:a16="http://schemas.microsoft.com/office/drawing/2014/main" val="20000"/>
                        </a:ext>
                      </a:extLst>
                    </a:gridCol>
                    <a:gridCol w="6840801">
                      <a:extLst>
                        <a:ext uri="{9D8B030D-6E8A-4147-A177-3AD203B41FA5}">
                          <a16:colId xmlns:a16="http://schemas.microsoft.com/office/drawing/2014/main" val="20001"/>
                        </a:ext>
                      </a:extLst>
                    </a:gridCol>
                  </a:tblGrid>
                  <a:tr h="0">
                    <a:tc>
                      <a:txBody>
                        <a:bodyPr/>
                        <a:lstStyle/>
                        <a:p>
                          <a:pPr algn="ctr">
                            <a:lnSpc>
                              <a:spcPct val="115000"/>
                            </a:lnSpc>
                            <a:spcAft>
                              <a:spcPts val="1000"/>
                            </a:spcAft>
                          </a:pPr>
                          <a:r>
                            <a:rPr lang="cs-CZ" sz="1400" kern="1200" dirty="0">
                              <a:effectLst/>
                            </a:rPr>
                            <a:t>index OPM</a:t>
                          </a:r>
                          <a:r>
                            <a:rPr lang="cs-CZ" sz="1400" kern="1200" dirty="0">
                              <a:effectLst/>
                              <a:sym typeface="Symbol" panose="05050102010706020507" pitchFamily="18" charset="2"/>
                            </a:rPr>
                            <a:t></a:t>
                          </a:r>
                          <a:r>
                            <a:rPr lang="cs-CZ" sz="1400" kern="1200" dirty="0">
                              <a:effectLst/>
                            </a:rPr>
                            <a:t>SZ </a:t>
                          </a:r>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vyjadřuje množinu všech OPM, která jsou registrována v systému operátora trhu k danému subjektu zúčtování</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0">
                    <a:tc>
                      <a:txBody>
                        <a:bodyPr/>
                        <a:lstStyle/>
                        <a:p>
                          <a:pPr algn="ctr">
                            <a:lnSpc>
                              <a:spcPct val="115000"/>
                            </a:lnSpc>
                            <a:spcAft>
                              <a:spcPts val="1000"/>
                            </a:spcAft>
                          </a:pPr>
                          <a14:m>
                            <m:oMath xmlns:m="http://schemas.openxmlformats.org/officeDocument/2006/math">
                              <m:sSubSup>
                                <m:sSubSupPr>
                                  <m:ctrlPr>
                                    <a:rPr lang="cs-CZ" sz="1400" i="1" kern="1200" smtClean="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𝑑𝑜𝑑</m:t>
                                  </m:r>
                                  <m:r>
                                    <a:rPr lang="cs-CZ" sz="1400" kern="1200">
                                      <a:effectLst/>
                                      <a:latin typeface="Cambria Math" panose="02040503050406030204" pitchFamily="18" charset="0"/>
                                    </a:rPr>
                                    <m:t>,</m:t>
                                  </m:r>
                                  <m:r>
                                    <a:rPr lang="cs-CZ" sz="1400" kern="1200">
                                      <a:effectLst/>
                                      <a:latin typeface="Cambria Math" panose="02040503050406030204" pitchFamily="18" charset="0"/>
                                    </a:rPr>
                                    <m:t>𝑠𝑧</m:t>
                                  </m:r>
                                </m:sub>
                                <m:sup>
                                  <m:r>
                                    <a:rPr lang="cs-CZ" sz="1400" kern="1200">
                                      <a:effectLst/>
                                      <a:latin typeface="Cambria Math" panose="02040503050406030204" pitchFamily="18" charset="0"/>
                                    </a:rPr>
                                    <m:t>𝑚</m:t>
                                  </m:r>
                                  <m:r>
                                    <a:rPr lang="cs-CZ" sz="1400" kern="1200">
                                      <a:effectLst/>
                                      <a:latin typeface="Cambria Math" panose="02040503050406030204" pitchFamily="18" charset="0"/>
                                    </a:rPr>
                                    <m:t>ěř</m:t>
                                  </m:r>
                                </m:sup>
                              </m:sSubSup>
                            </m:oMath>
                          </a14:m>
                          <a:r>
                            <a:rPr lang="cs-CZ" sz="1400" kern="1200" dirty="0">
                              <a:effectLst/>
                            </a:rPr>
                            <a:t> resp. </a:t>
                          </a:r>
                          <a14:m>
                            <m:oMath xmlns:m="http://schemas.openxmlformats.org/officeDocument/2006/math">
                              <m:sSubSup>
                                <m:sSubSupPr>
                                  <m:ctrlPr>
                                    <a:rPr lang="cs-CZ" sz="1400" i="1" kern="120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𝑜𝑑𝑏</m:t>
                                  </m:r>
                                  <m:r>
                                    <a:rPr lang="cs-CZ" sz="1400" kern="1200">
                                      <a:effectLst/>
                                      <a:latin typeface="Cambria Math" panose="02040503050406030204" pitchFamily="18" charset="0"/>
                                    </a:rPr>
                                    <m:t>,</m:t>
                                  </m:r>
                                  <m:r>
                                    <a:rPr lang="cs-CZ" sz="1400" kern="1200">
                                      <a:effectLst/>
                                      <a:latin typeface="Cambria Math" panose="02040503050406030204" pitchFamily="18" charset="0"/>
                                    </a:rPr>
                                    <m:t>𝑠𝑧</m:t>
                                  </m:r>
                                </m:sub>
                                <m:sup>
                                  <m:r>
                                    <a:rPr lang="cs-CZ" sz="1400" kern="1200">
                                      <a:effectLst/>
                                      <a:latin typeface="Cambria Math" panose="02040503050406030204" pitchFamily="18" charset="0"/>
                                    </a:rPr>
                                    <m:t>𝑚</m:t>
                                  </m:r>
                                  <m:r>
                                    <a:rPr lang="cs-CZ" sz="1400" kern="1200">
                                      <a:effectLst/>
                                      <a:latin typeface="Cambria Math" panose="02040503050406030204" pitchFamily="18" charset="0"/>
                                    </a:rPr>
                                    <m:t>ěř</m:t>
                                  </m:r>
                                </m:sup>
                              </m:sSubSup>
                            </m:oMath>
                          </a14:m>
                          <a:r>
                            <a:rPr lang="cs-CZ" sz="1400" kern="1200" dirty="0">
                              <a:effectLst/>
                            </a:rPr>
                            <a:t> </a:t>
                          </a:r>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je měřená hodnota dodávky resp. odběru [</a:t>
                          </a:r>
                          <a:r>
                            <a:rPr lang="cs-CZ" sz="1400" dirty="0" err="1">
                              <a:effectLst/>
                            </a:rPr>
                            <a:t>MWh</a:t>
                          </a:r>
                          <a:r>
                            <a:rPr lang="cs-CZ" sz="1400" dirty="0">
                              <a:effectLst/>
                            </a:rPr>
                            <a:t>] v daném domácím OPM (OPM pro měření přeshraničních přenosů elektřiny je přiřazeno PPS) [</a:t>
                          </a:r>
                          <a:r>
                            <a:rPr lang="cs-CZ" sz="1400" dirty="0" err="1">
                              <a:effectLst/>
                            </a:rPr>
                            <a:t>MWh</a:t>
                          </a:r>
                          <a:r>
                            <a:rPr lang="cs-CZ" sz="1400" dirty="0">
                              <a:effectLst/>
                            </a:rPr>
                            <a:t>], v  této hodnotě je zahrnuta i kladná resp. záporná regulační energie, která byla reálně vyrobena/nespotřebována resp. nevyrobena/spotřebována a tedy musí být i naměřena</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mc:Choice>
        <mc:Fallback xmlns="">
          <p:graphicFrame>
            <p:nvGraphicFramePr>
              <p:cNvPr id="8" name="Tabulka 7"/>
              <p:cNvGraphicFramePr>
                <a:graphicFrameLocks noGrp="1"/>
              </p:cNvGraphicFramePr>
              <p:nvPr>
                <p:extLst>
                  <p:ext uri="{D42A27DB-BD31-4B8C-83A1-F6EECF244321}">
                    <p14:modId xmlns:p14="http://schemas.microsoft.com/office/powerpoint/2010/main" val="2385413890"/>
                  </p:ext>
                </p:extLst>
              </p:nvPr>
            </p:nvGraphicFramePr>
            <p:xfrm>
              <a:off x="210631" y="4679621"/>
              <a:ext cx="8654355" cy="1443356"/>
            </p:xfrm>
            <a:graphic>
              <a:graphicData uri="http://schemas.openxmlformats.org/drawingml/2006/table">
                <a:tbl>
                  <a:tblPr firstCol="1" bandRow="1">
                    <a:tableStyleId>{F5AB1C69-6EDB-4FF4-983F-18BD219EF322}</a:tableStyleId>
                  </a:tblPr>
                  <a:tblGrid>
                    <a:gridCol w="1813554">
                      <a:extLst>
                        <a:ext uri="{9D8B030D-6E8A-4147-A177-3AD203B41FA5}">
                          <a16:colId xmlns:a16="http://schemas.microsoft.com/office/drawing/2014/main" val="20000"/>
                        </a:ext>
                      </a:extLst>
                    </a:gridCol>
                    <a:gridCol w="6840801">
                      <a:extLst>
                        <a:ext uri="{9D8B030D-6E8A-4147-A177-3AD203B41FA5}">
                          <a16:colId xmlns:a16="http://schemas.microsoft.com/office/drawing/2014/main" val="20001"/>
                        </a:ext>
                      </a:extLst>
                    </a:gridCol>
                  </a:tblGrid>
                  <a:tr h="476314">
                    <a:tc>
                      <a:txBody>
                        <a:bodyPr/>
                        <a:lstStyle/>
                        <a:p>
                          <a:pPr algn="ctr">
                            <a:lnSpc>
                              <a:spcPct val="115000"/>
                            </a:lnSpc>
                            <a:spcAft>
                              <a:spcPts val="1000"/>
                            </a:spcAft>
                          </a:pPr>
                          <a:r>
                            <a:rPr lang="cs-CZ" sz="1400" kern="1200" dirty="0">
                              <a:effectLst/>
                            </a:rPr>
                            <a:t>index OPM</a:t>
                          </a:r>
                          <a:r>
                            <a:rPr lang="cs-CZ" sz="1400" kern="1200" dirty="0">
                              <a:effectLst/>
                              <a:sym typeface="Symbol" panose="05050102010706020507" pitchFamily="18" charset="2"/>
                            </a:rPr>
                            <a:t></a:t>
                          </a:r>
                          <a:r>
                            <a:rPr lang="cs-CZ" sz="1400" kern="1200" dirty="0">
                              <a:effectLst/>
                            </a:rPr>
                            <a:t>SZ </a:t>
                          </a:r>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vyjadřuje množinu všech OPM, která jsou registrována v systému operátora trhu k danému subjektu zúčtování</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967042">
                    <a:tc>
                      <a:txBody>
                        <a:bodyPr/>
                        <a:lstStyle/>
                        <a:p>
                          <a:endParaRPr lang="cs-CZ"/>
                        </a:p>
                      </a:txBody>
                      <a:tcPr marL="68580" marR="68580" marT="0" marB="0" anchor="ctr">
                        <a:blipFill>
                          <a:blip r:embed="rId5"/>
                          <a:stretch>
                            <a:fillRect l="-336" t="-53459" r="-377517" b="-11321"/>
                          </a:stretch>
                        </a:blipFill>
                      </a:tcPr>
                    </a:tc>
                    <a:tc>
                      <a:txBody>
                        <a:bodyPr/>
                        <a:lstStyle/>
                        <a:p>
                          <a:pPr>
                            <a:lnSpc>
                              <a:spcPct val="115000"/>
                            </a:lnSpc>
                            <a:spcAft>
                              <a:spcPts val="1000"/>
                            </a:spcAft>
                          </a:pPr>
                          <a:r>
                            <a:rPr lang="cs-CZ" sz="1400" dirty="0">
                              <a:effectLst/>
                            </a:rPr>
                            <a:t>je měřená hodnota dodávky resp. odběru [</a:t>
                          </a:r>
                          <a:r>
                            <a:rPr lang="cs-CZ" sz="1400" dirty="0" err="1">
                              <a:effectLst/>
                            </a:rPr>
                            <a:t>MWh</a:t>
                          </a:r>
                          <a:r>
                            <a:rPr lang="cs-CZ" sz="1400" dirty="0">
                              <a:effectLst/>
                            </a:rPr>
                            <a:t>] v daném domácím OPM (OPM pro měření přeshraničních přenosů elektřiny je přiřazeno PPS) [</a:t>
                          </a:r>
                          <a:r>
                            <a:rPr lang="cs-CZ" sz="1400" dirty="0" err="1">
                              <a:effectLst/>
                            </a:rPr>
                            <a:t>MWh</a:t>
                          </a:r>
                          <a:r>
                            <a:rPr lang="cs-CZ" sz="1400" dirty="0">
                              <a:effectLst/>
                            </a:rPr>
                            <a:t>], v  této hodnotě je zahrnuta i kladná resp. záporná regulační energie, která byla reálně vyrobena/nespotřebována resp. nevyrobena/spotřebována a tedy musí být i naměřena</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mc:Fallback>
      </mc:AlternateContent>
      <p:sp>
        <p:nvSpPr>
          <p:cNvPr id="10" name="TextovéPole 9"/>
          <p:cNvSpPr txBox="1"/>
          <p:nvPr/>
        </p:nvSpPr>
        <p:spPr>
          <a:xfrm>
            <a:off x="210632" y="3776361"/>
            <a:ext cx="8654355" cy="738664"/>
          </a:xfrm>
          <a:prstGeom prst="rect">
            <a:avLst/>
          </a:prstGeom>
          <a:solidFill>
            <a:schemeClr val="accent3">
              <a:lumMod val="20000"/>
              <a:lumOff val="80000"/>
            </a:schemeClr>
          </a:solidFill>
        </p:spPr>
        <p:txBody>
          <a:bodyPr wrap="square" rtlCol="0">
            <a:spAutoFit/>
          </a:bodyPr>
          <a:lstStyle/>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6" name="Obdélník 5"/>
              <p:cNvSpPr/>
              <p:nvPr/>
            </p:nvSpPr>
            <p:spPr>
              <a:xfrm>
                <a:off x="2123728" y="3940957"/>
                <a:ext cx="5110974" cy="4094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𝑠𝑧</m:t>
                          </m:r>
                        </m:sub>
                        <m:sup>
                          <m:r>
                            <a:rPr lang="cs-CZ" sz="1400" i="1">
                              <a:latin typeface="Cambria Math" panose="02040503050406030204" pitchFamily="18" charset="0"/>
                            </a:rPr>
                            <m:t>𝑠𝑘𝑢𝑡</m:t>
                          </m:r>
                        </m:sup>
                      </m:sSubSup>
                      <m:r>
                        <a:rPr lang="cs-CZ" sz="1400" i="1">
                          <a:latin typeface="Cambria Math" panose="02040503050406030204" pitchFamily="18" charset="0"/>
                        </a:rPr>
                        <m:t>=</m:t>
                      </m:r>
                      <m:sSubSup>
                        <m:sSubSupPr>
                          <m:ctrlPr>
                            <a:rPr lang="cs-CZ" sz="1400" i="1">
                              <a:latin typeface="Cambria Math" panose="02040503050406030204" pitchFamily="18" charset="0"/>
                            </a:rPr>
                          </m:ctrlPr>
                        </m:sSubSupPr>
                        <m:e>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𝑂𝑃𝑀</m:t>
                              </m:r>
                              <m:r>
                                <a:rPr lang="cs-CZ" sz="1400" i="1">
                                  <a:latin typeface="Cambria Math" panose="02040503050406030204" pitchFamily="18" charset="0"/>
                                </a:rPr>
                                <m:t>∊</m:t>
                              </m:r>
                              <m:r>
                                <a:rPr lang="cs-CZ" sz="1400" i="1">
                                  <a:latin typeface="Cambria Math" panose="02040503050406030204" pitchFamily="18" charset="0"/>
                                </a:rPr>
                                <m:t>𝑆𝑍</m:t>
                              </m:r>
                            </m:sub>
                          </m:sSub>
                          <m:r>
                            <a:rPr lang="cs-CZ" sz="1400" i="1">
                              <a:latin typeface="Cambria Math" panose="02040503050406030204" pitchFamily="18" charset="0"/>
                            </a:rPr>
                            <m:t>𝐸</m:t>
                          </m:r>
                        </m:e>
                        <m:sub>
                          <m:r>
                            <a:rPr lang="cs-CZ" sz="1400" i="1">
                              <a:latin typeface="Cambria Math" panose="02040503050406030204" pitchFamily="18" charset="0"/>
                            </a:rPr>
                            <m:t>𝑑𝑜𝑑</m:t>
                          </m:r>
                          <m:r>
                            <a:rPr lang="cs-CZ" sz="1400" i="1">
                              <a:latin typeface="Cambria Math" panose="02040503050406030204" pitchFamily="18" charset="0"/>
                            </a:rPr>
                            <m:t>,</m:t>
                          </m:r>
                          <m:r>
                            <a:rPr lang="cs-CZ" sz="1400" i="1">
                              <a:latin typeface="Cambria Math" panose="02040503050406030204" pitchFamily="18" charset="0"/>
                            </a:rPr>
                            <m:t>𝑠𝑧</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𝑂𝑃𝑀</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𝑜𝑑𝑏</m:t>
                          </m:r>
                          <m:r>
                            <a:rPr lang="cs-CZ" sz="1400" i="1">
                              <a:latin typeface="Cambria Math" panose="02040503050406030204" pitchFamily="18" charset="0"/>
                            </a:rPr>
                            <m:t>,</m:t>
                          </m:r>
                          <m:r>
                            <a:rPr lang="cs-CZ" sz="1400" i="1">
                              <a:latin typeface="Cambria Math" panose="02040503050406030204" pitchFamily="18" charset="0"/>
                            </a:rPr>
                            <m:t>𝑠𝑧</m:t>
                          </m:r>
                        </m:sub>
                        <m:sup>
                          <m:r>
                            <a:rPr lang="cs-CZ" sz="1400" i="1">
                              <a:latin typeface="Cambria Math" panose="02040503050406030204" pitchFamily="18" charset="0"/>
                            </a:rPr>
                            <m:t>𝑚</m:t>
                          </m:r>
                          <m:r>
                            <a:rPr lang="cs-CZ" sz="1400" i="1">
                              <a:latin typeface="Cambria Math" panose="02040503050406030204" pitchFamily="18" charset="0"/>
                            </a:rPr>
                            <m:t>ěř</m:t>
                          </m:r>
                        </m:sup>
                      </m:sSubSup>
                    </m:oMath>
                  </m:oMathPara>
                </a14:m>
                <a:endParaRPr lang="cs-CZ" sz="1400" dirty="0">
                  <a:latin typeface="Arial" panose="020B0604020202020204" pitchFamily="34" charset="0"/>
                  <a:cs typeface="Arial" panose="020B0604020202020204" pitchFamily="34" charset="0"/>
                </a:endParaRPr>
              </a:p>
            </p:txBody>
          </p:sp>
        </mc:Choice>
        <mc:Fallback xmlns="">
          <p:sp>
            <p:nvSpPr>
              <p:cNvPr id="6" name="Obdélník 5"/>
              <p:cNvSpPr>
                <a:spLocks noRot="1" noChangeAspect="1" noMove="1" noResize="1" noEditPoints="1" noAdjustHandles="1" noChangeArrowheads="1" noChangeShapeType="1" noTextEdit="1"/>
              </p:cNvSpPr>
              <p:nvPr/>
            </p:nvSpPr>
            <p:spPr>
              <a:xfrm>
                <a:off x="2123728" y="3940957"/>
                <a:ext cx="5110974" cy="409471"/>
              </a:xfrm>
              <a:prstGeom prst="rect">
                <a:avLst/>
              </a:prstGeom>
              <a:blipFill rotWithShape="0">
                <a:blip r:embed="rId6"/>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34659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Vyhodnocení odchylek – vztahy (2/2)</a:t>
            </a:r>
          </a:p>
        </p:txBody>
      </p:sp>
      <p:sp>
        <p:nvSpPr>
          <p:cNvPr id="4" name="TextovéPole 3"/>
          <p:cNvSpPr txBox="1"/>
          <p:nvPr/>
        </p:nvSpPr>
        <p:spPr>
          <a:xfrm>
            <a:off x="238124" y="2060848"/>
            <a:ext cx="8582347" cy="738664"/>
          </a:xfrm>
          <a:prstGeom prst="rect">
            <a:avLst/>
          </a:prstGeom>
          <a:solidFill>
            <a:schemeClr val="accent3">
              <a:lumMod val="20000"/>
              <a:lumOff val="80000"/>
            </a:schemeClr>
          </a:solidFill>
        </p:spPr>
        <p:txBody>
          <a:bodyPr wrap="square" rtlCol="0">
            <a:spAutoFit/>
          </a:bodyPr>
          <a:lstStyle/>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5" name="Obdélník 4"/>
              <p:cNvSpPr/>
              <p:nvPr/>
            </p:nvSpPr>
            <p:spPr>
              <a:xfrm>
                <a:off x="827584" y="2252255"/>
                <a:ext cx="7106758" cy="3846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 </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𝑑𝑜𝑑</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𝑜𝑑𝑏</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𝑖𝑚𝑝</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𝑒𝑥𝑝</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𝑟𝑒𝑔</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oMath>
                  </m:oMathPara>
                </a14:m>
                <a:endParaRPr lang="cs-CZ" sz="1400" dirty="0">
                  <a:latin typeface="Arial" panose="020B0604020202020204" pitchFamily="34" charset="0"/>
                  <a:cs typeface="Arial" panose="020B0604020202020204" pitchFamily="34" charset="0"/>
                </a:endParaRPr>
              </a:p>
            </p:txBody>
          </p:sp>
        </mc:Choice>
        <mc:Fallback xmlns="">
          <p:sp>
            <p:nvSpPr>
              <p:cNvPr id="5" name="Obdélník 4"/>
              <p:cNvSpPr>
                <a:spLocks noRot="1" noChangeAspect="1" noMove="1" noResize="1" noEditPoints="1" noAdjustHandles="1" noChangeArrowheads="1" noChangeShapeType="1" noTextEdit="1"/>
              </p:cNvSpPr>
              <p:nvPr/>
            </p:nvSpPr>
            <p:spPr>
              <a:xfrm>
                <a:off x="827584" y="2252255"/>
                <a:ext cx="7106758" cy="384657"/>
              </a:xfrm>
              <a:prstGeom prst="rect">
                <a:avLst/>
              </a:prstGeom>
              <a:blipFill>
                <a:blip r:embed="rId3"/>
                <a:stretch>
                  <a:fillRect b="-156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graphicFrame>
            <p:nvGraphicFramePr>
              <p:cNvPr id="6" name="Tabulka 5"/>
              <p:cNvGraphicFramePr>
                <a:graphicFrameLocks noGrp="1"/>
              </p:cNvGraphicFramePr>
              <p:nvPr>
                <p:extLst>
                  <p:ext uri="{D42A27DB-BD31-4B8C-83A1-F6EECF244321}">
                    <p14:modId xmlns:p14="http://schemas.microsoft.com/office/powerpoint/2010/main" val="2262344562"/>
                  </p:ext>
                </p:extLst>
              </p:nvPr>
            </p:nvGraphicFramePr>
            <p:xfrm>
              <a:off x="238124" y="2976849"/>
              <a:ext cx="8582347" cy="2886712"/>
            </p:xfrm>
            <a:graphic>
              <a:graphicData uri="http://schemas.openxmlformats.org/drawingml/2006/table">
                <a:tbl>
                  <a:tblPr firstCol="1" bandRow="1">
                    <a:tableStyleId>{F5AB1C69-6EDB-4FF4-983F-18BD219EF322}</a:tableStyleId>
                  </a:tblPr>
                  <a:tblGrid>
                    <a:gridCol w="1820065">
                      <a:extLst>
                        <a:ext uri="{9D8B030D-6E8A-4147-A177-3AD203B41FA5}">
                          <a16:colId xmlns:a16="http://schemas.microsoft.com/office/drawing/2014/main" val="20000"/>
                        </a:ext>
                      </a:extLst>
                    </a:gridCol>
                    <a:gridCol w="6762282">
                      <a:extLst>
                        <a:ext uri="{9D8B030D-6E8A-4147-A177-3AD203B41FA5}">
                          <a16:colId xmlns:a16="http://schemas.microsoft.com/office/drawing/2014/main" val="20001"/>
                        </a:ext>
                      </a:extLst>
                    </a:gridCol>
                  </a:tblGrid>
                  <a:tr h="0">
                    <a:tc>
                      <a:txBody>
                        <a:bodyPr/>
                        <a:lstStyle/>
                        <a:p>
                          <a:pPr algn="ctr">
                            <a:lnSpc>
                              <a:spcPct val="115000"/>
                            </a:lnSpc>
                            <a:spcAft>
                              <a:spcPts val="1000"/>
                            </a:spcAft>
                          </a:pPr>
                          <a:r>
                            <a:rPr lang="cs-CZ" sz="1400" dirty="0">
                              <a:effectLst/>
                            </a:rPr>
                            <a:t>index </a:t>
                          </a:r>
                          <a14:m>
                            <m:oMath xmlns:m="http://schemas.openxmlformats.org/officeDocument/2006/math">
                              <m:sSub>
                                <m:sSubPr>
                                  <m:ctrlPr>
                                    <a:rPr lang="cs-CZ" sz="1400" i="1">
                                      <a:effectLst/>
                                      <a:latin typeface="Cambria Math" panose="02040503050406030204" pitchFamily="18" charset="0"/>
                                    </a:rPr>
                                  </m:ctrlPr>
                                </m:sSubPr>
                                <m:e>
                                  <m:r>
                                    <a:rPr lang="cs-CZ" sz="1400">
                                      <a:effectLst/>
                                      <a:latin typeface="Cambria Math" panose="02040503050406030204" pitchFamily="18" charset="0"/>
                                    </a:rPr>
                                    <m:t>∑</m:t>
                                  </m:r>
                                </m:e>
                                <m:sub>
                                  <m:r>
                                    <a:rPr lang="cs-CZ" sz="1400">
                                      <a:effectLst/>
                                      <a:latin typeface="Cambria Math" panose="02040503050406030204" pitchFamily="18" charset="0"/>
                                    </a:rPr>
                                    <m:t>𝑅𝐷</m:t>
                                  </m:r>
                                  <m:r>
                                    <a:rPr lang="cs-CZ" sz="1400">
                                      <a:effectLst/>
                                      <a:latin typeface="Cambria Math" panose="02040503050406030204" pitchFamily="18" charset="0"/>
                                    </a:rPr>
                                    <m:t>∊</m:t>
                                  </m:r>
                                  <m:r>
                                    <a:rPr lang="cs-CZ" sz="1400">
                                      <a:effectLst/>
                                      <a:latin typeface="Cambria Math" panose="02040503050406030204" pitchFamily="18" charset="0"/>
                                    </a:rPr>
                                    <m:t>𝑆𝑍</m:t>
                                  </m:r>
                                </m:sub>
                              </m:sSub>
                            </m:oMath>
                          </a14:m>
                          <a:r>
                            <a:rPr lang="cs-CZ" sz="1400" dirty="0">
                              <a:effectLst/>
                            </a:rPr>
                            <a:t> </a:t>
                          </a:r>
                          <a:endParaRPr lang="cs-CZ" sz="1400" dirty="0">
                            <a:effectLst/>
                            <a:latin typeface="+mn-lt"/>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vyjadřuje množinu všech realizačních diagramů sjednaných daným subjektem zúčtování (nebo účastníků trhu, za které převzal zodpovědnost za odchylku) s ostatními subjekty zúčtování</a:t>
                          </a:r>
                        </a:p>
                      </a:txBody>
                      <a:tcPr marL="68580" marR="68580" marT="0" marB="0" anchor="ctr"/>
                    </a:tc>
                    <a:extLst>
                      <a:ext uri="{0D108BD9-81ED-4DB2-BD59-A6C34878D82A}">
                        <a16:rowId xmlns:a16="http://schemas.microsoft.com/office/drawing/2014/main" val="10000"/>
                      </a:ext>
                    </a:extLst>
                  </a:tr>
                  <a:tr h="0">
                    <a:tc>
                      <a:txBody>
                        <a:bodyPr/>
                        <a:lstStyle/>
                        <a:p>
                          <a:pPr algn="ctr">
                            <a:lnSpc>
                              <a:spcPct val="115000"/>
                            </a:lnSpc>
                            <a:spcAft>
                              <a:spcPts val="1000"/>
                            </a:spcAft>
                          </a:pPr>
                          <a14:m>
                            <m:oMath xmlns:m="http://schemas.openxmlformats.org/officeDocument/2006/math">
                              <m:sSubSup>
                                <m:sSubSupPr>
                                  <m:ctrlPr>
                                    <a:rPr lang="cs-CZ" sz="1400" i="1" kern="1200" smtClean="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𝑑𝑜𝑑</m:t>
                                  </m:r>
                                  <m:r>
                                    <a:rPr lang="cs-CZ" sz="1400" kern="1200">
                                      <a:effectLst/>
                                      <a:latin typeface="Cambria Math" panose="02040503050406030204" pitchFamily="18" charset="0"/>
                                    </a:rPr>
                                    <m:t>,</m:t>
                                  </m:r>
                                  <m:r>
                                    <a:rPr lang="cs-CZ" sz="1400" kern="1200">
                                      <a:effectLst/>
                                      <a:latin typeface="Cambria Math" panose="02040503050406030204" pitchFamily="18" charset="0"/>
                                    </a:rPr>
                                    <m:t>𝑆𝑍</m:t>
                                  </m:r>
                                </m:sub>
                                <m:sup>
                                  <m:r>
                                    <a:rPr lang="cs-CZ" sz="1400" kern="1200">
                                      <a:effectLst/>
                                      <a:latin typeface="Cambria Math" panose="02040503050406030204" pitchFamily="18" charset="0"/>
                                    </a:rPr>
                                    <m:t>𝑠𝑗𝑒𝑑</m:t>
                                  </m:r>
                                </m:sup>
                              </m:sSubSup>
                            </m:oMath>
                          </a14:m>
                          <a:r>
                            <a:rPr lang="cs-CZ" sz="1400" kern="1200" dirty="0">
                              <a:effectLst/>
                            </a:rPr>
                            <a:t>   resp. </a:t>
                          </a:r>
                          <a14:m>
                            <m:oMath xmlns:m="http://schemas.openxmlformats.org/officeDocument/2006/math">
                              <m:sSubSup>
                                <m:sSubSupPr>
                                  <m:ctrlPr>
                                    <a:rPr lang="cs-CZ" sz="1400" i="1" kern="120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𝑜𝑑𝑏</m:t>
                                  </m:r>
                                  <m:r>
                                    <a:rPr lang="cs-CZ" sz="1400" kern="1200">
                                      <a:effectLst/>
                                      <a:latin typeface="Cambria Math" panose="02040503050406030204" pitchFamily="18" charset="0"/>
                                    </a:rPr>
                                    <m:t>,</m:t>
                                  </m:r>
                                  <m:r>
                                    <a:rPr lang="cs-CZ" sz="1400" kern="1200">
                                      <a:effectLst/>
                                      <a:latin typeface="Cambria Math" panose="02040503050406030204" pitchFamily="18" charset="0"/>
                                    </a:rPr>
                                    <m:t>𝑆𝑍</m:t>
                                  </m:r>
                                </m:sub>
                                <m:sup>
                                  <m:r>
                                    <a:rPr lang="cs-CZ" sz="1400" kern="1200">
                                      <a:effectLst/>
                                      <a:latin typeface="Cambria Math" panose="02040503050406030204" pitchFamily="18" charset="0"/>
                                    </a:rPr>
                                    <m:t>𝑠𝑗𝑒𝑑</m:t>
                                  </m:r>
                                </m:sup>
                              </m:sSubSup>
                            </m:oMath>
                          </a14:m>
                          <a:r>
                            <a:rPr lang="cs-CZ" sz="1400" kern="1200" dirty="0">
                              <a:effectLst/>
                            </a:rPr>
                            <a:t> </a:t>
                          </a:r>
                          <a:endParaRPr lang="cs-CZ" sz="1400" dirty="0">
                            <a:effectLst/>
                            <a:latin typeface="+mn-lt"/>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je obchodně sjednaná výsledná hodnota závazku subjektu zúčtování dodat či odebrat elektřinu do/z ES na základě registrace sjednaných hodnot na organizovaných trzích a z registrace domácích dvoustranných obchodů [</a:t>
                          </a:r>
                          <a:r>
                            <a:rPr lang="cs-CZ" sz="1400" dirty="0" err="1">
                              <a:effectLst/>
                            </a:rPr>
                            <a:t>MWh</a:t>
                          </a:r>
                          <a:r>
                            <a:rPr lang="cs-CZ" sz="1400" dirty="0">
                              <a:effectLst/>
                            </a:rPr>
                            <a:t>]</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15000"/>
                            </a:lnSpc>
                            <a:spcAft>
                              <a:spcPts val="1000"/>
                            </a:spcAft>
                          </a:pPr>
                          <a14:m>
                            <m:oMath xmlns:m="http://schemas.openxmlformats.org/officeDocument/2006/math">
                              <m:sSubSup>
                                <m:sSubSupPr>
                                  <m:ctrlPr>
                                    <a:rPr lang="cs-CZ" sz="1400" i="1" kern="1200" smtClean="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𝑖𝑚𝑝</m:t>
                                  </m:r>
                                  <m:r>
                                    <a:rPr lang="cs-CZ" sz="1400" kern="1200">
                                      <a:effectLst/>
                                      <a:latin typeface="Cambria Math" panose="02040503050406030204" pitchFamily="18" charset="0"/>
                                    </a:rPr>
                                    <m:t>,</m:t>
                                  </m:r>
                                  <m:r>
                                    <a:rPr lang="cs-CZ" sz="1400" kern="1200">
                                      <a:effectLst/>
                                      <a:latin typeface="Cambria Math" panose="02040503050406030204" pitchFamily="18" charset="0"/>
                                    </a:rPr>
                                    <m:t>𝑆𝑍</m:t>
                                  </m:r>
                                </m:sub>
                                <m:sup>
                                  <m:r>
                                    <a:rPr lang="cs-CZ" sz="1400" kern="1200">
                                      <a:effectLst/>
                                      <a:latin typeface="Cambria Math" panose="02040503050406030204" pitchFamily="18" charset="0"/>
                                    </a:rPr>
                                    <m:t>𝑠𝑗𝑒𝑑</m:t>
                                  </m:r>
                                </m:sup>
                              </m:sSubSup>
                            </m:oMath>
                          </a14:m>
                          <a:r>
                            <a:rPr lang="cs-CZ" sz="1400" kern="1200" dirty="0">
                              <a:effectLst/>
                            </a:rPr>
                            <a:t> resp. </a:t>
                          </a:r>
                          <a14:m>
                            <m:oMath xmlns:m="http://schemas.openxmlformats.org/officeDocument/2006/math">
                              <m:sSubSup>
                                <m:sSubSupPr>
                                  <m:ctrlPr>
                                    <a:rPr lang="cs-CZ" sz="1400" i="1" kern="120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𝑒𝑥𝑝</m:t>
                                  </m:r>
                                  <m:r>
                                    <a:rPr lang="cs-CZ" sz="1400" kern="1200">
                                      <a:effectLst/>
                                      <a:latin typeface="Cambria Math" panose="02040503050406030204" pitchFamily="18" charset="0"/>
                                    </a:rPr>
                                    <m:t>,</m:t>
                                  </m:r>
                                  <m:r>
                                    <a:rPr lang="cs-CZ" sz="1400" kern="1200">
                                      <a:effectLst/>
                                      <a:latin typeface="Cambria Math" panose="02040503050406030204" pitchFamily="18" charset="0"/>
                                    </a:rPr>
                                    <m:t>𝑆𝑍</m:t>
                                  </m:r>
                                </m:sub>
                                <m:sup>
                                  <m:r>
                                    <a:rPr lang="cs-CZ" sz="1400" kern="1200">
                                      <a:effectLst/>
                                      <a:latin typeface="Cambria Math" panose="02040503050406030204" pitchFamily="18" charset="0"/>
                                    </a:rPr>
                                    <m:t>𝑠𝑗𝑒𝑑</m:t>
                                  </m:r>
                                </m:sup>
                              </m:sSubSup>
                            </m:oMath>
                          </a14:m>
                          <a:r>
                            <a:rPr lang="cs-CZ" sz="1400" kern="1200" dirty="0">
                              <a:effectLst/>
                            </a:rPr>
                            <a:t> </a:t>
                          </a:r>
                          <a:endParaRPr lang="cs-CZ" sz="1400" dirty="0">
                            <a:effectLst/>
                            <a:latin typeface="+mn-lt"/>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je obchodně sjednaná hodnota závazku subjektu zúčtování dodat či odebrat elektřinu do/z ES na základě registrace přeshraničních dvoustranných obchodů dovozu (importu) resp. vývozu (exportu) elektřiny z/do zahraničí [</a:t>
                          </a:r>
                          <a:r>
                            <a:rPr lang="cs-CZ" sz="1400" dirty="0" err="1">
                              <a:effectLst/>
                            </a:rPr>
                            <a:t>MWh</a:t>
                          </a:r>
                          <a:r>
                            <a:rPr lang="cs-CZ" sz="1400" dirty="0">
                              <a:effectLst/>
                            </a:rPr>
                            <a:t>]</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15000"/>
                            </a:lnSpc>
                            <a:spcAft>
                              <a:spcPts val="1000"/>
                            </a:spcAft>
                          </a:pPr>
                          <a14:m>
                            <m:oMath xmlns:m="http://schemas.openxmlformats.org/officeDocument/2006/math">
                              <m:sSubSup>
                                <m:sSubSupPr>
                                  <m:ctrlPr>
                                    <a:rPr lang="cs-CZ" sz="1400" i="1" kern="1200" smtClean="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𝑟𝑒𝑔</m:t>
                                  </m:r>
                                  <m:r>
                                    <a:rPr lang="cs-CZ" sz="1400" kern="1200">
                                      <a:effectLst/>
                                      <a:latin typeface="Cambria Math" panose="02040503050406030204" pitchFamily="18" charset="0"/>
                                    </a:rPr>
                                    <m:t>,</m:t>
                                  </m:r>
                                  <m:r>
                                    <a:rPr lang="cs-CZ" sz="1400" kern="1200">
                                      <a:effectLst/>
                                      <a:latin typeface="Cambria Math" panose="02040503050406030204" pitchFamily="18" charset="0"/>
                                    </a:rPr>
                                    <m:t>𝑆𝑍</m:t>
                                  </m:r>
                                </m:sub>
                                <m:sup>
                                  <m:r>
                                    <a:rPr lang="cs-CZ" sz="1400" kern="1200">
                                      <a:effectLst/>
                                      <a:latin typeface="Cambria Math" panose="02040503050406030204" pitchFamily="18" charset="0"/>
                                    </a:rPr>
                                    <m:t>𝑠𝑗𝑒𝑑</m:t>
                                  </m:r>
                                </m:sup>
                              </m:sSubSup>
                            </m:oMath>
                          </a14:m>
                          <a:r>
                            <a:rPr lang="cs-CZ" sz="1400" kern="1200" dirty="0">
                              <a:effectLst/>
                            </a:rPr>
                            <a:t> </a:t>
                          </a:r>
                          <a:endParaRPr lang="cs-CZ" sz="1400" dirty="0">
                            <a:effectLst/>
                            <a:latin typeface="+mn-lt"/>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je hodnota regulační energie registrovaná danému subjektu zúčtování předaná provozovatelem PS do systému operátora trhu nebo zobchodovaná na vyrovnávacím trhu [</a:t>
                          </a:r>
                          <a:r>
                            <a:rPr lang="cs-CZ" sz="1400" dirty="0" err="1">
                              <a:effectLst/>
                            </a:rPr>
                            <a:t>MWh</a:t>
                          </a:r>
                          <a:r>
                            <a:rPr lang="cs-CZ" sz="1400" dirty="0">
                              <a:effectLst/>
                            </a:rPr>
                            <a:t>]</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mc:Choice>
        <mc:Fallback xmlns="">
          <p:graphicFrame>
            <p:nvGraphicFramePr>
              <p:cNvPr id="6" name="Tabulka 5"/>
              <p:cNvGraphicFramePr>
                <a:graphicFrameLocks noGrp="1"/>
              </p:cNvGraphicFramePr>
              <p:nvPr>
                <p:extLst>
                  <p:ext uri="{D42A27DB-BD31-4B8C-83A1-F6EECF244321}">
                    <p14:modId xmlns:p14="http://schemas.microsoft.com/office/powerpoint/2010/main" val="2262344562"/>
                  </p:ext>
                </p:extLst>
              </p:nvPr>
            </p:nvGraphicFramePr>
            <p:xfrm>
              <a:off x="238124" y="2976849"/>
              <a:ext cx="8582347" cy="2886712"/>
            </p:xfrm>
            <a:graphic>
              <a:graphicData uri="http://schemas.openxmlformats.org/drawingml/2006/table">
                <a:tbl>
                  <a:tblPr firstCol="1" bandRow="1">
                    <a:tableStyleId>{F5AB1C69-6EDB-4FF4-983F-18BD219EF322}</a:tableStyleId>
                  </a:tblPr>
                  <a:tblGrid>
                    <a:gridCol w="1820065">
                      <a:extLst>
                        <a:ext uri="{9D8B030D-6E8A-4147-A177-3AD203B41FA5}">
                          <a16:colId xmlns:a16="http://schemas.microsoft.com/office/drawing/2014/main" val="20000"/>
                        </a:ext>
                      </a:extLst>
                    </a:gridCol>
                    <a:gridCol w="6762282">
                      <a:extLst>
                        <a:ext uri="{9D8B030D-6E8A-4147-A177-3AD203B41FA5}">
                          <a16:colId xmlns:a16="http://schemas.microsoft.com/office/drawing/2014/main" val="20001"/>
                        </a:ext>
                      </a:extLst>
                    </a:gridCol>
                  </a:tblGrid>
                  <a:tr h="721678">
                    <a:tc>
                      <a:txBody>
                        <a:bodyPr/>
                        <a:lstStyle/>
                        <a:p>
                          <a:endParaRPr lang="cs-CZ"/>
                        </a:p>
                      </a:txBody>
                      <a:tcPr marL="68580" marR="68580" marT="0" marB="0" anchor="ctr">
                        <a:blipFill>
                          <a:blip r:embed="rId4"/>
                          <a:stretch>
                            <a:fillRect l="-334" t="-5042" r="-371906" b="-313445"/>
                          </a:stretch>
                        </a:blipFill>
                      </a:tcPr>
                    </a:tc>
                    <a:tc>
                      <a:txBody>
                        <a:bodyPr/>
                        <a:lstStyle/>
                        <a:p>
                          <a:pPr>
                            <a:lnSpc>
                              <a:spcPct val="115000"/>
                            </a:lnSpc>
                            <a:spcAft>
                              <a:spcPts val="1000"/>
                            </a:spcAft>
                          </a:pPr>
                          <a:r>
                            <a:rPr lang="cs-CZ" sz="1400" dirty="0">
                              <a:effectLst/>
                            </a:rPr>
                            <a:t>vyjadřuje množinu všech realizačních diagramů sjednaných daným subjektem zúčtování (nebo účastníků trhu, za které převzal zodpovědnost za odchylku) s ostatními subjekty zúčtování</a:t>
                          </a:r>
                        </a:p>
                      </a:txBody>
                      <a:tcPr marL="68580" marR="68580" marT="0" marB="0" anchor="ctr"/>
                    </a:tc>
                    <a:extLst>
                      <a:ext uri="{0D108BD9-81ED-4DB2-BD59-A6C34878D82A}">
                        <a16:rowId xmlns:a16="http://schemas.microsoft.com/office/drawing/2014/main" val="10000"/>
                      </a:ext>
                    </a:extLst>
                  </a:tr>
                  <a:tr h="721678">
                    <a:tc>
                      <a:txBody>
                        <a:bodyPr/>
                        <a:lstStyle/>
                        <a:p>
                          <a:endParaRPr lang="cs-CZ"/>
                        </a:p>
                      </a:txBody>
                      <a:tcPr marL="68580" marR="68580" marT="0" marB="0" anchor="ctr">
                        <a:blipFill>
                          <a:blip r:embed="rId4"/>
                          <a:stretch>
                            <a:fillRect l="-334" t="-105932" r="-371906" b="-216102"/>
                          </a:stretch>
                        </a:blipFill>
                      </a:tcPr>
                    </a:tc>
                    <a:tc>
                      <a:txBody>
                        <a:bodyPr/>
                        <a:lstStyle/>
                        <a:p>
                          <a:pPr>
                            <a:lnSpc>
                              <a:spcPct val="115000"/>
                            </a:lnSpc>
                            <a:spcAft>
                              <a:spcPts val="1000"/>
                            </a:spcAft>
                          </a:pPr>
                          <a:r>
                            <a:rPr lang="cs-CZ" sz="1400" dirty="0">
                              <a:effectLst/>
                            </a:rPr>
                            <a:t>je obchodně sjednaná výsledná hodnota závazku subjektu zúčtování dodat či odebrat elektřinu do/z ES na základě registrace sjednaných hodnot na organizovaných trzích a z registrace domácích dvoustranných obchodů [</a:t>
                          </a:r>
                          <a:r>
                            <a:rPr lang="cs-CZ" sz="1400" dirty="0" err="1">
                              <a:effectLst/>
                            </a:rPr>
                            <a:t>MWh</a:t>
                          </a:r>
                          <a:r>
                            <a:rPr lang="cs-CZ" sz="1400" dirty="0">
                              <a:effectLst/>
                            </a:rPr>
                            <a:t>]</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721678">
                    <a:tc>
                      <a:txBody>
                        <a:bodyPr/>
                        <a:lstStyle/>
                        <a:p>
                          <a:endParaRPr lang="cs-CZ"/>
                        </a:p>
                      </a:txBody>
                      <a:tcPr marL="68580" marR="68580" marT="0" marB="0" anchor="ctr">
                        <a:blipFill>
                          <a:blip r:embed="rId4"/>
                          <a:stretch>
                            <a:fillRect l="-334" t="-204202" r="-371906" b="-114286"/>
                          </a:stretch>
                        </a:blipFill>
                      </a:tcPr>
                    </a:tc>
                    <a:tc>
                      <a:txBody>
                        <a:bodyPr/>
                        <a:lstStyle/>
                        <a:p>
                          <a:pPr>
                            <a:lnSpc>
                              <a:spcPct val="115000"/>
                            </a:lnSpc>
                            <a:spcAft>
                              <a:spcPts val="1000"/>
                            </a:spcAft>
                          </a:pPr>
                          <a:r>
                            <a:rPr lang="cs-CZ" sz="1400" dirty="0">
                              <a:effectLst/>
                            </a:rPr>
                            <a:t>je obchodně sjednaná hodnota závazku subjektu zúčtování dodat či odebrat elektřinu do/z ES na základě registrace přeshraničních dvoustranných obchodů dovozu (importu) resp. vývozu (exportu) elektřiny z/do zahraničí [</a:t>
                          </a:r>
                          <a:r>
                            <a:rPr lang="cs-CZ" sz="1400" dirty="0" err="1">
                              <a:effectLst/>
                            </a:rPr>
                            <a:t>MWh</a:t>
                          </a:r>
                          <a:r>
                            <a:rPr lang="cs-CZ" sz="1400" dirty="0">
                              <a:effectLst/>
                            </a:rPr>
                            <a:t>]</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721678">
                    <a:tc>
                      <a:txBody>
                        <a:bodyPr/>
                        <a:lstStyle/>
                        <a:p>
                          <a:endParaRPr lang="cs-CZ"/>
                        </a:p>
                      </a:txBody>
                      <a:tcPr marL="68580" marR="68580" marT="0" marB="0" anchor="ctr">
                        <a:blipFill>
                          <a:blip r:embed="rId4"/>
                          <a:stretch>
                            <a:fillRect l="-334" t="-306780" r="-371906" b="-15254"/>
                          </a:stretch>
                        </a:blipFill>
                      </a:tcPr>
                    </a:tc>
                    <a:tc>
                      <a:txBody>
                        <a:bodyPr/>
                        <a:lstStyle/>
                        <a:p>
                          <a:pPr>
                            <a:lnSpc>
                              <a:spcPct val="115000"/>
                            </a:lnSpc>
                            <a:spcAft>
                              <a:spcPts val="1000"/>
                            </a:spcAft>
                          </a:pPr>
                          <a:r>
                            <a:rPr lang="cs-CZ" sz="1400" dirty="0">
                              <a:effectLst/>
                            </a:rPr>
                            <a:t>je hodnota regulační energie registrovaná danému subjektu zúčtování předaná provozovatelem PS do systému operátora trhu nebo zobchodovaná na vyrovnávacím trhu [</a:t>
                          </a:r>
                          <a:r>
                            <a:rPr lang="cs-CZ" sz="1400" dirty="0" err="1">
                              <a:effectLst/>
                            </a:rPr>
                            <a:t>MWh</a:t>
                          </a:r>
                          <a:r>
                            <a:rPr lang="cs-CZ" sz="1400" dirty="0">
                              <a:effectLst/>
                            </a:rPr>
                            <a:t>]</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98550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Stanovení systémové odchylky</a:t>
            </a:r>
          </a:p>
        </p:txBody>
      </p:sp>
      <p:sp>
        <p:nvSpPr>
          <p:cNvPr id="4" name="TextovéPole 3"/>
          <p:cNvSpPr txBox="1"/>
          <p:nvPr/>
        </p:nvSpPr>
        <p:spPr>
          <a:xfrm>
            <a:off x="974207" y="1275516"/>
            <a:ext cx="7200000" cy="738664"/>
          </a:xfrm>
          <a:prstGeom prst="rect">
            <a:avLst/>
          </a:prstGeom>
          <a:solidFill>
            <a:schemeClr val="accent3">
              <a:lumMod val="20000"/>
              <a:lumOff val="80000"/>
            </a:schemeClr>
          </a:solidFill>
        </p:spPr>
        <p:txBody>
          <a:bodyPr wrap="square" rtlCol="0">
            <a:spAutoFit/>
          </a:bodyPr>
          <a:lstStyle/>
          <a:p>
            <a:endParaRPr lang="cs-CZ" sz="1400" dirty="0">
              <a:latin typeface="+mn-lt"/>
            </a:endParaRPr>
          </a:p>
          <a:p>
            <a:endParaRPr lang="cs-CZ" sz="1400" dirty="0">
              <a:latin typeface="+mn-lt"/>
            </a:endParaRPr>
          </a:p>
          <a:p>
            <a:endParaRPr lang="cs-CZ" sz="1400" dirty="0">
              <a:latin typeface="+mn-lt"/>
            </a:endParaRPr>
          </a:p>
        </p:txBody>
      </p:sp>
      <mc:AlternateContent xmlns:mc="http://schemas.openxmlformats.org/markup-compatibility/2006" xmlns:a14="http://schemas.microsoft.com/office/drawing/2010/main">
        <mc:Choice Requires="a14">
          <p:sp>
            <p:nvSpPr>
              <p:cNvPr id="5" name="Obdélník 4"/>
              <p:cNvSpPr/>
              <p:nvPr/>
            </p:nvSpPr>
            <p:spPr>
              <a:xfrm>
                <a:off x="1511710" y="1477693"/>
                <a:ext cx="3074752" cy="562333"/>
              </a:xfrm>
              <a:prstGeom prst="rect">
                <a:avLst/>
              </a:prstGeom>
            </p:spPr>
            <p:txBody>
              <a:bodyPr wrap="none">
                <a:spAutoFit/>
              </a:bodyPr>
              <a:lstStyle/>
              <a:p>
                <a14:m>
                  <m:oMath xmlns:m="http://schemas.openxmlformats.org/officeDocument/2006/math">
                    <m:r>
                      <a:rPr lang="cs-CZ" sz="1400" i="1" smtClean="0">
                        <a:latin typeface="Cambria Math"/>
                      </a:rPr>
                      <m:t>𝑆𝑦𝑂</m:t>
                    </m:r>
                    <m:r>
                      <a:rPr lang="cs-CZ" sz="1400" i="1" smtClean="0">
                        <a:latin typeface="Cambria Math"/>
                      </a:rPr>
                      <m:t>=</m:t>
                    </m:r>
                    <m:sSub>
                      <m:sSubPr>
                        <m:ctrlPr>
                          <a:rPr lang="cs-CZ" sz="1400" i="1">
                            <a:latin typeface="Cambria Math" panose="02040503050406030204" pitchFamily="18" charset="0"/>
                          </a:rPr>
                        </m:ctrlPr>
                      </m:sSubPr>
                      <m:e>
                        <m:r>
                          <a:rPr lang="cs-CZ" sz="1400" i="1">
                            <a:latin typeface="Cambria Math"/>
                          </a:rPr>
                          <m:t>∑</m:t>
                        </m:r>
                      </m:e>
                      <m:sub>
                        <m:r>
                          <a:rPr lang="cs-CZ" sz="1400" i="1">
                            <a:latin typeface="Cambria Math"/>
                          </a:rPr>
                          <m:t>⩝</m:t>
                        </m:r>
                        <m:r>
                          <a:rPr lang="cs-CZ" sz="1400" i="1">
                            <a:latin typeface="Cambria Math"/>
                          </a:rPr>
                          <m:t>𝑆𝑍</m:t>
                        </m:r>
                      </m:sub>
                    </m:sSub>
                    <m:sSub>
                      <m:sSubPr>
                        <m:ctrlPr>
                          <a:rPr lang="cs-CZ" sz="1400" i="1">
                            <a:latin typeface="Cambria Math" panose="02040503050406030204" pitchFamily="18" charset="0"/>
                          </a:rPr>
                        </m:ctrlPr>
                      </m:sSubPr>
                      <m:e>
                        <m:r>
                          <a:rPr lang="cs-CZ" sz="1400" i="1">
                            <a:latin typeface="Cambria Math"/>
                          </a:rPr>
                          <m:t>𝑂</m:t>
                        </m:r>
                      </m:e>
                      <m:sub>
                        <m:r>
                          <a:rPr lang="cs-CZ" sz="1400" i="1">
                            <a:latin typeface="Cambria Math"/>
                          </a:rPr>
                          <m:t>𝑆𝑍</m:t>
                        </m:r>
                      </m:sub>
                    </m:sSub>
                  </m:oMath>
                </a14:m>
                <a:r>
                  <a:rPr lang="cs-CZ" sz="1400" dirty="0">
                    <a:latin typeface="+mn-lt"/>
                  </a:rPr>
                  <a:t>=</a:t>
                </a:r>
                <a14:m>
                  <m:oMath xmlns:m="http://schemas.openxmlformats.org/officeDocument/2006/math">
                    <m:sSub>
                      <m:sSubPr>
                        <m:ctrlPr>
                          <a:rPr lang="cs-CZ" sz="1400" i="1">
                            <a:latin typeface="Cambria Math" panose="02040503050406030204" pitchFamily="18" charset="0"/>
                          </a:rPr>
                        </m:ctrlPr>
                      </m:sSubPr>
                      <m:e>
                        <m:r>
                          <a:rPr lang="cs-CZ" sz="1400" i="1">
                            <a:latin typeface="Cambria Math"/>
                          </a:rPr>
                          <m:t>∑</m:t>
                        </m:r>
                      </m:e>
                      <m:sub>
                        <m:r>
                          <a:rPr lang="cs-CZ" sz="1400" i="1">
                            <a:latin typeface="Cambria Math"/>
                          </a:rPr>
                          <m:t>⩝</m:t>
                        </m:r>
                        <m:r>
                          <a:rPr lang="cs-CZ" sz="1400" i="1">
                            <a:latin typeface="Cambria Math"/>
                          </a:rPr>
                          <m:t>𝑆𝑍</m:t>
                        </m:r>
                      </m:sub>
                    </m:sSub>
                    <m:r>
                      <a:rPr lang="cs-CZ" sz="1400" b="0" i="1" smtClean="0">
                        <a:latin typeface="Cambria Math" panose="02040503050406030204" pitchFamily="18" charset="0"/>
                      </a:rPr>
                      <m:t>(</m:t>
                    </m:r>
                    <m:sSubSup>
                      <m:sSubSupPr>
                        <m:ctrlPr>
                          <a:rPr lang="cs-CZ" sz="1400" i="1" smtClean="0">
                            <a:latin typeface="Cambria Math" panose="02040503050406030204" pitchFamily="18" charset="0"/>
                          </a:rPr>
                        </m:ctrlPr>
                      </m:sSubSupPr>
                      <m:e>
                        <m:r>
                          <a:rPr lang="cs-CZ" sz="1400" i="1">
                            <a:latin typeface="Cambria Math"/>
                          </a:rPr>
                          <m:t>𝐸</m:t>
                        </m:r>
                      </m:e>
                      <m:sub>
                        <m:r>
                          <a:rPr lang="cs-CZ" sz="1400" i="1">
                            <a:latin typeface="Cambria Math"/>
                          </a:rPr>
                          <m:t>𝑠𝑧</m:t>
                        </m:r>
                      </m:sub>
                      <m:sup>
                        <m:r>
                          <a:rPr lang="cs-CZ" sz="1400" i="1">
                            <a:latin typeface="Cambria Math"/>
                          </a:rPr>
                          <m:t>𝑠𝑘𝑢𝑡</m:t>
                        </m:r>
                      </m:sup>
                    </m:sSubSup>
                    <m:r>
                      <a:rPr lang="cs-CZ" sz="1400" i="1">
                        <a:latin typeface="Cambria Math"/>
                      </a:rPr>
                      <m:t>−</m:t>
                    </m:r>
                    <m:sSubSup>
                      <m:sSubSupPr>
                        <m:ctrlPr>
                          <a:rPr lang="cs-CZ" sz="1400" i="1">
                            <a:latin typeface="Cambria Math" panose="02040503050406030204" pitchFamily="18" charset="0"/>
                          </a:rPr>
                        </m:ctrlPr>
                      </m:sSubSupPr>
                      <m:e>
                        <m:r>
                          <a:rPr lang="cs-CZ" sz="1400" i="1">
                            <a:latin typeface="Cambria Math"/>
                          </a:rPr>
                          <m:t>𝐸</m:t>
                        </m:r>
                      </m:e>
                      <m:sub>
                        <m:r>
                          <a:rPr lang="cs-CZ" sz="1400" i="1">
                            <a:latin typeface="Cambria Math"/>
                          </a:rPr>
                          <m:t>𝑠𝑧</m:t>
                        </m:r>
                      </m:sub>
                      <m:sup>
                        <m:r>
                          <a:rPr lang="cs-CZ" sz="1400" i="1">
                            <a:latin typeface="Cambria Math"/>
                          </a:rPr>
                          <m:t>𝑠𝑗𝑒𝑑</m:t>
                        </m:r>
                      </m:sup>
                    </m:sSubSup>
                    <m:r>
                      <a:rPr lang="cs-CZ" sz="1400" i="1">
                        <a:latin typeface="Cambria Math"/>
                      </a:rPr>
                      <m:t> </m:t>
                    </m:r>
                    <m:r>
                      <a:rPr lang="cs-CZ" sz="1400" i="1">
                        <a:latin typeface="Cambria Math" panose="02040503050406030204" pitchFamily="18" charset="0"/>
                      </a:rPr>
                      <m:t>)</m:t>
                    </m:r>
                  </m:oMath>
                </a14:m>
                <a:endParaRPr lang="cs-CZ" sz="1400" dirty="0">
                  <a:latin typeface="Arial" panose="020B0604020202020204" pitchFamily="34" charset="0"/>
                  <a:cs typeface="Arial" panose="020B0604020202020204" pitchFamily="34" charset="0"/>
                </a:endParaRPr>
              </a:p>
              <a:p>
                <a:endParaRPr lang="cs-CZ" sz="1400" dirty="0">
                  <a:latin typeface="+mn-lt"/>
                </a:endParaRPr>
              </a:p>
            </p:txBody>
          </p:sp>
        </mc:Choice>
        <mc:Fallback xmlns="">
          <p:sp>
            <p:nvSpPr>
              <p:cNvPr id="5" name="Obdélník 4"/>
              <p:cNvSpPr>
                <a:spLocks noRot="1" noChangeAspect="1" noMove="1" noResize="1" noEditPoints="1" noAdjustHandles="1" noChangeArrowheads="1" noChangeShapeType="1" noTextEdit="1"/>
              </p:cNvSpPr>
              <p:nvPr/>
            </p:nvSpPr>
            <p:spPr>
              <a:xfrm>
                <a:off x="1511710" y="1477693"/>
                <a:ext cx="3074752" cy="562333"/>
              </a:xfrm>
              <a:prstGeom prst="rect">
                <a:avLst/>
              </a:prstGeom>
              <a:blipFill rotWithShape="0">
                <a:blip r:embed="rId3"/>
                <a:stretch>
                  <a:fillRect/>
                </a:stretch>
              </a:blipFill>
            </p:spPr>
            <p:txBody>
              <a:bodyPr/>
              <a:lstStyle/>
              <a:p>
                <a:r>
                  <a:rPr lang="cs-CZ">
                    <a:noFill/>
                  </a:rPr>
                  <a:t> </a:t>
                </a:r>
              </a:p>
            </p:txBody>
          </p:sp>
        </mc:Fallback>
      </mc:AlternateContent>
      <p:grpSp>
        <p:nvGrpSpPr>
          <p:cNvPr id="10" name="Skupina 9"/>
          <p:cNvGrpSpPr/>
          <p:nvPr/>
        </p:nvGrpSpPr>
        <p:grpSpPr>
          <a:xfrm>
            <a:off x="1922368" y="2708920"/>
            <a:ext cx="5946162" cy="3049198"/>
            <a:chOff x="683568" y="2276872"/>
            <a:chExt cx="5832648" cy="2376144"/>
          </a:xfrm>
        </p:grpSpPr>
        <p:sp>
          <p:nvSpPr>
            <p:cNvPr id="11" name="Obdélník 10"/>
            <p:cNvSpPr/>
            <p:nvPr/>
          </p:nvSpPr>
          <p:spPr>
            <a:xfrm>
              <a:off x="971600" y="2276872"/>
              <a:ext cx="720000" cy="12961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000" dirty="0">
                  <a:solidFill>
                    <a:prstClr val="white"/>
                  </a:solidFill>
                </a:rPr>
                <a:t>Součet kladných odchylek SZ</a:t>
              </a:r>
            </a:p>
          </p:txBody>
        </p:sp>
        <p:sp>
          <p:nvSpPr>
            <p:cNvPr id="12" name="Obdélník 11"/>
            <p:cNvSpPr/>
            <p:nvPr/>
          </p:nvSpPr>
          <p:spPr>
            <a:xfrm>
              <a:off x="1403648" y="3573016"/>
              <a:ext cx="720000"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000" dirty="0">
                  <a:solidFill>
                    <a:prstClr val="white"/>
                  </a:solidFill>
                </a:rPr>
                <a:t>Součet záporných odchylek SZ</a:t>
              </a:r>
            </a:p>
          </p:txBody>
        </p:sp>
        <p:sp>
          <p:nvSpPr>
            <p:cNvPr id="13" name="Obdélník 12"/>
            <p:cNvSpPr/>
            <p:nvPr/>
          </p:nvSpPr>
          <p:spPr>
            <a:xfrm>
              <a:off x="1403648" y="2780928"/>
              <a:ext cx="720000" cy="792088"/>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cs-CZ" sz="1000">
                <a:solidFill>
                  <a:prstClr val="white"/>
                </a:solidFill>
              </a:endParaRPr>
            </a:p>
          </p:txBody>
        </p:sp>
        <p:cxnSp>
          <p:nvCxnSpPr>
            <p:cNvPr id="14" name="Přímá spojovací čára 15"/>
            <p:cNvCxnSpPr/>
            <p:nvPr/>
          </p:nvCxnSpPr>
          <p:spPr>
            <a:xfrm>
              <a:off x="1691680" y="2276872"/>
              <a:ext cx="10081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6"/>
            <p:cNvCxnSpPr/>
            <p:nvPr/>
          </p:nvCxnSpPr>
          <p:spPr>
            <a:xfrm>
              <a:off x="2123728" y="2780928"/>
              <a:ext cx="5760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4"/>
            <p:cNvCxnSpPr/>
            <p:nvPr/>
          </p:nvCxnSpPr>
          <p:spPr>
            <a:xfrm>
              <a:off x="683568" y="3573016"/>
              <a:ext cx="5832648"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Zakřivená spojovací čára 11"/>
            <p:cNvCxnSpPr>
              <a:stCxn id="13" idx="3"/>
              <a:endCxn id="12" idx="3"/>
            </p:cNvCxnSpPr>
            <p:nvPr/>
          </p:nvCxnSpPr>
          <p:spPr>
            <a:xfrm>
              <a:off x="2123648" y="3176972"/>
              <a:ext cx="1588" cy="792088"/>
            </a:xfrm>
            <a:prstGeom prst="curvedConnector3">
              <a:avLst>
                <a:gd name="adj1" fmla="val 14395466"/>
              </a:avLst>
            </a:prstGeom>
            <a:ln w="1587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8" name="Přímá spojovací šipka 21"/>
            <p:cNvCxnSpPr/>
            <p:nvPr/>
          </p:nvCxnSpPr>
          <p:spPr>
            <a:xfrm rot="5400000" flipH="1" flipV="1">
              <a:off x="2015716" y="2528900"/>
              <a:ext cx="504056" cy="1588"/>
            </a:xfrm>
            <a:prstGeom prst="straightConnector1">
              <a:avLst/>
            </a:prstGeom>
            <a:ln w="19050">
              <a:solidFill>
                <a:schemeClr val="accent2"/>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2195736" y="2373696"/>
              <a:ext cx="1008112" cy="311793"/>
            </a:xfrm>
            <a:prstGeom prst="rect">
              <a:avLst/>
            </a:prstGeom>
            <a:noFill/>
          </p:spPr>
          <p:txBody>
            <a:bodyPr wrap="square" rtlCol="0">
              <a:spAutoFit/>
            </a:bodyPr>
            <a:lstStyle/>
            <a:p>
              <a:pPr algn="ctr" fontAlgn="auto">
                <a:spcBef>
                  <a:spcPts val="0"/>
                </a:spcBef>
                <a:spcAft>
                  <a:spcPts val="0"/>
                </a:spcAft>
              </a:pPr>
              <a:r>
                <a:rPr lang="cs-CZ" sz="1000" dirty="0">
                  <a:solidFill>
                    <a:srgbClr val="BF2A34"/>
                  </a:solidFill>
                  <a:latin typeface="Calibri"/>
                </a:rPr>
                <a:t>systémová odchylka (</a:t>
              </a:r>
              <a:r>
                <a:rPr lang="cs-CZ" sz="1000" dirty="0" err="1">
                  <a:solidFill>
                    <a:srgbClr val="BF2A34"/>
                  </a:solidFill>
                  <a:latin typeface="Calibri"/>
                </a:rPr>
                <a:t>SyO</a:t>
              </a:r>
              <a:r>
                <a:rPr lang="cs-CZ" sz="1000" dirty="0">
                  <a:solidFill>
                    <a:srgbClr val="BF2A34"/>
                  </a:solidFill>
                  <a:latin typeface="Calibri"/>
                </a:rPr>
                <a:t>)</a:t>
              </a:r>
            </a:p>
          </p:txBody>
        </p:sp>
        <p:sp>
          <p:nvSpPr>
            <p:cNvPr id="20" name="Obdélník 19"/>
            <p:cNvSpPr/>
            <p:nvPr/>
          </p:nvSpPr>
          <p:spPr>
            <a:xfrm>
              <a:off x="4572000" y="2996952"/>
              <a:ext cx="720000" cy="5760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000" dirty="0">
                  <a:solidFill>
                    <a:prstClr val="white"/>
                  </a:solidFill>
                </a:rPr>
                <a:t>Celková kladná </a:t>
              </a:r>
              <a:br>
                <a:rPr lang="cs-CZ" sz="1000" dirty="0">
                  <a:solidFill>
                    <a:prstClr val="white"/>
                  </a:solidFill>
                </a:rPr>
              </a:br>
              <a:r>
                <a:rPr lang="cs-CZ" sz="1000" dirty="0">
                  <a:solidFill>
                    <a:prstClr val="white"/>
                  </a:solidFill>
                </a:rPr>
                <a:t>RE</a:t>
              </a:r>
            </a:p>
          </p:txBody>
        </p:sp>
        <p:sp>
          <p:nvSpPr>
            <p:cNvPr id="21" name="Obdélník 20"/>
            <p:cNvSpPr/>
            <p:nvPr/>
          </p:nvSpPr>
          <p:spPr>
            <a:xfrm>
              <a:off x="5004048" y="3573016"/>
              <a:ext cx="7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000" dirty="0">
                  <a:solidFill>
                    <a:prstClr val="white"/>
                  </a:solidFill>
                </a:rPr>
                <a:t>Celková záporná RE</a:t>
              </a:r>
            </a:p>
          </p:txBody>
        </p:sp>
        <p:sp>
          <p:nvSpPr>
            <p:cNvPr id="22" name="Obdélník 21"/>
            <p:cNvSpPr/>
            <p:nvPr/>
          </p:nvSpPr>
          <p:spPr>
            <a:xfrm>
              <a:off x="5004048" y="2492896"/>
              <a:ext cx="720000" cy="108012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cs-CZ" sz="1000">
                <a:solidFill>
                  <a:prstClr val="white"/>
                </a:solidFill>
              </a:endParaRPr>
            </a:p>
          </p:txBody>
        </p:sp>
        <p:cxnSp>
          <p:nvCxnSpPr>
            <p:cNvPr id="23" name="Přímá spojovací čára 27"/>
            <p:cNvCxnSpPr/>
            <p:nvPr/>
          </p:nvCxnSpPr>
          <p:spPr>
            <a:xfrm>
              <a:off x="3995936" y="2492896"/>
              <a:ext cx="10081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8"/>
            <p:cNvCxnSpPr/>
            <p:nvPr/>
          </p:nvCxnSpPr>
          <p:spPr>
            <a:xfrm>
              <a:off x="3995936" y="2996952"/>
              <a:ext cx="5760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Zakřivená spojovací čára 29"/>
            <p:cNvCxnSpPr>
              <a:stCxn id="22" idx="3"/>
              <a:endCxn id="21" idx="3"/>
            </p:cNvCxnSpPr>
            <p:nvPr/>
          </p:nvCxnSpPr>
          <p:spPr>
            <a:xfrm>
              <a:off x="5724048" y="3032956"/>
              <a:ext cx="1588" cy="1080060"/>
            </a:xfrm>
            <a:prstGeom prst="curvedConnector3">
              <a:avLst>
                <a:gd name="adj1" fmla="val 14395466"/>
              </a:avLst>
            </a:prstGeom>
            <a:ln w="1587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6" name="Přímá spojovací šipka 30"/>
            <p:cNvCxnSpPr/>
            <p:nvPr/>
          </p:nvCxnSpPr>
          <p:spPr>
            <a:xfrm rot="5400000" flipH="1" flipV="1">
              <a:off x="4536790" y="2744130"/>
              <a:ext cx="504056" cy="1588"/>
            </a:xfrm>
            <a:prstGeom prst="straightConnector1">
              <a:avLst/>
            </a:prstGeom>
            <a:ln w="19050">
              <a:solidFill>
                <a:schemeClr val="accent2"/>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3470249" y="2615672"/>
              <a:ext cx="1368152" cy="323785"/>
            </a:xfrm>
            <a:prstGeom prst="rect">
              <a:avLst/>
            </a:prstGeom>
            <a:noFill/>
          </p:spPr>
          <p:txBody>
            <a:bodyPr wrap="square" rtlCol="0">
              <a:spAutoFit/>
            </a:bodyPr>
            <a:lstStyle/>
            <a:p>
              <a:pPr algn="ctr" fontAlgn="auto">
                <a:spcBef>
                  <a:spcPts val="0"/>
                </a:spcBef>
                <a:spcAft>
                  <a:spcPts val="0"/>
                </a:spcAft>
              </a:pPr>
              <a:r>
                <a:rPr lang="cs-CZ" sz="1000" dirty="0">
                  <a:solidFill>
                    <a:srgbClr val="BF2A34"/>
                  </a:solidFill>
                  <a:latin typeface="Calibri"/>
                </a:rPr>
                <a:t>záporné saldo regulační energie (RE)</a:t>
              </a:r>
            </a:p>
          </p:txBody>
        </p:sp>
        <p:sp>
          <p:nvSpPr>
            <p:cNvPr id="28" name="Obdélník 27"/>
            <p:cNvSpPr/>
            <p:nvPr/>
          </p:nvSpPr>
          <p:spPr>
            <a:xfrm>
              <a:off x="2771799" y="3933056"/>
              <a:ext cx="1382525" cy="239841"/>
            </a:xfrm>
            <a:prstGeom prst="rect">
              <a:avLst/>
            </a:prstGeom>
            <a:gradFill>
              <a:gsLst>
                <a:gs pos="0">
                  <a:schemeClr val="accent2"/>
                </a:gs>
                <a:gs pos="56800">
                  <a:srgbClr val="E4B3B2"/>
                </a:gs>
                <a:gs pos="100000">
                  <a:schemeClr val="bg1"/>
                </a:gs>
              </a:gsLs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fontAlgn="auto">
                <a:spcBef>
                  <a:spcPts val="0"/>
                </a:spcBef>
                <a:spcAft>
                  <a:spcPts val="0"/>
                </a:spcAft>
              </a:pPr>
              <a:r>
                <a:rPr lang="cs-CZ" sz="1400" dirty="0" err="1">
                  <a:solidFill>
                    <a:schemeClr val="accent2"/>
                  </a:solidFill>
                  <a:latin typeface="Calibri"/>
                </a:rPr>
                <a:t>SyO</a:t>
              </a:r>
              <a:r>
                <a:rPr lang="cs-CZ" sz="1400" dirty="0">
                  <a:solidFill>
                    <a:schemeClr val="accent2"/>
                  </a:solidFill>
                  <a:latin typeface="Calibri"/>
                </a:rPr>
                <a:t> = - </a:t>
              </a:r>
              <a:r>
                <a:rPr lang="cs-CZ" sz="1400" dirty="0">
                  <a:solidFill>
                    <a:schemeClr val="accent2"/>
                  </a:solidFill>
                  <a:cs typeface="Arial" charset="0"/>
                </a:rPr>
                <a:t>∑</a:t>
              </a:r>
              <a:r>
                <a:rPr lang="cs-CZ" sz="1400" dirty="0">
                  <a:solidFill>
                    <a:schemeClr val="accent2"/>
                  </a:solidFill>
                  <a:latin typeface="Calibri"/>
                </a:rPr>
                <a:t> RE</a:t>
              </a:r>
            </a:p>
          </p:txBody>
        </p:sp>
      </p:grpSp>
      <mc:AlternateContent xmlns:mc="http://schemas.openxmlformats.org/markup-compatibility/2006" xmlns:a14="http://schemas.microsoft.com/office/drawing/2010/main">
        <mc:Choice Requires="a14">
          <p:sp>
            <p:nvSpPr>
              <p:cNvPr id="29" name="Obdélník 28"/>
              <p:cNvSpPr/>
              <p:nvPr/>
            </p:nvSpPr>
            <p:spPr>
              <a:xfrm>
                <a:off x="2790415" y="5407961"/>
                <a:ext cx="3577326" cy="4633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smtClean="0">
                          <a:solidFill>
                            <a:schemeClr val="accent2"/>
                          </a:solidFill>
                          <a:latin typeface="Cambria Math"/>
                        </a:rPr>
                        <m:t> </m:t>
                      </m:r>
                      <m:r>
                        <a:rPr lang="cs-CZ" b="0" i="1" smtClean="0">
                          <a:solidFill>
                            <a:schemeClr val="accent2"/>
                          </a:solidFill>
                          <a:latin typeface="Cambria Math"/>
                        </a:rPr>
                        <m:t>𝑆𝑦𝑂</m:t>
                      </m:r>
                      <m:r>
                        <a:rPr lang="cs-CZ" b="0" i="1" smtClean="0">
                          <a:solidFill>
                            <a:schemeClr val="accent2"/>
                          </a:solidFill>
                          <a:latin typeface="Cambria Math"/>
                        </a:rPr>
                        <m:t>=</m:t>
                      </m:r>
                      <m:sSub>
                        <m:sSubPr>
                          <m:ctrlPr>
                            <a:rPr lang="cs-CZ" i="1">
                              <a:solidFill>
                                <a:schemeClr val="accent2"/>
                              </a:solidFill>
                              <a:latin typeface="Cambria Math" panose="02040503050406030204" pitchFamily="18" charset="0"/>
                            </a:rPr>
                          </m:ctrlPr>
                        </m:sSubPr>
                        <m:e>
                          <m:r>
                            <a:rPr lang="cs-CZ" i="1">
                              <a:solidFill>
                                <a:schemeClr val="accent2"/>
                              </a:solidFill>
                              <a:latin typeface="Cambria Math"/>
                            </a:rPr>
                            <m:t>−∑</m:t>
                          </m:r>
                        </m:e>
                        <m:sub>
                          <m:r>
                            <a:rPr lang="cs-CZ" i="1">
                              <a:solidFill>
                                <a:schemeClr val="accent2"/>
                              </a:solidFill>
                              <a:latin typeface="Cambria Math"/>
                            </a:rPr>
                            <m:t>⩝</m:t>
                          </m:r>
                          <m:r>
                            <a:rPr lang="cs-CZ" i="1">
                              <a:solidFill>
                                <a:schemeClr val="accent2"/>
                              </a:solidFill>
                              <a:latin typeface="Cambria Math"/>
                            </a:rPr>
                            <m:t>𝑆𝑍</m:t>
                          </m:r>
                        </m:sub>
                      </m:sSub>
                      <m:d>
                        <m:dPr>
                          <m:ctrlPr>
                            <a:rPr lang="cs-CZ" i="1">
                              <a:solidFill>
                                <a:schemeClr val="accent2"/>
                              </a:solidFill>
                              <a:latin typeface="Cambria Math" panose="02040503050406030204" pitchFamily="18" charset="0"/>
                            </a:rPr>
                          </m:ctrlPr>
                        </m:dPr>
                        <m:e>
                          <m:sSub>
                            <m:sSubPr>
                              <m:ctrlPr>
                                <a:rPr lang="cs-CZ" i="1">
                                  <a:solidFill>
                                    <a:schemeClr val="accent2"/>
                                  </a:solidFill>
                                  <a:latin typeface="Cambria Math" panose="02040503050406030204" pitchFamily="18" charset="0"/>
                                </a:rPr>
                              </m:ctrlPr>
                            </m:sSubPr>
                            <m:e>
                              <m:r>
                                <a:rPr lang="cs-CZ" i="1">
                                  <a:solidFill>
                                    <a:schemeClr val="accent2"/>
                                  </a:solidFill>
                                  <a:latin typeface="Cambria Math"/>
                                </a:rPr>
                                <m:t>∑</m:t>
                              </m:r>
                            </m:e>
                            <m:sub>
                              <m:r>
                                <a:rPr lang="cs-CZ" i="1">
                                  <a:solidFill>
                                    <a:schemeClr val="accent2"/>
                                  </a:solidFill>
                                  <a:latin typeface="Cambria Math"/>
                                </a:rPr>
                                <m:t>𝑅𝐷</m:t>
                              </m:r>
                              <m:r>
                                <a:rPr lang="cs-CZ" i="1">
                                  <a:solidFill>
                                    <a:schemeClr val="accent2"/>
                                  </a:solidFill>
                                  <a:latin typeface="Cambria Math"/>
                                </a:rPr>
                                <m:t>−</m:t>
                              </m:r>
                              <m:r>
                                <a:rPr lang="cs-CZ" i="1">
                                  <a:solidFill>
                                    <a:schemeClr val="accent2"/>
                                  </a:solidFill>
                                  <a:latin typeface="Cambria Math"/>
                                </a:rPr>
                                <m:t>𝑅𝐸</m:t>
                              </m:r>
                              <m:r>
                                <a:rPr lang="cs-CZ" i="1">
                                  <a:solidFill>
                                    <a:schemeClr val="accent2"/>
                                  </a:solidFill>
                                  <a:latin typeface="Cambria Math"/>
                                </a:rPr>
                                <m:t>∊</m:t>
                              </m:r>
                              <m:r>
                                <a:rPr lang="cs-CZ" i="1">
                                  <a:solidFill>
                                    <a:schemeClr val="accent2"/>
                                  </a:solidFill>
                                  <a:latin typeface="Cambria Math"/>
                                </a:rPr>
                                <m:t>𝑆𝑍</m:t>
                              </m:r>
                            </m:sub>
                          </m:sSub>
                          <m:sSubSup>
                            <m:sSubSupPr>
                              <m:ctrlPr>
                                <a:rPr lang="cs-CZ" i="1">
                                  <a:solidFill>
                                    <a:schemeClr val="accent2"/>
                                  </a:solidFill>
                                  <a:latin typeface="Cambria Math" panose="02040503050406030204" pitchFamily="18" charset="0"/>
                                </a:rPr>
                              </m:ctrlPr>
                            </m:sSubSupPr>
                            <m:e>
                              <m:r>
                                <a:rPr lang="cs-CZ" i="1">
                                  <a:solidFill>
                                    <a:schemeClr val="accent2"/>
                                  </a:solidFill>
                                  <a:latin typeface="Cambria Math"/>
                                </a:rPr>
                                <m:t>𝐸</m:t>
                              </m:r>
                            </m:e>
                            <m:sub>
                              <m:r>
                                <a:rPr lang="cs-CZ" i="1">
                                  <a:solidFill>
                                    <a:schemeClr val="accent2"/>
                                  </a:solidFill>
                                  <a:latin typeface="Cambria Math"/>
                                </a:rPr>
                                <m:t>𝑟𝑒𝑔</m:t>
                              </m:r>
                              <m:r>
                                <a:rPr lang="cs-CZ" i="1">
                                  <a:solidFill>
                                    <a:schemeClr val="accent2"/>
                                  </a:solidFill>
                                  <a:latin typeface="Cambria Math"/>
                                </a:rPr>
                                <m:t>,</m:t>
                              </m:r>
                              <m:r>
                                <a:rPr lang="cs-CZ" i="1">
                                  <a:solidFill>
                                    <a:schemeClr val="accent2"/>
                                  </a:solidFill>
                                  <a:latin typeface="Cambria Math"/>
                                </a:rPr>
                                <m:t>𝑆𝑍</m:t>
                              </m:r>
                            </m:sub>
                            <m:sup>
                              <m:r>
                                <a:rPr lang="cs-CZ" i="1">
                                  <a:solidFill>
                                    <a:schemeClr val="accent2"/>
                                  </a:solidFill>
                                  <a:latin typeface="Cambria Math"/>
                                </a:rPr>
                                <m:t>𝑠𝑗𝑒𝑑</m:t>
                              </m:r>
                            </m:sup>
                          </m:sSubSup>
                        </m:e>
                      </m:d>
                    </m:oMath>
                  </m:oMathPara>
                </a14:m>
                <a:endParaRPr lang="cs-CZ" dirty="0">
                  <a:solidFill>
                    <a:schemeClr val="accent2"/>
                  </a:solidFill>
                </a:endParaRPr>
              </a:p>
            </p:txBody>
          </p:sp>
        </mc:Choice>
        <mc:Fallback xmlns="">
          <p:sp>
            <p:nvSpPr>
              <p:cNvPr id="29" name="Obdélník 28"/>
              <p:cNvSpPr>
                <a:spLocks noRot="1" noChangeAspect="1" noMove="1" noResize="1" noEditPoints="1" noAdjustHandles="1" noChangeArrowheads="1" noChangeShapeType="1" noTextEdit="1"/>
              </p:cNvSpPr>
              <p:nvPr/>
            </p:nvSpPr>
            <p:spPr>
              <a:xfrm>
                <a:off x="2790415" y="5407961"/>
                <a:ext cx="3577326" cy="463397"/>
              </a:xfrm>
              <a:prstGeom prst="rect">
                <a:avLst/>
              </a:prstGeom>
              <a:blipFill rotWithShape="0">
                <a:blip r:embed="rId4"/>
                <a:stretch>
                  <a:fillRect b="-5263"/>
                </a:stretch>
              </a:blipFill>
            </p:spPr>
            <p:txBody>
              <a:bodyPr/>
              <a:lstStyle/>
              <a:p>
                <a:r>
                  <a:rPr lang="cs-CZ">
                    <a:noFill/>
                  </a:rPr>
                  <a:t> </a:t>
                </a:r>
              </a:p>
            </p:txBody>
          </p:sp>
        </mc:Fallback>
      </mc:AlternateContent>
    </p:spTree>
    <p:extLst>
      <p:ext uri="{BB962C8B-B14F-4D97-AF65-F5344CB8AC3E}">
        <p14:creationId xmlns:p14="http://schemas.microsoft.com/office/powerpoint/2010/main" val="342605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solidFill>
                <a:latin typeface="Arial Black" panose="020B0A04020102020204" pitchFamily="34" charset="0"/>
                <a:ea typeface="+mn-ea"/>
                <a:cs typeface="+mn-cs"/>
              </a:rPr>
              <a:t>Proč platí: </a:t>
            </a:r>
            <a:r>
              <a:rPr lang="cs-CZ" sz="2700" i="1" dirty="0" err="1">
                <a:solidFill>
                  <a:schemeClr val="accent2"/>
                </a:solidFill>
                <a:latin typeface="Arial Black" panose="020B0A04020102020204" pitchFamily="34" charset="0"/>
                <a:ea typeface="+mn-ea"/>
                <a:cs typeface="+mn-cs"/>
              </a:rPr>
              <a:t>SyO</a:t>
            </a:r>
            <a:r>
              <a:rPr lang="cs-CZ" sz="2700" i="1" dirty="0">
                <a:solidFill>
                  <a:schemeClr val="accent2"/>
                </a:solidFill>
                <a:latin typeface="Arial Black" panose="020B0A04020102020204" pitchFamily="34" charset="0"/>
                <a:ea typeface="+mn-ea"/>
                <a:cs typeface="+mn-cs"/>
              </a:rPr>
              <a:t> = - ∑RE </a:t>
            </a:r>
            <a:endParaRPr lang="cs-CZ" sz="2700" dirty="0">
              <a:solidFill>
                <a:schemeClr val="accent2"/>
              </a:solidFill>
              <a:latin typeface="Arial Black" panose="020B0A04020102020204" pitchFamily="34" charset="0"/>
              <a:ea typeface="+mn-ea"/>
              <a:cs typeface="+mn-cs"/>
            </a:endParaRPr>
          </a:p>
        </p:txBody>
      </p:sp>
      <p:sp>
        <p:nvSpPr>
          <p:cNvPr id="4" name="TextovéPole 3"/>
          <p:cNvSpPr txBox="1"/>
          <p:nvPr/>
        </p:nvSpPr>
        <p:spPr>
          <a:xfrm>
            <a:off x="298800" y="1337847"/>
            <a:ext cx="8521672" cy="3323987"/>
          </a:xfrm>
          <a:prstGeom prst="rect">
            <a:avLst/>
          </a:prstGeom>
          <a:solidFill>
            <a:schemeClr val="accent3">
              <a:lumMod val="20000"/>
              <a:lumOff val="80000"/>
            </a:schemeClr>
          </a:solidFill>
        </p:spPr>
        <p:txBody>
          <a:bodyPr wrap="square" rtlCol="0">
            <a:spAutoFit/>
          </a:bodyPr>
          <a:lstStyle/>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 name="Obdélník 6"/>
              <p:cNvSpPr/>
              <p:nvPr/>
            </p:nvSpPr>
            <p:spPr>
              <a:xfrm>
                <a:off x="611560" y="1537037"/>
                <a:ext cx="7684037" cy="9778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1400" i="1">
                              <a:latin typeface="Cambria Math" panose="02040503050406030204" pitchFamily="18" charset="0"/>
                            </a:rPr>
                          </m:ctrlPr>
                        </m:sSubPr>
                        <m:e>
                          <m:sSub>
                            <m:sSubPr>
                              <m:ctrlPr>
                                <a:rPr lang="cs-CZ" sz="1400" i="1">
                                  <a:latin typeface="Cambria Math" panose="02040503050406030204" pitchFamily="18" charset="0"/>
                                </a:rPr>
                              </m:ctrlPr>
                            </m:sSubPr>
                            <m:e>
                              <m:r>
                                <a:rPr lang="cs-CZ" sz="1400" i="1">
                                  <a:latin typeface="Cambria Math" panose="02040503050406030204" pitchFamily="18" charset="0"/>
                                </a:rPr>
                                <m:t>𝑆𝑦𝑂</m:t>
                              </m:r>
                              <m:r>
                                <a:rPr lang="cs-CZ" sz="1400" i="1">
                                  <a:latin typeface="Cambria Math" panose="02040503050406030204" pitchFamily="18" charset="0"/>
                                </a:rPr>
                                <m:t>=∑</m:t>
                              </m:r>
                            </m:e>
                            <m:sub>
                              <m:r>
                                <a:rPr lang="cs-CZ" sz="1400" i="1">
                                  <a:latin typeface="Cambria Math" panose="02040503050406030204" pitchFamily="18" charset="0"/>
                                </a:rPr>
                                <m:t>⩝</m:t>
                              </m:r>
                              <m:r>
                                <a:rPr lang="cs-CZ" sz="1400" i="1">
                                  <a:latin typeface="Cambria Math" panose="02040503050406030204" pitchFamily="18" charset="0"/>
                                </a:rPr>
                                <m:t>𝑆𝑍</m:t>
                              </m:r>
                            </m:sub>
                          </m:sSub>
                          <m:r>
                            <a:rPr lang="cs-CZ" sz="1400" i="1">
                              <a:latin typeface="Cambria Math" panose="02040503050406030204" pitchFamily="18" charset="0"/>
                            </a:rPr>
                            <m:t>𝑂</m:t>
                          </m:r>
                        </m:e>
                        <m:sub>
                          <m:r>
                            <a:rPr lang="cs-CZ" sz="1400" i="1">
                              <a:latin typeface="Cambria Math" panose="02040503050406030204" pitchFamily="18" charset="0"/>
                            </a:rPr>
                            <m:t>𝑠𝑧</m:t>
                          </m:r>
                        </m:sub>
                      </m:sSub>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m:t>
                          </m:r>
                          <m:r>
                            <a:rPr lang="cs-CZ" sz="1400" i="1">
                              <a:latin typeface="Cambria Math" panose="02040503050406030204" pitchFamily="18" charset="0"/>
                            </a:rPr>
                            <m:t>𝑆𝑍</m:t>
                          </m:r>
                        </m:sub>
                      </m:sSub>
                      <m:r>
                        <a:rPr lang="cs-CZ" sz="1400" i="1">
                          <a:latin typeface="Cambria Math" panose="02040503050406030204" pitchFamily="18" charset="0"/>
                        </a:rPr>
                        <m:t>[</m:t>
                      </m:r>
                      <m:sSubSup>
                        <m:sSubSupPr>
                          <m:ctrlPr>
                            <a:rPr lang="cs-CZ" sz="1400" i="1">
                              <a:latin typeface="Cambria Math" panose="02040503050406030204" pitchFamily="18" charset="0"/>
                            </a:rPr>
                          </m:ctrlPr>
                        </m:sSubSupPr>
                        <m:e>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𝑂𝑃𝑀</m:t>
                              </m:r>
                              <m:r>
                                <a:rPr lang="cs-CZ" sz="1400" i="1">
                                  <a:latin typeface="Cambria Math" panose="02040503050406030204" pitchFamily="18" charset="0"/>
                                </a:rPr>
                                <m:t>∊</m:t>
                              </m:r>
                              <m:r>
                                <a:rPr lang="cs-CZ" sz="1400" i="1">
                                  <a:latin typeface="Cambria Math" panose="02040503050406030204" pitchFamily="18" charset="0"/>
                                </a:rPr>
                                <m:t>𝑆𝑍</m:t>
                              </m:r>
                            </m:sub>
                          </m:sSub>
                          <m:r>
                            <a:rPr lang="cs-CZ" sz="1400" i="1">
                              <a:latin typeface="Cambria Math" panose="02040503050406030204" pitchFamily="18" charset="0"/>
                            </a:rPr>
                            <m:t>𝐸</m:t>
                          </m:r>
                        </m:e>
                        <m:sub>
                          <m:r>
                            <a:rPr lang="cs-CZ" sz="1400" i="1">
                              <a:latin typeface="Cambria Math" panose="02040503050406030204" pitchFamily="18" charset="0"/>
                            </a:rPr>
                            <m:t>𝑑𝑜𝑑</m:t>
                          </m:r>
                          <m:r>
                            <a:rPr lang="cs-CZ" sz="1400" i="1">
                              <a:latin typeface="Cambria Math" panose="02040503050406030204" pitchFamily="18" charset="0"/>
                            </a:rPr>
                            <m:t>,</m:t>
                          </m:r>
                          <m:r>
                            <a:rPr lang="cs-CZ" sz="1400" i="1">
                              <a:latin typeface="Cambria Math" panose="02040503050406030204" pitchFamily="18" charset="0"/>
                            </a:rPr>
                            <m:t>𝑠𝑧</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𝑂𝑃𝑀</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𝑜𝑑𝑏</m:t>
                          </m:r>
                          <m:r>
                            <a:rPr lang="cs-CZ" sz="1400" i="1">
                              <a:latin typeface="Cambria Math" panose="02040503050406030204" pitchFamily="18" charset="0"/>
                            </a:rPr>
                            <m:t>,</m:t>
                          </m:r>
                          <m:r>
                            <a:rPr lang="cs-CZ" sz="1400" i="1">
                              <a:latin typeface="Cambria Math" panose="02040503050406030204" pitchFamily="18" charset="0"/>
                            </a:rPr>
                            <m:t>𝑠𝑧</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𝑑𝑜𝑑</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𝑜𝑑𝑏</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𝑖𝑚𝑝</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𝑒𝑥𝑝</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𝑟𝑒𝑔</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𝑧𝑡𝑟</m:t>
                          </m:r>
                          <m:r>
                            <a:rPr lang="cs-CZ" sz="1400" i="1">
                              <a:latin typeface="Cambria Math" panose="02040503050406030204" pitchFamily="18" charset="0"/>
                            </a:rPr>
                            <m:t>á</m:t>
                          </m:r>
                          <m:r>
                            <a:rPr lang="cs-CZ" sz="1400" i="1">
                              <a:latin typeface="Cambria Math" panose="02040503050406030204" pitchFamily="18" charset="0"/>
                            </a:rPr>
                            <m:t>𝑡𝑦</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m:t>
                      </m:r>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𝑒𝑥𝑝</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m:t>
                      </m:r>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𝑖𝑚𝑝</m:t>
                          </m:r>
                        </m:sub>
                        <m:sup>
                          <m:r>
                            <a:rPr lang="cs-CZ" sz="1400" i="1">
                              <a:latin typeface="Cambria Math" panose="02040503050406030204" pitchFamily="18" charset="0"/>
                            </a:rPr>
                            <m:t>𝑚</m:t>
                          </m:r>
                          <m:r>
                            <a:rPr lang="cs-CZ" sz="1400" i="1">
                              <a:latin typeface="Cambria Math" panose="02040503050406030204" pitchFamily="18" charset="0"/>
                            </a:rPr>
                            <m:t>ěř</m:t>
                          </m:r>
                        </m:sup>
                      </m:sSubSup>
                    </m:oMath>
                  </m:oMathPara>
                </a14:m>
                <a:endParaRPr lang="cs-CZ" sz="1400" dirty="0">
                  <a:latin typeface="Arial" panose="020B0604020202020204" pitchFamily="34" charset="0"/>
                  <a:cs typeface="Arial" panose="020B0604020202020204" pitchFamily="34" charset="0"/>
                </a:endParaRPr>
              </a:p>
            </p:txBody>
          </p:sp>
        </mc:Choice>
        <mc:Fallback xmlns="">
          <p:sp>
            <p:nvSpPr>
              <p:cNvPr id="7" name="Obdélník 6"/>
              <p:cNvSpPr>
                <a:spLocks noRot="1" noChangeAspect="1" noMove="1" noResize="1" noEditPoints="1" noAdjustHandles="1" noChangeArrowheads="1" noChangeShapeType="1" noTextEdit="1"/>
              </p:cNvSpPr>
              <p:nvPr/>
            </p:nvSpPr>
            <p:spPr>
              <a:xfrm>
                <a:off x="611560" y="1537037"/>
                <a:ext cx="7684037" cy="977896"/>
              </a:xfrm>
              <a:prstGeom prst="rect">
                <a:avLst/>
              </a:prstGeom>
              <a:blipFill rotWithShape="0">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graphicFrame>
            <p:nvGraphicFramePr>
              <p:cNvPr id="11" name="Tabulka 10"/>
              <p:cNvGraphicFramePr>
                <a:graphicFrameLocks noGrp="1"/>
              </p:cNvGraphicFramePr>
              <p:nvPr>
                <p:extLst>
                  <p:ext uri="{D42A27DB-BD31-4B8C-83A1-F6EECF244321}">
                    <p14:modId xmlns:p14="http://schemas.microsoft.com/office/powerpoint/2010/main" val="4106456272"/>
                  </p:ext>
                </p:extLst>
              </p:nvPr>
            </p:nvGraphicFramePr>
            <p:xfrm>
              <a:off x="277822" y="5051304"/>
              <a:ext cx="8521672" cy="869252"/>
            </p:xfrm>
            <a:graphic>
              <a:graphicData uri="http://schemas.openxmlformats.org/drawingml/2006/table">
                <a:tbl>
                  <a:tblPr firstCol="1" bandRow="1">
                    <a:tableStyleId>{F5AB1C69-6EDB-4FF4-983F-18BD219EF322}</a:tableStyleId>
                  </a:tblPr>
                  <a:tblGrid>
                    <a:gridCol w="1782217">
                      <a:extLst>
                        <a:ext uri="{9D8B030D-6E8A-4147-A177-3AD203B41FA5}">
                          <a16:colId xmlns:a16="http://schemas.microsoft.com/office/drawing/2014/main" val="20000"/>
                        </a:ext>
                      </a:extLst>
                    </a:gridCol>
                    <a:gridCol w="6739455">
                      <a:extLst>
                        <a:ext uri="{9D8B030D-6E8A-4147-A177-3AD203B41FA5}">
                          <a16:colId xmlns:a16="http://schemas.microsoft.com/office/drawing/2014/main" val="20001"/>
                        </a:ext>
                      </a:extLst>
                    </a:gridCol>
                  </a:tblGrid>
                  <a:tr h="317332">
                    <a:tc>
                      <a:txBody>
                        <a:bodyPr/>
                        <a:lstStyle/>
                        <a:p>
                          <a:pPr/>
                          <a14:m>
                            <m:oMathPara xmlns:m="http://schemas.openxmlformats.org/officeDocument/2006/math">
                              <m:oMathParaPr>
                                <m:jc m:val="centerGroup"/>
                              </m:oMathParaPr>
                              <m:oMath xmlns:m="http://schemas.openxmlformats.org/officeDocument/2006/math">
                                <m:sSubSup>
                                  <m:sSubSupPr>
                                    <m:ctrlPr>
                                      <a:rPr lang="cs-CZ" sz="1400" i="1" kern="1200" smtClean="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𝑧𝑡𝑟</m:t>
                                    </m:r>
                                    <m:r>
                                      <a:rPr lang="cs-CZ" sz="1400" kern="1200">
                                        <a:effectLst/>
                                        <a:latin typeface="Cambria Math" panose="02040503050406030204" pitchFamily="18" charset="0"/>
                                      </a:rPr>
                                      <m:t>á</m:t>
                                    </m:r>
                                    <m:r>
                                      <a:rPr lang="cs-CZ" sz="1400" kern="1200">
                                        <a:effectLst/>
                                        <a:latin typeface="Cambria Math" panose="02040503050406030204" pitchFamily="18" charset="0"/>
                                      </a:rPr>
                                      <m:t>𝑡𝑦</m:t>
                                    </m:r>
                                  </m:sub>
                                  <m:sup>
                                    <m:r>
                                      <a:rPr lang="cs-CZ" sz="1400" kern="1200">
                                        <a:effectLst/>
                                        <a:latin typeface="Cambria Math" panose="02040503050406030204" pitchFamily="18" charset="0"/>
                                      </a:rPr>
                                      <m:t>𝑚</m:t>
                                    </m:r>
                                    <m:r>
                                      <a:rPr lang="cs-CZ" sz="1400" kern="1200">
                                        <a:effectLst/>
                                        <a:latin typeface="Cambria Math" panose="02040503050406030204" pitchFamily="18" charset="0"/>
                                      </a:rPr>
                                      <m:t>ěř</m:t>
                                    </m:r>
                                  </m:sup>
                                </m:sSubSup>
                              </m:oMath>
                            </m:oMathPara>
                          </a14:m>
                          <a:endParaRPr lang="cs-CZ" sz="1400" b="0" dirty="0">
                            <a:latin typeface="+mn-lt"/>
                          </a:endParaRPr>
                        </a:p>
                      </a:txBody>
                      <a:tcPr anchor="ctr"/>
                    </a:tc>
                    <a:tc>
                      <a:txBody>
                        <a:bodyPr/>
                        <a:lstStyle/>
                        <a:p>
                          <a:r>
                            <a:rPr lang="cs-CZ" sz="1400" kern="1200" dirty="0">
                              <a:effectLst/>
                            </a:rPr>
                            <a:t>jsou měřené ztráty v PS a DS [</a:t>
                          </a:r>
                          <a:r>
                            <a:rPr lang="cs-CZ" sz="1400" kern="1200" dirty="0" err="1">
                              <a:effectLst/>
                            </a:rPr>
                            <a:t>MWh</a:t>
                          </a:r>
                          <a:r>
                            <a:rPr lang="cs-CZ" sz="1400" kern="1200" dirty="0">
                              <a:effectLst/>
                            </a:rPr>
                            <a:t>] (uvedeno jako jeden součtový člen za všechny provozovatele, u operátora trhu jsou však evidovány jednotlivé diagramy měření)</a:t>
                          </a:r>
                          <a:endParaRPr lang="cs-CZ" sz="1400" dirty="0">
                            <a:latin typeface="+mn-lt"/>
                          </a:endParaRPr>
                        </a:p>
                      </a:txBody>
                      <a:tcPr anchor="ctr"/>
                    </a:tc>
                    <a:extLst>
                      <a:ext uri="{0D108BD9-81ED-4DB2-BD59-A6C34878D82A}">
                        <a16:rowId xmlns:a16="http://schemas.microsoft.com/office/drawing/2014/main" val="10000"/>
                      </a:ext>
                    </a:extLst>
                  </a:tr>
                  <a:tr h="317332">
                    <a:tc>
                      <a:txBody>
                        <a:bodyPr/>
                        <a:lstStyle/>
                        <a:p>
                          <a14:m>
                            <m:oMath xmlns:m="http://schemas.openxmlformats.org/officeDocument/2006/math">
                              <m:sSubSup>
                                <m:sSubSupPr>
                                  <m:ctrlPr>
                                    <a:rPr lang="cs-CZ" sz="1400" i="1" kern="1200" smtClean="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𝑒𝑥𝑝</m:t>
                                  </m:r>
                                </m:sub>
                                <m:sup>
                                  <m:r>
                                    <a:rPr lang="cs-CZ" sz="1400" kern="1200">
                                      <a:effectLst/>
                                      <a:latin typeface="Cambria Math" panose="02040503050406030204" pitchFamily="18" charset="0"/>
                                    </a:rPr>
                                    <m:t>𝑚</m:t>
                                  </m:r>
                                  <m:r>
                                    <a:rPr lang="cs-CZ" sz="1400" kern="1200">
                                      <a:effectLst/>
                                      <a:latin typeface="Cambria Math" panose="02040503050406030204" pitchFamily="18" charset="0"/>
                                    </a:rPr>
                                    <m:t>ěř</m:t>
                                  </m:r>
                                </m:sup>
                              </m:sSubSup>
                              <m:r>
                                <a:rPr lang="cs-CZ" sz="1400" kern="1200">
                                  <a:effectLst/>
                                  <a:latin typeface="Cambria Math" panose="02040503050406030204" pitchFamily="18" charset="0"/>
                                </a:rPr>
                                <m:t> </m:t>
                              </m:r>
                            </m:oMath>
                          </a14:m>
                          <a:r>
                            <a:rPr lang="cs-CZ" sz="1400" kern="1200" dirty="0">
                              <a:effectLst/>
                            </a:rPr>
                            <a:t>resp. </a:t>
                          </a:r>
                          <a14:m>
                            <m:oMath xmlns:m="http://schemas.openxmlformats.org/officeDocument/2006/math">
                              <m:sSubSup>
                                <m:sSubSupPr>
                                  <m:ctrlPr>
                                    <a:rPr lang="cs-CZ" sz="1400" i="1" kern="1200">
                                      <a:effectLst/>
                                      <a:latin typeface="Cambria Math" panose="02040503050406030204" pitchFamily="18" charset="0"/>
                                    </a:rPr>
                                  </m:ctrlPr>
                                </m:sSubSupPr>
                                <m:e>
                                  <m:r>
                                    <a:rPr lang="cs-CZ" sz="1400" kern="1200">
                                      <a:effectLst/>
                                      <a:latin typeface="Cambria Math" panose="02040503050406030204" pitchFamily="18" charset="0"/>
                                    </a:rPr>
                                    <m:t>𝐸</m:t>
                                  </m:r>
                                </m:e>
                                <m:sub>
                                  <m:r>
                                    <a:rPr lang="cs-CZ" sz="1400" kern="1200">
                                      <a:effectLst/>
                                      <a:latin typeface="Cambria Math" panose="02040503050406030204" pitchFamily="18" charset="0"/>
                                    </a:rPr>
                                    <m:t>𝑖𝑚𝑝</m:t>
                                  </m:r>
                                </m:sub>
                                <m:sup>
                                  <m:r>
                                    <a:rPr lang="cs-CZ" sz="1400" kern="1200">
                                      <a:effectLst/>
                                      <a:latin typeface="Cambria Math" panose="02040503050406030204" pitchFamily="18" charset="0"/>
                                    </a:rPr>
                                    <m:t>𝑚</m:t>
                                  </m:r>
                                  <m:r>
                                    <a:rPr lang="cs-CZ" sz="1400" kern="1200">
                                      <a:effectLst/>
                                      <a:latin typeface="Cambria Math" panose="02040503050406030204" pitchFamily="18" charset="0"/>
                                    </a:rPr>
                                    <m:t>ěř</m:t>
                                  </m:r>
                                </m:sup>
                              </m:sSubSup>
                            </m:oMath>
                          </a14:m>
                          <a:endParaRPr lang="cs-CZ" sz="1400" b="0" dirty="0">
                            <a:latin typeface="+mn-lt"/>
                          </a:endParaRPr>
                        </a:p>
                      </a:txBody>
                      <a:tcPr anchor="ctr"/>
                    </a:tc>
                    <a:tc>
                      <a:txBody>
                        <a:bodyPr/>
                        <a:lstStyle/>
                        <a:p>
                          <a:r>
                            <a:rPr lang="cs-CZ" sz="1400" kern="1200" dirty="0">
                              <a:effectLst/>
                            </a:rPr>
                            <a:t>je měření vývozu resp. dovozu elektřiny do/ze zahraničí, které zajišťuje PPS [</a:t>
                          </a:r>
                          <a:r>
                            <a:rPr lang="cs-CZ" sz="1400" kern="1200" dirty="0" err="1">
                              <a:effectLst/>
                            </a:rPr>
                            <a:t>MWh</a:t>
                          </a:r>
                          <a:r>
                            <a:rPr lang="cs-CZ" sz="1400" kern="1200" dirty="0">
                              <a:effectLst/>
                            </a:rPr>
                            <a:t>]</a:t>
                          </a:r>
                          <a:endParaRPr lang="cs-CZ" sz="1400" dirty="0">
                            <a:latin typeface="+mn-lt"/>
                          </a:endParaRPr>
                        </a:p>
                      </a:txBody>
                      <a:tcPr anchor="ctr"/>
                    </a:tc>
                    <a:extLst>
                      <a:ext uri="{0D108BD9-81ED-4DB2-BD59-A6C34878D82A}">
                        <a16:rowId xmlns:a16="http://schemas.microsoft.com/office/drawing/2014/main" val="10001"/>
                      </a:ext>
                    </a:extLst>
                  </a:tr>
                </a:tbl>
              </a:graphicData>
            </a:graphic>
          </p:graphicFrame>
        </mc:Choice>
        <mc:Fallback xmlns="">
          <p:graphicFrame>
            <p:nvGraphicFramePr>
              <p:cNvPr id="11" name="Tabulka 10"/>
              <p:cNvGraphicFramePr>
                <a:graphicFrameLocks noGrp="1"/>
              </p:cNvGraphicFramePr>
              <p:nvPr>
                <p:extLst>
                  <p:ext uri="{D42A27DB-BD31-4B8C-83A1-F6EECF244321}">
                    <p14:modId xmlns:p14="http://schemas.microsoft.com/office/powerpoint/2010/main" val="4106456272"/>
                  </p:ext>
                </p:extLst>
              </p:nvPr>
            </p:nvGraphicFramePr>
            <p:xfrm>
              <a:off x="277822" y="5051304"/>
              <a:ext cx="8521672" cy="867601"/>
            </p:xfrm>
            <a:graphic>
              <a:graphicData uri="http://schemas.openxmlformats.org/drawingml/2006/table">
                <a:tbl>
                  <a:tblPr firstCol="1" bandRow="1">
                    <a:tableStyleId>{F5AB1C69-6EDB-4FF4-983F-18BD219EF322}</a:tableStyleId>
                  </a:tblPr>
                  <a:tblGrid>
                    <a:gridCol w="1782217">
                      <a:extLst>
                        <a:ext uri="{9D8B030D-6E8A-4147-A177-3AD203B41FA5}">
                          <a16:colId xmlns:a16="http://schemas.microsoft.com/office/drawing/2014/main" val="20000"/>
                        </a:ext>
                      </a:extLst>
                    </a:gridCol>
                    <a:gridCol w="6739455">
                      <a:extLst>
                        <a:ext uri="{9D8B030D-6E8A-4147-A177-3AD203B41FA5}">
                          <a16:colId xmlns:a16="http://schemas.microsoft.com/office/drawing/2014/main" val="20001"/>
                        </a:ext>
                      </a:extLst>
                    </a:gridCol>
                  </a:tblGrid>
                  <a:tr h="518160">
                    <a:tc>
                      <a:txBody>
                        <a:bodyPr/>
                        <a:lstStyle/>
                        <a:p>
                          <a:endParaRPr lang="cs-CZ"/>
                        </a:p>
                      </a:txBody>
                      <a:tcPr anchor="ctr">
                        <a:blipFill>
                          <a:blip r:embed="rId4"/>
                          <a:stretch>
                            <a:fillRect l="-341" t="-1176" r="-378157" b="-76471"/>
                          </a:stretch>
                        </a:blipFill>
                      </a:tcPr>
                    </a:tc>
                    <a:tc>
                      <a:txBody>
                        <a:bodyPr/>
                        <a:lstStyle/>
                        <a:p>
                          <a:r>
                            <a:rPr lang="cs-CZ" sz="1400" kern="1200" dirty="0">
                              <a:effectLst/>
                            </a:rPr>
                            <a:t>jsou měřené ztráty v PS a DS [</a:t>
                          </a:r>
                          <a:r>
                            <a:rPr lang="cs-CZ" sz="1400" kern="1200" dirty="0" err="1">
                              <a:effectLst/>
                            </a:rPr>
                            <a:t>MWh</a:t>
                          </a:r>
                          <a:r>
                            <a:rPr lang="cs-CZ" sz="1400" kern="1200" dirty="0">
                              <a:effectLst/>
                            </a:rPr>
                            <a:t>] (uvedeno jako jeden součtový člen za všechny provozovatele, u operátora trhu jsou však evidovány jednotlivé diagramy měření)</a:t>
                          </a:r>
                          <a:endParaRPr lang="cs-CZ" sz="1400" dirty="0">
                            <a:latin typeface="+mn-lt"/>
                          </a:endParaRPr>
                        </a:p>
                      </a:txBody>
                      <a:tcPr anchor="ctr"/>
                    </a:tc>
                    <a:extLst>
                      <a:ext uri="{0D108BD9-81ED-4DB2-BD59-A6C34878D82A}">
                        <a16:rowId xmlns:a16="http://schemas.microsoft.com/office/drawing/2014/main" val="10000"/>
                      </a:ext>
                    </a:extLst>
                  </a:tr>
                  <a:tr h="349441">
                    <a:tc>
                      <a:txBody>
                        <a:bodyPr/>
                        <a:lstStyle/>
                        <a:p>
                          <a:endParaRPr lang="cs-CZ"/>
                        </a:p>
                      </a:txBody>
                      <a:tcPr anchor="ctr">
                        <a:blipFill>
                          <a:blip r:embed="rId4"/>
                          <a:stretch>
                            <a:fillRect l="-341" t="-148276" r="-378157" b="-12069"/>
                          </a:stretch>
                        </a:blipFill>
                      </a:tcPr>
                    </a:tc>
                    <a:tc>
                      <a:txBody>
                        <a:bodyPr/>
                        <a:lstStyle/>
                        <a:p>
                          <a:r>
                            <a:rPr lang="cs-CZ" sz="1400" kern="1200" dirty="0">
                              <a:effectLst/>
                            </a:rPr>
                            <a:t>je měření vývozu resp. dovozu elektřiny do/ze zahraničí, které zajišťuje PPS [</a:t>
                          </a:r>
                          <a:r>
                            <a:rPr lang="cs-CZ" sz="1400" kern="1200" dirty="0" err="1">
                              <a:effectLst/>
                            </a:rPr>
                            <a:t>MWh</a:t>
                          </a:r>
                          <a:r>
                            <a:rPr lang="cs-CZ" sz="1400" kern="1200" dirty="0">
                              <a:effectLst/>
                            </a:rPr>
                            <a:t>]</a:t>
                          </a:r>
                          <a:endParaRPr lang="cs-CZ" sz="1400" dirty="0">
                            <a:latin typeface="+mn-lt"/>
                          </a:endParaRPr>
                        </a:p>
                      </a:txBody>
                      <a:tcPr anchor="ctr"/>
                    </a:tc>
                    <a:extLst>
                      <a:ext uri="{0D108BD9-81ED-4DB2-BD59-A6C34878D82A}">
                        <a16:rowId xmlns:a16="http://schemas.microsoft.com/office/drawing/2014/main" val="10001"/>
                      </a:ext>
                    </a:extLst>
                  </a:tr>
                </a:tbl>
              </a:graphicData>
            </a:graphic>
          </p:graphicFrame>
        </mc:Fallback>
      </mc:AlternateContent>
      <p:grpSp>
        <p:nvGrpSpPr>
          <p:cNvPr id="6" name="Skupina 5"/>
          <p:cNvGrpSpPr/>
          <p:nvPr/>
        </p:nvGrpSpPr>
        <p:grpSpPr>
          <a:xfrm>
            <a:off x="843020" y="3842428"/>
            <a:ext cx="6230935" cy="678431"/>
            <a:chOff x="843020" y="3842428"/>
            <a:chExt cx="6230935" cy="678431"/>
          </a:xfrm>
        </p:grpSpPr>
        <mc:AlternateContent xmlns:mc="http://schemas.openxmlformats.org/markup-compatibility/2006" xmlns:a14="http://schemas.microsoft.com/office/drawing/2010/main">
          <mc:Choice Requires="a14">
            <p:sp>
              <p:nvSpPr>
                <p:cNvPr id="3" name="Obdélník 2"/>
                <p:cNvSpPr/>
                <p:nvPr/>
              </p:nvSpPr>
              <p:spPr>
                <a:xfrm>
                  <a:off x="843020" y="4137292"/>
                  <a:ext cx="6230935" cy="3835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m:t>
                            </m:r>
                            <m:r>
                              <a:rPr lang="cs-CZ" sz="1400" i="1">
                                <a:latin typeface="Cambria Math" panose="02040503050406030204" pitchFamily="18" charset="0"/>
                              </a:rPr>
                              <m:t>𝑆𝑍</m:t>
                            </m:r>
                          </m:sub>
                        </m:sSub>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𝑑𝑜𝑑</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𝑜𝑑𝑏</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𝑖𝑚𝑝</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𝑅𝐷</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𝑒𝑥𝑝</m:t>
                            </m:r>
                            <m:r>
                              <a:rPr lang="cs-CZ" sz="1400" i="1">
                                <a:latin typeface="Cambria Math" panose="02040503050406030204" pitchFamily="18" charset="0"/>
                              </a:rPr>
                              <m:t>,</m:t>
                            </m:r>
                            <m:r>
                              <a:rPr lang="cs-CZ" sz="1400" i="1">
                                <a:latin typeface="Cambria Math" panose="02040503050406030204" pitchFamily="18" charset="0"/>
                              </a:rPr>
                              <m:t>𝑆𝑍</m:t>
                            </m:r>
                          </m:sub>
                          <m:sup>
                            <m:r>
                              <a:rPr lang="cs-CZ" sz="1400" i="1">
                                <a:latin typeface="Cambria Math" panose="02040503050406030204" pitchFamily="18" charset="0"/>
                              </a:rPr>
                              <m:t>𝑠𝑗𝑒𝑑</m:t>
                            </m:r>
                          </m:sup>
                        </m:sSubSup>
                        <m:r>
                          <a:rPr lang="cs-CZ" sz="1400" i="1">
                            <a:latin typeface="Cambria Math" panose="02040503050406030204" pitchFamily="18" charset="0"/>
                          </a:rPr>
                          <m:t>]=0</m:t>
                        </m:r>
                      </m:oMath>
                    </m:oMathPara>
                  </a14:m>
                  <a:endParaRPr lang="cs-CZ" sz="1400" dirty="0">
                    <a:latin typeface="Arial" panose="020B0604020202020204" pitchFamily="34" charset="0"/>
                    <a:cs typeface="Arial" panose="020B0604020202020204" pitchFamily="34" charset="0"/>
                  </a:endParaRPr>
                </a:p>
              </p:txBody>
            </p:sp>
          </mc:Choice>
          <mc:Fallback xmlns="">
            <p:sp>
              <p:nvSpPr>
                <p:cNvPr id="3" name="Obdélník 2"/>
                <p:cNvSpPr>
                  <a:spLocks noRot="1" noChangeAspect="1" noMove="1" noResize="1" noEditPoints="1" noAdjustHandles="1" noChangeArrowheads="1" noChangeShapeType="1" noTextEdit="1"/>
                </p:cNvSpPr>
                <p:nvPr/>
              </p:nvSpPr>
              <p:spPr>
                <a:xfrm>
                  <a:off x="843020" y="4137292"/>
                  <a:ext cx="6230935" cy="383567"/>
                </a:xfrm>
                <a:prstGeom prst="rect">
                  <a:avLst/>
                </a:prstGeom>
                <a:blipFill rotWithShape="0">
                  <a:blip r:embed="rId5"/>
                  <a:stretch>
                    <a:fillRect b="-3175"/>
                  </a:stretch>
                </a:blipFill>
              </p:spPr>
              <p:txBody>
                <a:bodyPr/>
                <a:lstStyle/>
                <a:p>
                  <a:r>
                    <a:rPr lang="cs-CZ">
                      <a:noFill/>
                    </a:rPr>
                    <a:t> </a:t>
                  </a:r>
                </a:p>
              </p:txBody>
            </p:sp>
          </mc:Fallback>
        </mc:AlternateContent>
        <p:sp>
          <p:nvSpPr>
            <p:cNvPr id="12" name="TextovéPole 11"/>
            <p:cNvSpPr txBox="1"/>
            <p:nvPr/>
          </p:nvSpPr>
          <p:spPr>
            <a:xfrm>
              <a:off x="843020" y="3842428"/>
              <a:ext cx="3584262" cy="307777"/>
            </a:xfrm>
            <a:prstGeom prst="rect">
              <a:avLst/>
            </a:prstGeom>
            <a:noFill/>
          </p:spPr>
          <p:txBody>
            <a:bodyPr wrap="square" rtlCol="0">
              <a:spAutoFit/>
            </a:bodyPr>
            <a:lstStyle/>
            <a:p>
              <a:r>
                <a:rPr lang="cs-CZ" sz="1400" b="1" dirty="0">
                  <a:solidFill>
                    <a:schemeClr val="accent3">
                      <a:lumMod val="75000"/>
                    </a:schemeClr>
                  </a:solidFill>
                  <a:latin typeface="Arial" panose="020B0604020202020204" pitchFamily="34" charset="0"/>
                  <a:cs typeface="Arial" panose="020B0604020202020204" pitchFamily="34" charset="0"/>
                </a:rPr>
                <a:t>rovnice obchodní rovnováhy:</a:t>
              </a:r>
            </a:p>
          </p:txBody>
        </p:sp>
      </p:grpSp>
      <p:grpSp>
        <p:nvGrpSpPr>
          <p:cNvPr id="5" name="Skupina 4"/>
          <p:cNvGrpSpPr/>
          <p:nvPr/>
        </p:nvGrpSpPr>
        <p:grpSpPr>
          <a:xfrm>
            <a:off x="611560" y="2921227"/>
            <a:ext cx="5805057" cy="748026"/>
            <a:chOff x="611560" y="2921227"/>
            <a:chExt cx="5805057" cy="748026"/>
          </a:xfrm>
        </p:grpSpPr>
        <mc:AlternateContent xmlns:mc="http://schemas.openxmlformats.org/markup-compatibility/2006" xmlns:a14="http://schemas.microsoft.com/office/drawing/2010/main">
          <mc:Choice Requires="a14">
            <p:sp>
              <p:nvSpPr>
                <p:cNvPr id="8" name="Obdélník 7"/>
                <p:cNvSpPr/>
                <p:nvPr/>
              </p:nvSpPr>
              <p:spPr>
                <a:xfrm>
                  <a:off x="611560" y="3229004"/>
                  <a:ext cx="5805057" cy="4402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cs-CZ" sz="1400" i="1">
                                <a:latin typeface="Cambria Math" panose="02040503050406030204" pitchFamily="18" charset="0"/>
                              </a:rPr>
                            </m:ctrlPr>
                          </m:sSubSupPr>
                          <m:e>
                            <m:sSub>
                              <m:sSubPr>
                                <m:ctrlPr>
                                  <a:rPr lang="cs-CZ" sz="1400" i="1">
                                    <a:latin typeface="Cambria Math" panose="02040503050406030204" pitchFamily="18" charset="0"/>
                                  </a:rPr>
                                </m:ctrlPr>
                              </m:sSubPr>
                              <m:e>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m:t>
                                    </m:r>
                                    <m:r>
                                      <a:rPr lang="cs-CZ" sz="1400" i="1">
                                        <a:latin typeface="Cambria Math" panose="02040503050406030204" pitchFamily="18" charset="0"/>
                                      </a:rPr>
                                      <m:t>𝑆𝑍</m:t>
                                    </m:r>
                                  </m:sub>
                                </m:sSub>
                                <m:r>
                                  <a:rPr lang="cs-CZ" sz="1400" i="1">
                                    <a:latin typeface="Cambria Math" panose="02040503050406030204" pitchFamily="18" charset="0"/>
                                  </a:rPr>
                                  <m:t>[∑</m:t>
                                </m:r>
                              </m:e>
                              <m:sub>
                                <m:r>
                                  <a:rPr lang="cs-CZ" sz="1400" i="1">
                                    <a:latin typeface="Cambria Math" panose="02040503050406030204" pitchFamily="18" charset="0"/>
                                  </a:rPr>
                                  <m:t>𝑂𝑃𝑀</m:t>
                                </m:r>
                                <m:r>
                                  <a:rPr lang="cs-CZ" sz="1400" i="1">
                                    <a:latin typeface="Cambria Math" panose="02040503050406030204" pitchFamily="18" charset="0"/>
                                  </a:rPr>
                                  <m:t>∊</m:t>
                                </m:r>
                                <m:r>
                                  <a:rPr lang="cs-CZ" sz="1400" i="1">
                                    <a:latin typeface="Cambria Math" panose="02040503050406030204" pitchFamily="18" charset="0"/>
                                  </a:rPr>
                                  <m:t>𝑆𝑍</m:t>
                                </m:r>
                              </m:sub>
                            </m:sSub>
                            <m:r>
                              <a:rPr lang="cs-CZ" sz="1400" i="1">
                                <a:latin typeface="Cambria Math" panose="02040503050406030204" pitchFamily="18" charset="0"/>
                              </a:rPr>
                              <m:t>𝐸</m:t>
                            </m:r>
                          </m:e>
                          <m:sub>
                            <m:r>
                              <a:rPr lang="cs-CZ" sz="1400" i="1">
                                <a:latin typeface="Cambria Math" panose="02040503050406030204" pitchFamily="18" charset="0"/>
                              </a:rPr>
                              <m:t>𝑑𝑜𝑑</m:t>
                            </m:r>
                            <m:r>
                              <a:rPr lang="cs-CZ" sz="1400" i="1">
                                <a:latin typeface="Cambria Math" panose="02040503050406030204" pitchFamily="18" charset="0"/>
                              </a:rPr>
                              <m:t>,</m:t>
                            </m:r>
                            <m:r>
                              <a:rPr lang="cs-CZ" sz="1400" i="1">
                                <a:latin typeface="Cambria Math" panose="02040503050406030204" pitchFamily="18" charset="0"/>
                              </a:rPr>
                              <m:t>𝑠𝑧</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m:t>
                        </m:r>
                        <m:sSub>
                          <m:sSubPr>
                            <m:ctrlPr>
                              <a:rPr lang="cs-CZ" sz="1400" i="1">
                                <a:latin typeface="Cambria Math" panose="02040503050406030204" pitchFamily="18" charset="0"/>
                              </a:rPr>
                            </m:ctrlPr>
                          </m:sSubPr>
                          <m:e>
                            <m:r>
                              <a:rPr lang="cs-CZ" sz="1400" i="1">
                                <a:latin typeface="Cambria Math" panose="02040503050406030204" pitchFamily="18" charset="0"/>
                              </a:rPr>
                              <m:t>∑</m:t>
                            </m:r>
                          </m:e>
                          <m:sub>
                            <m:r>
                              <a:rPr lang="cs-CZ" sz="1400" i="1">
                                <a:latin typeface="Cambria Math" panose="02040503050406030204" pitchFamily="18" charset="0"/>
                              </a:rPr>
                              <m:t>𝑂𝑃𝑀</m:t>
                            </m:r>
                            <m:r>
                              <a:rPr lang="cs-CZ" sz="1400" i="1">
                                <a:latin typeface="Cambria Math" panose="02040503050406030204" pitchFamily="18" charset="0"/>
                              </a:rPr>
                              <m:t>∊</m:t>
                            </m:r>
                            <m:r>
                              <a:rPr lang="cs-CZ" sz="1400" i="1">
                                <a:latin typeface="Cambria Math" panose="02040503050406030204" pitchFamily="18" charset="0"/>
                              </a:rPr>
                              <m:t>𝑆𝑍</m:t>
                            </m:r>
                          </m:sub>
                        </m:sSub>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𝑜𝑑𝑏</m:t>
                            </m:r>
                            <m:r>
                              <a:rPr lang="cs-CZ" sz="1400" i="1">
                                <a:latin typeface="Cambria Math" panose="02040503050406030204" pitchFamily="18" charset="0"/>
                              </a:rPr>
                              <m:t>,</m:t>
                            </m:r>
                            <m:r>
                              <a:rPr lang="cs-CZ" sz="1400" i="1">
                                <a:latin typeface="Cambria Math" panose="02040503050406030204" pitchFamily="18" charset="0"/>
                              </a:rPr>
                              <m:t>𝑠𝑧</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m:t>
                        </m:r>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𝑧𝑡𝑟</m:t>
                            </m:r>
                            <m:r>
                              <a:rPr lang="cs-CZ" sz="1400" i="1">
                                <a:latin typeface="Cambria Math" panose="02040503050406030204" pitchFamily="18" charset="0"/>
                              </a:rPr>
                              <m:t>á</m:t>
                            </m:r>
                            <m:r>
                              <a:rPr lang="cs-CZ" sz="1400" i="1">
                                <a:latin typeface="Cambria Math" panose="02040503050406030204" pitchFamily="18" charset="0"/>
                              </a:rPr>
                              <m:t>𝑡𝑦</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m:t>
                        </m:r>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𝑒𝑥𝑝</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m:t>
                        </m:r>
                        <m:sSubSup>
                          <m:sSubSupPr>
                            <m:ctrlPr>
                              <a:rPr lang="cs-CZ" sz="1400" i="1">
                                <a:latin typeface="Cambria Math" panose="02040503050406030204" pitchFamily="18" charset="0"/>
                              </a:rPr>
                            </m:ctrlPr>
                          </m:sSubSupPr>
                          <m:e>
                            <m:r>
                              <a:rPr lang="cs-CZ" sz="1400" i="1">
                                <a:latin typeface="Cambria Math" panose="02040503050406030204" pitchFamily="18" charset="0"/>
                              </a:rPr>
                              <m:t>𝐸</m:t>
                            </m:r>
                          </m:e>
                          <m:sub>
                            <m:r>
                              <a:rPr lang="cs-CZ" sz="1400" i="1">
                                <a:latin typeface="Cambria Math" panose="02040503050406030204" pitchFamily="18" charset="0"/>
                              </a:rPr>
                              <m:t>𝑖𝑚𝑝</m:t>
                            </m:r>
                          </m:sub>
                          <m:sup>
                            <m:r>
                              <a:rPr lang="cs-CZ" sz="1400" i="1">
                                <a:latin typeface="Cambria Math" panose="02040503050406030204" pitchFamily="18" charset="0"/>
                              </a:rPr>
                              <m:t>𝑚</m:t>
                            </m:r>
                            <m:r>
                              <a:rPr lang="cs-CZ" sz="1400" i="1">
                                <a:latin typeface="Cambria Math" panose="02040503050406030204" pitchFamily="18" charset="0"/>
                              </a:rPr>
                              <m:t>ěř</m:t>
                            </m:r>
                          </m:sup>
                        </m:sSubSup>
                        <m:r>
                          <a:rPr lang="cs-CZ" sz="1400" i="1">
                            <a:latin typeface="Cambria Math" panose="02040503050406030204" pitchFamily="18" charset="0"/>
                          </a:rPr>
                          <m:t>=0</m:t>
                        </m:r>
                      </m:oMath>
                    </m:oMathPara>
                  </a14:m>
                  <a:endParaRPr lang="cs-CZ" sz="1400" dirty="0">
                    <a:latin typeface="Arial" panose="020B0604020202020204" pitchFamily="34" charset="0"/>
                    <a:cs typeface="Arial" panose="020B0604020202020204" pitchFamily="34" charset="0"/>
                  </a:endParaRPr>
                </a:p>
              </p:txBody>
            </p:sp>
          </mc:Choice>
          <mc:Fallback xmlns="">
            <p:sp>
              <p:nvSpPr>
                <p:cNvPr id="8" name="Obdélník 7"/>
                <p:cNvSpPr>
                  <a:spLocks noRot="1" noChangeAspect="1" noMove="1" noResize="1" noEditPoints="1" noAdjustHandles="1" noChangeArrowheads="1" noChangeShapeType="1" noTextEdit="1"/>
                </p:cNvSpPr>
                <p:nvPr/>
              </p:nvSpPr>
              <p:spPr>
                <a:xfrm>
                  <a:off x="611560" y="3229004"/>
                  <a:ext cx="5805057" cy="440249"/>
                </a:xfrm>
                <a:prstGeom prst="rect">
                  <a:avLst/>
                </a:prstGeom>
                <a:blipFill rotWithShape="0">
                  <a:blip r:embed="rId6"/>
                  <a:stretch>
                    <a:fillRect/>
                  </a:stretch>
                </a:blipFill>
              </p:spPr>
              <p:txBody>
                <a:bodyPr/>
                <a:lstStyle/>
                <a:p>
                  <a:r>
                    <a:rPr lang="cs-CZ">
                      <a:noFill/>
                    </a:rPr>
                    <a:t> </a:t>
                  </a:r>
                </a:p>
              </p:txBody>
            </p:sp>
          </mc:Fallback>
        </mc:AlternateContent>
        <p:sp>
          <p:nvSpPr>
            <p:cNvPr id="9" name="TextovéPole 8"/>
            <p:cNvSpPr txBox="1"/>
            <p:nvPr/>
          </p:nvSpPr>
          <p:spPr>
            <a:xfrm>
              <a:off x="843019" y="2921227"/>
              <a:ext cx="5573597" cy="307777"/>
            </a:xfrm>
            <a:prstGeom prst="rect">
              <a:avLst/>
            </a:prstGeom>
            <a:noFill/>
          </p:spPr>
          <p:txBody>
            <a:bodyPr wrap="square" rtlCol="0">
              <a:spAutoFit/>
            </a:bodyPr>
            <a:lstStyle/>
            <a:p>
              <a:r>
                <a:rPr lang="cs-CZ" sz="1400" b="1" dirty="0">
                  <a:solidFill>
                    <a:schemeClr val="accent3">
                      <a:lumMod val="75000"/>
                    </a:schemeClr>
                  </a:solidFill>
                  <a:latin typeface="Arial" panose="020B0604020202020204" pitchFamily="34" charset="0"/>
                  <a:cs typeface="Arial" panose="020B0604020202020204" pitchFamily="34" charset="0"/>
                </a:rPr>
                <a:t>rovnice výkonové rovnováhy </a:t>
              </a:r>
              <a:r>
                <a:rPr lang="cs-CZ" sz="1400" b="1" dirty="0">
                  <a:latin typeface="Arial" panose="020B0604020202020204" pitchFamily="34" charset="0"/>
                  <a:cs typeface="Arial" panose="020B0604020202020204" pitchFamily="34" charset="0"/>
                </a:rPr>
                <a:t>(</a:t>
              </a:r>
              <a:r>
                <a:rPr lang="cs-CZ" sz="1400" b="1" i="1" dirty="0" err="1"/>
                <a:t>P</a:t>
              </a:r>
              <a:r>
                <a:rPr lang="cs-CZ" sz="1400" b="1" i="1" baseline="-25000" dirty="0" err="1"/>
                <a:t>dod</a:t>
              </a:r>
              <a:r>
                <a:rPr lang="cs-CZ" sz="1400" b="1" i="1" dirty="0"/>
                <a:t> + </a:t>
              </a:r>
              <a:r>
                <a:rPr lang="cs-CZ" sz="1400" b="1" i="1" dirty="0" err="1"/>
                <a:t>P</a:t>
              </a:r>
              <a:r>
                <a:rPr lang="cs-CZ" sz="1400" b="1" i="1" baseline="-25000" dirty="0" err="1"/>
                <a:t>imp</a:t>
              </a:r>
              <a:r>
                <a:rPr lang="cs-CZ" sz="1400" b="1" i="1" dirty="0"/>
                <a:t> - </a:t>
              </a:r>
              <a:r>
                <a:rPr lang="cs-CZ" sz="1400" b="1" i="1" dirty="0" err="1"/>
                <a:t>P</a:t>
              </a:r>
              <a:r>
                <a:rPr lang="cs-CZ" sz="1400" b="1" i="1" baseline="-25000" dirty="0" err="1"/>
                <a:t>odb</a:t>
              </a:r>
              <a:r>
                <a:rPr lang="cs-CZ" sz="1400" b="1" i="1" dirty="0"/>
                <a:t> - </a:t>
              </a:r>
              <a:r>
                <a:rPr lang="cs-CZ" sz="1400" b="1" i="1" dirty="0" err="1"/>
                <a:t>P</a:t>
              </a:r>
              <a:r>
                <a:rPr lang="cs-CZ" sz="1400" b="1" i="1" baseline="-25000" dirty="0" err="1"/>
                <a:t>exp</a:t>
              </a:r>
              <a:r>
                <a:rPr lang="cs-CZ" sz="1400" b="1" i="1" dirty="0"/>
                <a:t> – </a:t>
              </a:r>
              <a:r>
                <a:rPr lang="cs-CZ" sz="1400" b="1" i="1" dirty="0" err="1"/>
                <a:t>P</a:t>
              </a:r>
              <a:r>
                <a:rPr lang="cs-CZ" sz="1400" b="1" i="1" baseline="-25000" dirty="0" err="1"/>
                <a:t>ztráty</a:t>
              </a:r>
              <a:r>
                <a:rPr lang="cs-CZ" sz="1400" b="1" i="1" dirty="0"/>
                <a:t> = 0 </a:t>
              </a:r>
              <a:r>
                <a:rPr lang="cs-CZ" sz="1400" b="1" dirty="0">
                  <a:latin typeface="Arial" panose="020B0604020202020204" pitchFamily="34" charset="0"/>
                  <a:cs typeface="Arial" panose="020B0604020202020204" pitchFamily="34" charset="0"/>
                </a:rPr>
                <a:t>) </a:t>
              </a:r>
              <a:r>
                <a:rPr lang="cs-CZ" sz="1400" b="1" dirty="0">
                  <a:solidFill>
                    <a:schemeClr val="accent3"/>
                  </a:solidFill>
                  <a:latin typeface="Arial" panose="020B0604020202020204" pitchFamily="34" charset="0"/>
                  <a:cs typeface="Arial" panose="020B0604020202020204" pitchFamily="34" charset="0"/>
                </a:rPr>
                <a:t>:</a:t>
              </a:r>
            </a:p>
          </p:txBody>
        </p:sp>
      </p:grpSp>
      <p:sp>
        <p:nvSpPr>
          <p:cNvPr id="13" name="Obdélník 12"/>
          <p:cNvSpPr/>
          <p:nvPr/>
        </p:nvSpPr>
        <p:spPr>
          <a:xfrm>
            <a:off x="1547664" y="1772816"/>
            <a:ext cx="2520280" cy="336637"/>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557809" y="2103629"/>
            <a:ext cx="1878287" cy="313602"/>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4231474" y="1772817"/>
            <a:ext cx="3868917" cy="328522"/>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899592" y="2109454"/>
            <a:ext cx="1267511" cy="276114"/>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295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124744"/>
            <a:ext cx="7956456" cy="4185761"/>
          </a:xfrm>
          <a:prstGeom prst="rect">
            <a:avLst/>
          </a:prstGeom>
          <a:noFill/>
        </p:spPr>
        <p:txBody>
          <a:bodyPr wrap="square" lIns="0" tIns="0" rIns="0" bIns="0" rtlCol="0">
            <a:spAutoFit/>
          </a:bodyPr>
          <a:lstStyle/>
          <a:p>
            <a:r>
              <a:rPr lang="cs-CZ" sz="2800" dirty="0">
                <a:solidFill>
                  <a:schemeClr val="accent3">
                    <a:lumMod val="75000"/>
                  </a:schemeClr>
                </a:solidFill>
                <a:latin typeface="Arial Black" panose="020B0A04020102020204" pitchFamily="34" charset="0"/>
              </a:rPr>
              <a:t>Vznik a příčiny odchylek, systém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Vytváření bilančních skupin, agregace, postup registrace diagramu</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Sběr a agregace dat z měření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Vyhodnocení, ocenění a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Požadavky na systém zúčtování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Shrnutí, zveřejňování dat</a:t>
            </a:r>
          </a:p>
        </p:txBody>
      </p:sp>
    </p:spTree>
    <p:extLst>
      <p:ext uri="{BB962C8B-B14F-4D97-AF65-F5344CB8AC3E}">
        <p14:creationId xmlns:p14="http://schemas.microsoft.com/office/powerpoint/2010/main" val="2334606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Zúčtovací cena</a:t>
            </a:r>
            <a:endParaRPr lang="en-US" sz="2700" dirty="0">
              <a:solidFill>
                <a:schemeClr val="accent3">
                  <a:lumMod val="75000"/>
                </a:schemeClr>
              </a:solidFill>
              <a:latin typeface="Arial Black" panose="020B0A04020102020204" pitchFamily="34" charset="0"/>
              <a:ea typeface="+mn-ea"/>
              <a:cs typeface="+mn-cs"/>
            </a:endParaRPr>
          </a:p>
        </p:txBody>
      </p:sp>
      <p:sp>
        <p:nvSpPr>
          <p:cNvPr id="7" name="Zástupný symbol pro obsah 2"/>
          <p:cNvSpPr>
            <a:spLocks noGrp="1"/>
          </p:cNvSpPr>
          <p:nvPr>
            <p:ph idx="1"/>
          </p:nvPr>
        </p:nvSpPr>
        <p:spPr>
          <a:xfrm>
            <a:off x="204952" y="1124744"/>
            <a:ext cx="8677328" cy="4757721"/>
          </a:xfrm>
        </p:spPr>
        <p:txBody>
          <a:bodyPr>
            <a:normAutofit/>
          </a:bodyPr>
          <a:lstStyle/>
          <a:p>
            <a:r>
              <a:rPr lang="cs-CZ" sz="1600" dirty="0">
                <a:latin typeface="Arial" panose="020B0604020202020204" pitchFamily="34" charset="0"/>
                <a:cs typeface="Arial" panose="020B0604020202020204" pitchFamily="34" charset="0"/>
              </a:rPr>
              <a:t>Zúčtovací cena</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cs-CZ" sz="1600" dirty="0">
              <a:latin typeface="Arial" panose="020B0604020202020204" pitchFamily="34" charset="0"/>
              <a:cs typeface="Arial" panose="020B0604020202020204" pitchFamily="34" charset="0"/>
            </a:endParaRPr>
          </a:p>
          <a:p>
            <a:r>
              <a:rPr lang="cs-CZ" sz="1600" dirty="0">
                <a:latin typeface="Arial" panose="020B0604020202020204" pitchFamily="34" charset="0"/>
                <a:cs typeface="Arial" panose="020B0604020202020204" pitchFamily="34" charset="0"/>
              </a:rPr>
              <a:t>Minimální zúčtovací cena</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cs-CZ" sz="1600" dirty="0">
              <a:latin typeface="Arial" panose="020B0604020202020204" pitchFamily="34" charset="0"/>
              <a:cs typeface="Arial" panose="020B0604020202020204" pitchFamily="34" charset="0"/>
            </a:endParaRPr>
          </a:p>
          <a:p>
            <a:r>
              <a:rPr lang="cs-CZ" sz="1600" dirty="0">
                <a:latin typeface="Arial" panose="020B0604020202020204" pitchFamily="34" charset="0"/>
                <a:cs typeface="Arial" panose="020B0604020202020204" pitchFamily="34" charset="0"/>
              </a:rPr>
              <a:t>Zúčtovací cena protiodchylky (odchylka SZ je v opačném směru než systémová odchylka, tj. SZ je v </a:t>
            </a:r>
            <a:r>
              <a:rPr lang="en-US" sz="1600" dirty="0">
                <a:latin typeface="Arial" panose="020B0604020202020204" pitchFamily="34" charset="0"/>
                <a:cs typeface="Arial" panose="020B0604020202020204" pitchFamily="34" charset="0"/>
              </a:rPr>
              <a:t>„</a:t>
            </a:r>
            <a:r>
              <a:rPr lang="cs-CZ" sz="1600" dirty="0" err="1">
                <a:latin typeface="Arial" panose="020B0604020202020204" pitchFamily="34" charset="0"/>
                <a:cs typeface="Arial" panose="020B0604020202020204" pitchFamily="34" charset="0"/>
              </a:rPr>
              <a:t>protiodchylce</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8" name="TextovéPole 7"/>
          <p:cNvSpPr txBox="1"/>
          <p:nvPr/>
        </p:nvSpPr>
        <p:spPr>
          <a:xfrm>
            <a:off x="985651" y="1444224"/>
            <a:ext cx="7321139" cy="584775"/>
          </a:xfrm>
          <a:prstGeom prst="rect">
            <a:avLst/>
          </a:prstGeom>
          <a:solidFill>
            <a:schemeClr val="accent3">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1600" i="1" dirty="0">
                <a:solidFill>
                  <a:schemeClr val="bg1"/>
                </a:solidFill>
                <a:latin typeface="Arial" panose="020B0604020202020204" pitchFamily="34" charset="0"/>
                <a:cs typeface="Arial" panose="020B0604020202020204" pitchFamily="34" charset="0"/>
              </a:rPr>
              <a:t>Zúčtovací cena </a:t>
            </a:r>
            <a:r>
              <a:rPr lang="en-US" sz="1600" i="1" dirty="0">
                <a:solidFill>
                  <a:schemeClr val="bg1"/>
                </a:solidFill>
                <a:latin typeface="Arial" panose="020B0604020202020204" pitchFamily="34" charset="0"/>
                <a:cs typeface="Arial" panose="020B0604020202020204" pitchFamily="34" charset="0"/>
              </a:rPr>
              <a:t>= max</a:t>
            </a:r>
            <a:r>
              <a:rPr lang="cs-CZ" sz="1600" i="1" dirty="0">
                <a:solidFill>
                  <a:schemeClr val="bg1"/>
                </a:solidFill>
                <a:latin typeface="Arial" panose="020B0604020202020204" pitchFamily="34" charset="0"/>
                <a:cs typeface="Arial" panose="020B0604020202020204" pitchFamily="34" charset="0"/>
              </a:rPr>
              <a:t> </a:t>
            </a:r>
            <a:r>
              <a:rPr lang="en-US" sz="1600" i="1" dirty="0">
                <a:solidFill>
                  <a:schemeClr val="bg1"/>
                </a:solidFill>
                <a:latin typeface="Arial" panose="020B0604020202020204" pitchFamily="34" charset="0"/>
                <a:cs typeface="Arial" panose="020B0604020202020204" pitchFamily="34" charset="0"/>
              </a:rPr>
              <a:t>(maximal</a:t>
            </a:r>
            <a:r>
              <a:rPr lang="cs-CZ" sz="1600" i="1" dirty="0">
                <a:solidFill>
                  <a:schemeClr val="bg1"/>
                </a:solidFill>
                <a:latin typeface="Arial" panose="020B0604020202020204" pitchFamily="34" charset="0"/>
                <a:cs typeface="Arial" panose="020B0604020202020204" pitchFamily="34" charset="0"/>
              </a:rPr>
              <a:t>ní</a:t>
            </a:r>
            <a:r>
              <a:rPr lang="en-US" sz="1600" i="1" dirty="0">
                <a:solidFill>
                  <a:schemeClr val="bg1"/>
                </a:solidFill>
                <a:latin typeface="Arial" panose="020B0604020202020204" pitchFamily="34" charset="0"/>
                <a:cs typeface="Arial" panose="020B0604020202020204" pitchFamily="34" charset="0"/>
              </a:rPr>
              <a:t> </a:t>
            </a:r>
            <a:r>
              <a:rPr lang="cs-CZ" sz="1600" i="1" dirty="0">
                <a:solidFill>
                  <a:schemeClr val="bg1"/>
                </a:solidFill>
                <a:latin typeface="Arial" panose="020B0604020202020204" pitchFamily="34" charset="0"/>
                <a:cs typeface="Arial" panose="020B0604020202020204" pitchFamily="34" charset="0"/>
              </a:rPr>
              <a:t>cena aktivované regulační energie proti směru systémové odchylky; </a:t>
            </a:r>
            <a:r>
              <a:rPr lang="en-US" sz="1600" i="1" dirty="0">
                <a:solidFill>
                  <a:schemeClr val="bg1"/>
                </a:solidFill>
                <a:latin typeface="Arial" panose="020B0604020202020204" pitchFamily="34" charset="0"/>
                <a:cs typeface="Arial" panose="020B0604020202020204" pitchFamily="34" charset="0"/>
              </a:rPr>
              <a:t>minimal</a:t>
            </a:r>
            <a:r>
              <a:rPr lang="cs-CZ" sz="1600" i="1" dirty="0">
                <a:solidFill>
                  <a:schemeClr val="bg1"/>
                </a:solidFill>
                <a:latin typeface="Arial" panose="020B0604020202020204" pitchFamily="34" charset="0"/>
                <a:cs typeface="Arial" panose="020B0604020202020204" pitchFamily="34" charset="0"/>
              </a:rPr>
              <a:t>ní</a:t>
            </a:r>
            <a:r>
              <a:rPr lang="en-US" sz="1600" i="1" dirty="0">
                <a:solidFill>
                  <a:schemeClr val="bg1"/>
                </a:solidFill>
                <a:latin typeface="Arial" panose="020B0604020202020204" pitchFamily="34" charset="0"/>
                <a:cs typeface="Arial" panose="020B0604020202020204" pitchFamily="34" charset="0"/>
              </a:rPr>
              <a:t>  </a:t>
            </a:r>
            <a:r>
              <a:rPr lang="cs-CZ" sz="1600" i="1" dirty="0">
                <a:solidFill>
                  <a:schemeClr val="bg1"/>
                </a:solidFill>
                <a:latin typeface="Arial" panose="020B0604020202020204" pitchFamily="34" charset="0"/>
                <a:cs typeface="Arial" panose="020B0604020202020204" pitchFamily="34" charset="0"/>
              </a:rPr>
              <a:t>zúčtovací cena</a:t>
            </a:r>
            <a:r>
              <a:rPr lang="en-US" sz="1600" i="1" dirty="0">
                <a:solidFill>
                  <a:schemeClr val="bg1"/>
                </a:solidFill>
                <a:latin typeface="Arial" panose="020B0604020202020204" pitchFamily="34" charset="0"/>
                <a:cs typeface="Arial" panose="020B0604020202020204" pitchFamily="34" charset="0"/>
              </a:rPr>
              <a:t>)</a:t>
            </a:r>
          </a:p>
        </p:txBody>
      </p:sp>
      <p:sp>
        <p:nvSpPr>
          <p:cNvPr id="9" name="TextovéPole 8"/>
          <p:cNvSpPr txBox="1"/>
          <p:nvPr/>
        </p:nvSpPr>
        <p:spPr>
          <a:xfrm>
            <a:off x="985651" y="5543301"/>
            <a:ext cx="7321139" cy="584775"/>
          </a:xfrm>
          <a:prstGeom prst="rect">
            <a:avLst/>
          </a:prstGeom>
          <a:solidFill>
            <a:schemeClr val="accent3">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1600" i="1" dirty="0">
                <a:solidFill>
                  <a:schemeClr val="bg1"/>
                </a:solidFill>
                <a:latin typeface="Arial" panose="020B0604020202020204" pitchFamily="34" charset="0"/>
                <a:cs typeface="Arial" panose="020B0604020202020204" pitchFamily="34" charset="0"/>
              </a:rPr>
              <a:t>Zúčtovací cena protiodchylky </a:t>
            </a:r>
            <a:r>
              <a:rPr lang="en-US" sz="1600" i="1" dirty="0">
                <a:solidFill>
                  <a:schemeClr val="bg1"/>
                </a:solidFill>
                <a:latin typeface="Arial" panose="020B0604020202020204" pitchFamily="34" charset="0"/>
                <a:cs typeface="Arial" panose="020B0604020202020204" pitchFamily="34" charset="0"/>
              </a:rPr>
              <a:t>= </a:t>
            </a:r>
            <a:r>
              <a:rPr lang="cs-CZ" sz="1600" i="1" dirty="0">
                <a:solidFill>
                  <a:schemeClr val="bg1"/>
                </a:solidFill>
                <a:latin typeface="Arial" panose="020B0604020202020204" pitchFamily="34" charset="0"/>
                <a:cs typeface="Arial" panose="020B0604020202020204" pitchFamily="34" charset="0"/>
              </a:rPr>
              <a:t>vážený průměr</a:t>
            </a:r>
            <a:r>
              <a:rPr lang="en-US" sz="1600" i="1" dirty="0">
                <a:solidFill>
                  <a:schemeClr val="bg1"/>
                </a:solidFill>
                <a:latin typeface="Arial" panose="020B0604020202020204" pitchFamily="34" charset="0"/>
                <a:cs typeface="Arial" panose="020B0604020202020204" pitchFamily="34" charset="0"/>
              </a:rPr>
              <a:t> </a:t>
            </a:r>
            <a:r>
              <a:rPr lang="cs-CZ" sz="1600" i="1" dirty="0">
                <a:solidFill>
                  <a:schemeClr val="bg1"/>
                </a:solidFill>
                <a:latin typeface="Arial" panose="020B0604020202020204" pitchFamily="34" charset="0"/>
                <a:cs typeface="Arial" panose="020B0604020202020204" pitchFamily="34" charset="0"/>
              </a:rPr>
              <a:t>z cen aktivované regulační energie proti směru systémové odchylky</a:t>
            </a:r>
            <a:endParaRPr lang="en-US" sz="1600" i="1" dirty="0">
              <a:solidFill>
                <a:schemeClr val="bg1"/>
              </a:solidFill>
              <a:latin typeface="Arial" panose="020B0604020202020204" pitchFamily="34" charset="0"/>
              <a:cs typeface="Arial" panose="020B0604020202020204" pitchFamily="34" charset="0"/>
            </a:endParaRPr>
          </a:p>
        </p:txBody>
      </p:sp>
      <p:grpSp>
        <p:nvGrpSpPr>
          <p:cNvPr id="14" name="Skupina 13"/>
          <p:cNvGrpSpPr/>
          <p:nvPr/>
        </p:nvGrpSpPr>
        <p:grpSpPr>
          <a:xfrm>
            <a:off x="3275856" y="2148549"/>
            <a:ext cx="4802832" cy="2640020"/>
            <a:chOff x="2683818" y="2648225"/>
            <a:chExt cx="4976137" cy="2729645"/>
          </a:xfrm>
        </p:grpSpPr>
        <p:grpSp>
          <p:nvGrpSpPr>
            <p:cNvPr id="6" name="Skupina 5"/>
            <p:cNvGrpSpPr/>
            <p:nvPr/>
          </p:nvGrpSpPr>
          <p:grpSpPr>
            <a:xfrm>
              <a:off x="2683818" y="2648225"/>
              <a:ext cx="4976137" cy="2729645"/>
              <a:chOff x="1172865" y="2358639"/>
              <a:chExt cx="5362575" cy="3314700"/>
            </a:xfrm>
          </p:grpSpPr>
          <p:pic>
            <p:nvPicPr>
              <p:cNvPr id="4" name="Obrázek 3"/>
              <p:cNvPicPr/>
              <p:nvPr/>
            </p:nvPicPr>
            <p:blipFill>
              <a:blip r:embed="rId4" cstate="print"/>
              <a:srcRect/>
              <a:stretch>
                <a:fillRect/>
              </a:stretch>
            </p:blipFill>
            <p:spPr bwMode="auto">
              <a:xfrm>
                <a:off x="1172865" y="2358639"/>
                <a:ext cx="5362575" cy="3314700"/>
              </a:xfrm>
              <a:prstGeom prst="rect">
                <a:avLst/>
              </a:prstGeom>
              <a:noFill/>
              <a:ln w="9525">
                <a:noFill/>
                <a:miter lim="800000"/>
                <a:headEnd/>
                <a:tailEnd/>
              </a:ln>
            </p:spPr>
          </p:pic>
          <p:sp>
            <p:nvSpPr>
              <p:cNvPr id="5" name="TextovéPole 4"/>
              <p:cNvSpPr txBox="1"/>
              <p:nvPr/>
            </p:nvSpPr>
            <p:spPr>
              <a:xfrm>
                <a:off x="4347365" y="5415007"/>
                <a:ext cx="1298962" cy="154573"/>
              </a:xfrm>
              <a:prstGeom prst="rect">
                <a:avLst/>
              </a:prstGeom>
              <a:solidFill>
                <a:schemeClr val="bg1"/>
              </a:solidFill>
            </p:spPr>
            <p:txBody>
              <a:bodyPr wrap="square" lIns="0" tIns="0" rIns="0" bIns="0" rtlCol="0">
                <a:spAutoFit/>
              </a:bodyPr>
              <a:lstStyle/>
              <a:p>
                <a:r>
                  <a:rPr lang="cs-CZ" sz="800" dirty="0">
                    <a:latin typeface="Arial" panose="020B0604020202020204" pitchFamily="34" charset="0"/>
                    <a:cs typeface="Arial" panose="020B0604020202020204" pitchFamily="34" charset="0"/>
                  </a:rPr>
                  <a:t>2009 - 2019</a:t>
                </a:r>
              </a:p>
            </p:txBody>
          </p:sp>
        </p:grpSp>
        <p:sp>
          <p:nvSpPr>
            <p:cNvPr id="10" name="TextovéPole 9"/>
            <p:cNvSpPr txBox="1"/>
            <p:nvPr/>
          </p:nvSpPr>
          <p:spPr>
            <a:xfrm rot="16200000">
              <a:off x="1988376" y="3461465"/>
              <a:ext cx="1830274" cy="414548"/>
            </a:xfrm>
            <a:prstGeom prst="rect">
              <a:avLst/>
            </a:prstGeom>
            <a:solidFill>
              <a:schemeClr val="bg1"/>
            </a:solidFill>
          </p:spPr>
          <p:txBody>
            <a:bodyPr wrap="square" rtlCol="0">
              <a:spAutoFit/>
            </a:bodyPr>
            <a:lstStyle/>
            <a:p>
              <a:pPr algn="ctr"/>
              <a:r>
                <a:rPr lang="cs-CZ" sz="1000" dirty="0">
                  <a:latin typeface="Arial" panose="020B0604020202020204" pitchFamily="34" charset="0"/>
                  <a:cs typeface="Arial" panose="020B0604020202020204" pitchFamily="34" charset="0"/>
                </a:rPr>
                <a:t>Minimální zúčtovací cena </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Kč</a:t>
              </a:r>
              <a:r>
                <a:rPr lang="en-US" sz="1000" dirty="0">
                  <a:latin typeface="Arial" panose="020B0604020202020204" pitchFamily="34" charset="0"/>
                  <a:cs typeface="Arial" panose="020B0604020202020204" pitchFamily="34" charset="0"/>
                </a:rPr>
                <a:t>/MWh]</a:t>
              </a:r>
            </a:p>
          </p:txBody>
        </p:sp>
        <p:sp>
          <p:nvSpPr>
            <p:cNvPr id="11" name="TextovéPole 10"/>
            <p:cNvSpPr txBox="1"/>
            <p:nvPr/>
          </p:nvSpPr>
          <p:spPr>
            <a:xfrm>
              <a:off x="4304249" y="4907038"/>
              <a:ext cx="1830274" cy="159112"/>
            </a:xfrm>
            <a:prstGeom prst="rect">
              <a:avLst/>
            </a:prstGeom>
            <a:solidFill>
              <a:schemeClr val="bg1"/>
            </a:solidFill>
          </p:spPr>
          <p:txBody>
            <a:bodyPr wrap="square" lIns="0" tIns="0" rIns="0" bIns="0" rtlCol="0">
              <a:spAutoFit/>
            </a:bodyPr>
            <a:lstStyle/>
            <a:p>
              <a:pPr algn="ctr"/>
              <a:r>
                <a:rPr lang="cs-CZ" sz="1000" dirty="0">
                  <a:latin typeface="Arial" panose="020B0604020202020204" pitchFamily="34" charset="0"/>
                  <a:cs typeface="Arial" panose="020B0604020202020204" pitchFamily="34" charset="0"/>
                </a:rPr>
                <a:t>Systémová odchylka </a:t>
              </a:r>
              <a:r>
                <a:rPr lang="en-US" sz="1000" dirty="0">
                  <a:latin typeface="Arial" panose="020B0604020202020204" pitchFamily="34" charset="0"/>
                  <a:cs typeface="Arial" panose="020B0604020202020204" pitchFamily="34" charset="0"/>
                </a:rPr>
                <a:t>[MWh]</a:t>
              </a:r>
            </a:p>
          </p:txBody>
        </p:sp>
      </p:grpSp>
    </p:spTree>
    <p:extLst>
      <p:ext uri="{BB962C8B-B14F-4D97-AF65-F5344CB8AC3E}">
        <p14:creationId xmlns:p14="http://schemas.microsoft.com/office/powerpoint/2010/main" val="185703793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Zúčtovací cena odchylky - vztahy</a:t>
            </a:r>
          </a:p>
        </p:txBody>
      </p:sp>
      <p:sp>
        <p:nvSpPr>
          <p:cNvPr id="4" name="Obdélník 3"/>
          <p:cNvSpPr/>
          <p:nvPr/>
        </p:nvSpPr>
        <p:spPr>
          <a:xfrm>
            <a:off x="204952" y="1412776"/>
            <a:ext cx="8667292" cy="1169551"/>
          </a:xfrm>
          <a:prstGeom prst="rect">
            <a:avLst/>
          </a:prstGeom>
          <a:solidFill>
            <a:schemeClr val="accent1">
              <a:lumMod val="20000"/>
              <a:lumOff val="80000"/>
            </a:schemeClr>
          </a:solidFill>
        </p:spPr>
        <p:txBody>
          <a:bodyPr wrap="square">
            <a:spAutoFit/>
          </a:bodyPr>
          <a:lstStyle/>
          <a:p>
            <a:r>
              <a:rPr lang="cs-CZ" sz="1400" b="1" dirty="0">
                <a:latin typeface="Arial" panose="020B0604020202020204" pitchFamily="34" charset="0"/>
                <a:cs typeface="Arial" panose="020B0604020202020204" pitchFamily="34" charset="0"/>
              </a:rPr>
              <a:t>Znaménková konvence</a:t>
            </a:r>
            <a:r>
              <a:rPr lang="cs-CZ" sz="1400" dirty="0">
                <a:latin typeface="Arial" panose="020B0604020202020204" pitchFamily="34" charset="0"/>
                <a:cs typeface="Arial" panose="020B0604020202020204" pitchFamily="34" charset="0"/>
              </a:rPr>
              <a:t>: platba za odchylku nebo regulační energii, tj. násobek jednotkové ceny a odchylky nebo regulační energie s respektování znamének, byla kladná pro platbu směrem k subjektu (subjekt dostane zaplaceno) a záporná pro platbu směrem od subjektu (subjekt platí). Např. jestliže má subjekt zápornou odchylku, pak při kladné zúčtovací ceně platí a při záporné dostane zaplaceno do/z systému zúčtování.</a:t>
            </a:r>
          </a:p>
        </p:txBody>
      </p:sp>
      <p:sp>
        <p:nvSpPr>
          <p:cNvPr id="5" name="TextovéPole 4"/>
          <p:cNvSpPr txBox="1"/>
          <p:nvPr/>
        </p:nvSpPr>
        <p:spPr>
          <a:xfrm>
            <a:off x="204952" y="2927536"/>
            <a:ext cx="8667292" cy="1169551"/>
          </a:xfrm>
          <a:prstGeom prst="rect">
            <a:avLst/>
          </a:prstGeom>
          <a:solidFill>
            <a:schemeClr val="accent3">
              <a:lumMod val="20000"/>
              <a:lumOff val="80000"/>
            </a:schemeClr>
          </a:solidFill>
        </p:spPr>
        <p:txBody>
          <a:bodyPr wrap="square" rtlCol="0">
            <a:spAutoFit/>
          </a:bodyPr>
          <a:lstStyle/>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Obdélník 5"/>
              <p:cNvSpPr/>
              <p:nvPr/>
            </p:nvSpPr>
            <p:spPr>
              <a:xfrm>
                <a:off x="737216" y="3082977"/>
                <a:ext cx="7006988" cy="3808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1400" i="1">
                          <a:latin typeface="Cambria Math"/>
                        </a:rPr>
                        <m:t>𝑗𝑒</m:t>
                      </m:r>
                      <m:r>
                        <a:rPr lang="cs-CZ" sz="1400" i="1">
                          <a:latin typeface="Cambria Math"/>
                        </a:rPr>
                        <m:t>−</m:t>
                      </m:r>
                      <m:r>
                        <a:rPr lang="cs-CZ" sz="1400" i="1">
                          <a:latin typeface="Cambria Math"/>
                        </a:rPr>
                        <m:t>𝑙𝑖</m:t>
                      </m:r>
                      <m:r>
                        <a:rPr lang="cs-CZ" sz="1400" i="1">
                          <a:latin typeface="Cambria Math"/>
                        </a:rPr>
                        <m:t> </m:t>
                      </m:r>
                      <m:r>
                        <a:rPr lang="cs-CZ" sz="1400" i="1">
                          <a:latin typeface="Cambria Math"/>
                        </a:rPr>
                        <m:t>𝑆𝑦𝑂</m:t>
                      </m:r>
                      <m:r>
                        <a:rPr lang="cs-CZ" sz="1400" i="1">
                          <a:latin typeface="Cambria Math"/>
                        </a:rPr>
                        <m:t> ≤0, </m:t>
                      </m:r>
                      <m:r>
                        <a:rPr lang="cs-CZ" sz="1400" i="1">
                          <a:latin typeface="Cambria Math"/>
                        </a:rPr>
                        <m:t>𝑝𝑎𝑘</m:t>
                      </m:r>
                      <m:r>
                        <a:rPr lang="cs-CZ" sz="1400" i="1">
                          <a:latin typeface="Cambria Math"/>
                        </a:rPr>
                        <m:t> </m:t>
                      </m:r>
                      <m:r>
                        <a:rPr lang="cs-CZ" sz="1400" i="1">
                          <a:latin typeface="Cambria Math"/>
                        </a:rPr>
                        <m:t>𝑍𝐶</m:t>
                      </m:r>
                      <m:r>
                        <a:rPr lang="cs-CZ" sz="1400" i="1">
                          <a:latin typeface="Cambria Math"/>
                        </a:rPr>
                        <m:t>=</m:t>
                      </m:r>
                      <m:r>
                        <a:rPr lang="cs-CZ" sz="1400" i="1">
                          <a:latin typeface="Cambria Math"/>
                        </a:rPr>
                        <m:t>𝑚𝑎𝑥</m:t>
                      </m:r>
                      <m:d>
                        <m:dPr>
                          <m:begChr m:val="["/>
                          <m:endChr m:val="]"/>
                          <m:ctrlPr>
                            <a:rPr lang="cs-CZ" sz="1400" i="1">
                              <a:latin typeface="Cambria Math" panose="02040503050406030204" pitchFamily="18" charset="0"/>
                            </a:rPr>
                          </m:ctrlPr>
                        </m:dPr>
                        <m:e>
                          <m:sSub>
                            <m:sSubPr>
                              <m:ctrlPr>
                                <a:rPr lang="cs-CZ" sz="1400" i="1">
                                  <a:latin typeface="Cambria Math" panose="02040503050406030204" pitchFamily="18" charset="0"/>
                                </a:rPr>
                              </m:ctrlPr>
                            </m:sSubPr>
                            <m:e>
                              <m:r>
                                <a:rPr lang="cs-CZ" sz="1400" i="1">
                                  <a:latin typeface="Cambria Math"/>
                                </a:rPr>
                                <m:t>𝑍𝐶</m:t>
                              </m:r>
                            </m:e>
                            <m:sub>
                              <m:r>
                                <a:rPr lang="cs-CZ" sz="1400" i="1">
                                  <a:latin typeface="Cambria Math"/>
                                </a:rPr>
                                <m:t>𝑚𝑖𝑛</m:t>
                              </m:r>
                            </m:sub>
                          </m:sSub>
                          <m:r>
                            <a:rPr lang="cs-CZ" sz="1400" i="1">
                              <a:latin typeface="Cambria Math"/>
                            </a:rPr>
                            <m:t>; </m:t>
                          </m:r>
                          <m:sSub>
                            <m:sSubPr>
                              <m:ctrlPr>
                                <a:rPr lang="cs-CZ" sz="1400" i="1">
                                  <a:latin typeface="Cambria Math" panose="02040503050406030204" pitchFamily="18" charset="0"/>
                                </a:rPr>
                              </m:ctrlPr>
                            </m:sSubPr>
                            <m:e>
                              <m:r>
                                <a:rPr lang="cs-CZ" sz="1400" i="1">
                                  <a:latin typeface="Cambria Math"/>
                                </a:rPr>
                                <m:t>𝑚𝑎𝑥</m:t>
                              </m:r>
                            </m:e>
                            <m:sub>
                              <m:r>
                                <a:rPr lang="cs-CZ" sz="1400" i="1">
                                  <a:latin typeface="Cambria Math"/>
                                </a:rPr>
                                <m:t>∀</m:t>
                              </m:r>
                              <m:r>
                                <a:rPr lang="cs-CZ" sz="1400" i="1">
                                  <a:latin typeface="Cambria Math"/>
                                </a:rPr>
                                <m:t>𝑆𝑍</m:t>
                              </m:r>
                              <m:r>
                                <a:rPr lang="cs-CZ" sz="1400" i="1">
                                  <a:latin typeface="Cambria Math"/>
                                </a:rPr>
                                <m:t>∀</m:t>
                              </m:r>
                              <m:r>
                                <a:rPr lang="cs-CZ" sz="1400" i="1">
                                  <a:latin typeface="Cambria Math"/>
                                </a:rPr>
                                <m:t>𝑅𝐷</m:t>
                              </m:r>
                              <m:r>
                                <a:rPr lang="cs-CZ" sz="1400" i="1">
                                  <a:latin typeface="Cambria Math"/>
                                </a:rPr>
                                <m:t>−</m:t>
                              </m:r>
                              <m:r>
                                <a:rPr lang="cs-CZ" sz="1400" i="1">
                                  <a:latin typeface="Cambria Math"/>
                                </a:rPr>
                                <m:t>𝑅𝐸</m:t>
                              </m:r>
                            </m:sub>
                          </m:sSub>
                          <m:d>
                            <m:dPr>
                              <m:ctrlPr>
                                <a:rPr lang="cs-CZ" sz="1400" i="1">
                                  <a:latin typeface="Cambria Math" panose="02040503050406030204" pitchFamily="18" charset="0"/>
                                </a:rPr>
                              </m:ctrlPr>
                            </m:dPr>
                            <m:e>
                              <m:sSubSup>
                                <m:sSubSupPr>
                                  <m:ctrlPr>
                                    <a:rPr lang="cs-CZ" sz="1400" i="1">
                                      <a:latin typeface="Cambria Math" panose="02040503050406030204" pitchFamily="18" charset="0"/>
                                    </a:rPr>
                                  </m:ctrlPr>
                                </m:sSubSupPr>
                                <m:e>
                                  <m:r>
                                    <a:rPr lang="cs-CZ" sz="1400" i="1">
                                      <a:latin typeface="Cambria Math"/>
                                    </a:rPr>
                                    <m:t>𝐶</m:t>
                                  </m:r>
                                </m:e>
                                <m:sub>
                                  <m:r>
                                    <a:rPr lang="cs-CZ" sz="1400" i="1">
                                      <a:latin typeface="Cambria Math"/>
                                    </a:rPr>
                                    <m:t>𝑟𝑒𝑔</m:t>
                                  </m:r>
                                  <m:r>
                                    <a:rPr lang="cs-CZ" sz="1400" i="1">
                                      <a:latin typeface="Cambria Math"/>
                                    </a:rPr>
                                    <m:t>+,</m:t>
                                  </m:r>
                                  <m:r>
                                    <a:rPr lang="cs-CZ" sz="1400" i="1">
                                      <a:latin typeface="Cambria Math"/>
                                    </a:rPr>
                                    <m:t>𝑆𝑍</m:t>
                                  </m:r>
                                  <m:r>
                                    <a:rPr lang="cs-CZ" sz="1400" i="1">
                                      <a:latin typeface="Cambria Math"/>
                                    </a:rPr>
                                    <m:t>,</m:t>
                                  </m:r>
                                  <m:r>
                                    <a:rPr lang="cs-CZ" sz="1400" i="1">
                                      <a:latin typeface="Cambria Math"/>
                                    </a:rPr>
                                    <m:t>𝑅𝐷</m:t>
                                  </m:r>
                                  <m:r>
                                    <a:rPr lang="cs-CZ" sz="1400" i="1">
                                      <a:latin typeface="Cambria Math"/>
                                    </a:rPr>
                                    <m:t>−</m:t>
                                  </m:r>
                                  <m:r>
                                    <a:rPr lang="cs-CZ" sz="1400" i="1">
                                      <a:latin typeface="Cambria Math"/>
                                    </a:rPr>
                                    <m:t>𝑅𝐸</m:t>
                                  </m:r>
                                </m:sub>
                                <m:sup>
                                  <m:r>
                                    <a:rPr lang="cs-CZ" sz="1400" i="1">
                                      <a:latin typeface="Cambria Math"/>
                                    </a:rPr>
                                    <m:t>𝑠𝑗𝑒𝑑</m:t>
                                  </m:r>
                                </m:sup>
                              </m:sSubSup>
                            </m:e>
                          </m:d>
                        </m:e>
                      </m:d>
                    </m:oMath>
                  </m:oMathPara>
                </a14:m>
                <a:endParaRPr lang="cs-CZ" sz="1400" dirty="0">
                  <a:latin typeface="Arial" panose="020B0604020202020204" pitchFamily="34" charset="0"/>
                  <a:cs typeface="Arial" panose="020B0604020202020204" pitchFamily="34" charset="0"/>
                </a:endParaRPr>
              </a:p>
            </p:txBody>
          </p:sp>
        </mc:Choice>
        <mc:Fallback xmlns="">
          <p:sp>
            <p:nvSpPr>
              <p:cNvPr id="6" name="Obdélník 5"/>
              <p:cNvSpPr>
                <a:spLocks noRot="1" noChangeAspect="1" noMove="1" noResize="1" noEditPoints="1" noAdjustHandles="1" noChangeArrowheads="1" noChangeShapeType="1" noTextEdit="1"/>
              </p:cNvSpPr>
              <p:nvPr/>
            </p:nvSpPr>
            <p:spPr>
              <a:xfrm>
                <a:off x="737216" y="3082977"/>
                <a:ext cx="7006988" cy="38087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délník 6"/>
              <p:cNvSpPr/>
              <p:nvPr/>
            </p:nvSpPr>
            <p:spPr>
              <a:xfrm>
                <a:off x="737216" y="3497706"/>
                <a:ext cx="7006988" cy="3808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1400" i="1">
                          <a:latin typeface="Cambria Math"/>
                        </a:rPr>
                        <m:t>𝑗𝑒</m:t>
                      </m:r>
                      <m:r>
                        <a:rPr lang="cs-CZ" sz="1400" i="1">
                          <a:latin typeface="Cambria Math"/>
                        </a:rPr>
                        <m:t>−</m:t>
                      </m:r>
                      <m:r>
                        <a:rPr lang="cs-CZ" sz="1400" i="1">
                          <a:latin typeface="Cambria Math"/>
                        </a:rPr>
                        <m:t>𝑙𝑖</m:t>
                      </m:r>
                      <m:r>
                        <a:rPr lang="cs-CZ" sz="1400" i="1">
                          <a:latin typeface="Cambria Math"/>
                        </a:rPr>
                        <m:t> </m:t>
                      </m:r>
                      <m:r>
                        <a:rPr lang="cs-CZ" sz="1400" i="1">
                          <a:latin typeface="Cambria Math"/>
                        </a:rPr>
                        <m:t>𝑆𝑦𝑂</m:t>
                      </m:r>
                      <m:r>
                        <a:rPr lang="cs-CZ" sz="1400" i="1">
                          <a:latin typeface="Cambria Math"/>
                        </a:rPr>
                        <m:t>≥0, </m:t>
                      </m:r>
                      <m:r>
                        <a:rPr lang="cs-CZ" sz="1400" i="1">
                          <a:latin typeface="Cambria Math"/>
                        </a:rPr>
                        <m:t>𝑝𝑎𝑘</m:t>
                      </m:r>
                      <m:r>
                        <a:rPr lang="cs-CZ" sz="1400" i="1">
                          <a:latin typeface="Cambria Math"/>
                        </a:rPr>
                        <m:t> </m:t>
                      </m:r>
                      <m:r>
                        <a:rPr lang="cs-CZ" sz="1400" i="1">
                          <a:latin typeface="Cambria Math"/>
                        </a:rPr>
                        <m:t>𝑍𝐶</m:t>
                      </m:r>
                      <m:r>
                        <a:rPr lang="cs-CZ" sz="1400" i="1">
                          <a:latin typeface="Cambria Math"/>
                        </a:rPr>
                        <m:t>= </m:t>
                      </m:r>
                      <m:r>
                        <a:rPr lang="cs-CZ" sz="1400" i="1">
                          <a:latin typeface="Cambria Math"/>
                        </a:rPr>
                        <m:t>𝑚𝑖𝑛</m:t>
                      </m:r>
                      <m:d>
                        <m:dPr>
                          <m:begChr m:val="["/>
                          <m:endChr m:val="]"/>
                          <m:ctrlPr>
                            <a:rPr lang="cs-CZ" sz="1400" i="1">
                              <a:latin typeface="Cambria Math" panose="02040503050406030204" pitchFamily="18" charset="0"/>
                            </a:rPr>
                          </m:ctrlPr>
                        </m:dPr>
                        <m:e>
                          <m:sSub>
                            <m:sSubPr>
                              <m:ctrlPr>
                                <a:rPr lang="cs-CZ" sz="1400" i="1">
                                  <a:latin typeface="Cambria Math" panose="02040503050406030204" pitchFamily="18" charset="0"/>
                                </a:rPr>
                              </m:ctrlPr>
                            </m:sSubPr>
                            <m:e>
                              <m:r>
                                <a:rPr lang="cs-CZ" sz="1400" i="1">
                                  <a:latin typeface="Cambria Math"/>
                                </a:rPr>
                                <m:t>𝑍𝐶</m:t>
                              </m:r>
                            </m:e>
                            <m:sub>
                              <m:r>
                                <a:rPr lang="cs-CZ" sz="1400" i="1">
                                  <a:latin typeface="Cambria Math"/>
                                </a:rPr>
                                <m:t>𝑚𝑖𝑛</m:t>
                              </m:r>
                            </m:sub>
                          </m:sSub>
                          <m:r>
                            <a:rPr lang="cs-CZ" sz="1400" i="1">
                              <a:latin typeface="Cambria Math"/>
                            </a:rPr>
                            <m:t>; </m:t>
                          </m:r>
                          <m:sSub>
                            <m:sSubPr>
                              <m:ctrlPr>
                                <a:rPr lang="cs-CZ" sz="1400" i="1">
                                  <a:latin typeface="Cambria Math" panose="02040503050406030204" pitchFamily="18" charset="0"/>
                                </a:rPr>
                              </m:ctrlPr>
                            </m:sSubPr>
                            <m:e>
                              <m:r>
                                <a:rPr lang="cs-CZ" sz="1400" i="1">
                                  <a:latin typeface="Cambria Math"/>
                                </a:rPr>
                                <m:t>𝑚𝑖𝑛</m:t>
                              </m:r>
                            </m:e>
                            <m:sub>
                              <m:r>
                                <a:rPr lang="cs-CZ" sz="1400" i="1">
                                  <a:latin typeface="Cambria Math"/>
                                </a:rPr>
                                <m:t>∀</m:t>
                              </m:r>
                              <m:r>
                                <a:rPr lang="cs-CZ" sz="1400" i="1">
                                  <a:latin typeface="Cambria Math"/>
                                </a:rPr>
                                <m:t>𝑆𝑍</m:t>
                              </m:r>
                              <m:r>
                                <a:rPr lang="cs-CZ" sz="1400" i="1">
                                  <a:latin typeface="Cambria Math"/>
                                </a:rPr>
                                <m:t>∀</m:t>
                              </m:r>
                              <m:r>
                                <a:rPr lang="cs-CZ" sz="1400" i="1">
                                  <a:latin typeface="Cambria Math"/>
                                </a:rPr>
                                <m:t>𝑅𝐷</m:t>
                              </m:r>
                              <m:r>
                                <a:rPr lang="cs-CZ" sz="1400" i="1">
                                  <a:latin typeface="Cambria Math"/>
                                </a:rPr>
                                <m:t>−</m:t>
                              </m:r>
                              <m:r>
                                <a:rPr lang="cs-CZ" sz="1400" i="1">
                                  <a:latin typeface="Cambria Math"/>
                                </a:rPr>
                                <m:t>𝑅𝐸</m:t>
                              </m:r>
                            </m:sub>
                          </m:sSub>
                          <m:d>
                            <m:dPr>
                              <m:ctrlPr>
                                <a:rPr lang="cs-CZ" sz="1400" i="1">
                                  <a:latin typeface="Cambria Math" panose="02040503050406030204" pitchFamily="18" charset="0"/>
                                </a:rPr>
                              </m:ctrlPr>
                            </m:dPr>
                            <m:e>
                              <m:sSubSup>
                                <m:sSubSupPr>
                                  <m:ctrlPr>
                                    <a:rPr lang="cs-CZ" sz="1400" i="1">
                                      <a:latin typeface="Cambria Math" panose="02040503050406030204" pitchFamily="18" charset="0"/>
                                    </a:rPr>
                                  </m:ctrlPr>
                                </m:sSubSupPr>
                                <m:e>
                                  <m:r>
                                    <a:rPr lang="cs-CZ" sz="1400" i="1">
                                      <a:latin typeface="Cambria Math"/>
                                    </a:rPr>
                                    <m:t>𝐶</m:t>
                                  </m:r>
                                </m:e>
                                <m:sub>
                                  <m:r>
                                    <a:rPr lang="cs-CZ" sz="1400" i="1">
                                      <a:latin typeface="Cambria Math"/>
                                    </a:rPr>
                                    <m:t>𝑟𝑒𝑔</m:t>
                                  </m:r>
                                  <m:r>
                                    <a:rPr lang="cs-CZ" sz="1400" i="1">
                                      <a:latin typeface="Cambria Math"/>
                                    </a:rPr>
                                    <m:t>−,</m:t>
                                  </m:r>
                                  <m:r>
                                    <a:rPr lang="cs-CZ" sz="1400" i="1">
                                      <a:latin typeface="Cambria Math"/>
                                    </a:rPr>
                                    <m:t>𝑆𝑍</m:t>
                                  </m:r>
                                  <m:r>
                                    <a:rPr lang="cs-CZ" sz="1400" i="1">
                                      <a:latin typeface="Cambria Math"/>
                                    </a:rPr>
                                    <m:t>,</m:t>
                                  </m:r>
                                  <m:r>
                                    <a:rPr lang="cs-CZ" sz="1400" i="1">
                                      <a:latin typeface="Cambria Math"/>
                                    </a:rPr>
                                    <m:t>𝑅𝐷</m:t>
                                  </m:r>
                                  <m:r>
                                    <a:rPr lang="cs-CZ" sz="1400" i="1">
                                      <a:latin typeface="Cambria Math"/>
                                    </a:rPr>
                                    <m:t>−</m:t>
                                  </m:r>
                                  <m:r>
                                    <a:rPr lang="cs-CZ" sz="1400" i="1">
                                      <a:latin typeface="Cambria Math"/>
                                    </a:rPr>
                                    <m:t>𝑅𝐸</m:t>
                                  </m:r>
                                </m:sub>
                                <m:sup>
                                  <m:r>
                                    <a:rPr lang="cs-CZ" sz="1400" i="1">
                                      <a:latin typeface="Cambria Math"/>
                                    </a:rPr>
                                    <m:t>𝑠𝑗𝑒𝑑</m:t>
                                  </m:r>
                                </m:sup>
                              </m:sSubSup>
                            </m:e>
                          </m:d>
                        </m:e>
                      </m:d>
                    </m:oMath>
                  </m:oMathPara>
                </a14:m>
                <a:endParaRPr lang="cs-CZ" sz="1400" dirty="0">
                  <a:latin typeface="Arial" panose="020B0604020202020204" pitchFamily="34" charset="0"/>
                  <a:cs typeface="Arial" panose="020B0604020202020204" pitchFamily="34" charset="0"/>
                </a:endParaRPr>
              </a:p>
            </p:txBody>
          </p:sp>
        </mc:Choice>
        <mc:Fallback xmlns="">
          <p:sp>
            <p:nvSpPr>
              <p:cNvPr id="7" name="Obdélník 6"/>
              <p:cNvSpPr>
                <a:spLocks noRot="1" noChangeAspect="1" noMove="1" noResize="1" noEditPoints="1" noAdjustHandles="1" noChangeArrowheads="1" noChangeShapeType="1" noTextEdit="1"/>
              </p:cNvSpPr>
              <p:nvPr/>
            </p:nvSpPr>
            <p:spPr>
              <a:xfrm>
                <a:off x="737216" y="3497706"/>
                <a:ext cx="7006988" cy="38087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ulka 7"/>
              <p:cNvGraphicFramePr>
                <a:graphicFrameLocks noGrp="1"/>
              </p:cNvGraphicFramePr>
              <p:nvPr>
                <p:extLst>
                  <p:ext uri="{D42A27DB-BD31-4B8C-83A1-F6EECF244321}">
                    <p14:modId xmlns:p14="http://schemas.microsoft.com/office/powerpoint/2010/main" val="1692459735"/>
                  </p:ext>
                </p:extLst>
              </p:nvPr>
            </p:nvGraphicFramePr>
            <p:xfrm>
              <a:off x="204952" y="4228311"/>
              <a:ext cx="8667292" cy="1506348"/>
            </p:xfrm>
            <a:graphic>
              <a:graphicData uri="http://schemas.openxmlformats.org/drawingml/2006/table">
                <a:tbl>
                  <a:tblPr firstCol="1" bandRow="1">
                    <a:tableStyleId>{F5AB1C69-6EDB-4FF4-983F-18BD219EF322}</a:tableStyleId>
                  </a:tblPr>
                  <a:tblGrid>
                    <a:gridCol w="2234496">
                      <a:extLst>
                        <a:ext uri="{9D8B030D-6E8A-4147-A177-3AD203B41FA5}">
                          <a16:colId xmlns:a16="http://schemas.microsoft.com/office/drawing/2014/main" val="20000"/>
                        </a:ext>
                      </a:extLst>
                    </a:gridCol>
                    <a:gridCol w="6432796">
                      <a:extLst>
                        <a:ext uri="{9D8B030D-6E8A-4147-A177-3AD203B41FA5}">
                          <a16:colId xmlns:a16="http://schemas.microsoft.com/office/drawing/2014/main" val="20001"/>
                        </a:ext>
                      </a:extLst>
                    </a:gridCol>
                  </a:tblGrid>
                  <a:tr h="0">
                    <a:tc>
                      <a:txBody>
                        <a:bodyPr/>
                        <a:lstStyle/>
                        <a:p>
                          <a:pPr>
                            <a:lnSpc>
                              <a:spcPct val="115000"/>
                            </a:lnSpc>
                            <a:spcAft>
                              <a:spcPts val="1000"/>
                            </a:spcAft>
                          </a:pPr>
                          <a:r>
                            <a:rPr lang="cs-CZ" sz="1400" dirty="0">
                              <a:effectLst/>
                            </a:rPr>
                            <a:t>ZC</a:t>
                          </a:r>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je zúčtovací cena [Kč/MWh];</a:t>
                          </a:r>
                        </a:p>
                        <a:p>
                          <a:r>
                            <a:rPr lang="cs-CZ" sz="1400" kern="1200" dirty="0">
                              <a:effectLst/>
                            </a:rPr>
                            <a:t>	je-li </a:t>
                          </a:r>
                          <a:r>
                            <a:rPr lang="cs-CZ" sz="1400" kern="1200" dirty="0" err="1">
                              <a:effectLst/>
                            </a:rPr>
                            <a:t>SyO</a:t>
                          </a:r>
                          <a:r>
                            <a:rPr lang="cs-CZ" sz="1400" kern="1200" dirty="0">
                              <a:effectLst/>
                            </a:rPr>
                            <a:t> ≤ 0; pak </a:t>
                          </a:r>
                          <a:r>
                            <a:rPr lang="cs-CZ" sz="1400" kern="1200" dirty="0" err="1">
                              <a:effectLst/>
                            </a:rPr>
                            <a:t>ZC</a:t>
                          </a:r>
                          <a:r>
                            <a:rPr lang="cs-CZ" sz="1400" kern="1200" baseline="-25000" dirty="0" err="1">
                              <a:effectLst/>
                            </a:rPr>
                            <a:t>min</a:t>
                          </a:r>
                          <a:r>
                            <a:rPr lang="cs-CZ" sz="1400" kern="1200" dirty="0">
                              <a:effectLst/>
                            </a:rPr>
                            <a:t> = 2 350 - 5,5 * </a:t>
                          </a:r>
                          <a:r>
                            <a:rPr lang="cs-CZ" sz="1400" kern="1200" dirty="0" err="1">
                              <a:effectLst/>
                            </a:rPr>
                            <a:t>SyO</a:t>
                          </a:r>
                          <a:r>
                            <a:rPr lang="cs-CZ" sz="1400" kern="1200" dirty="0">
                              <a:effectLst/>
                            </a:rPr>
                            <a:t> [Kč/MWh] a</a:t>
                          </a:r>
                        </a:p>
                        <a:p>
                          <a:r>
                            <a:rPr lang="cs-CZ" sz="1400" kern="1200" dirty="0">
                              <a:effectLst/>
                            </a:rPr>
                            <a:t>	je-li </a:t>
                          </a:r>
                          <a:r>
                            <a:rPr lang="cs-CZ" sz="1400" kern="1200" dirty="0" err="1">
                              <a:effectLst/>
                            </a:rPr>
                            <a:t>SyO</a:t>
                          </a:r>
                          <a:r>
                            <a:rPr lang="cs-CZ" sz="1400" kern="1200" dirty="0">
                              <a:effectLst/>
                            </a:rPr>
                            <a:t> &gt; 0; pak </a:t>
                          </a:r>
                          <a:r>
                            <a:rPr lang="cs-CZ" sz="1400" kern="1200" dirty="0" err="1">
                              <a:effectLst/>
                            </a:rPr>
                            <a:t>ZC</a:t>
                          </a:r>
                          <a:r>
                            <a:rPr lang="cs-CZ" sz="1400" kern="1200" baseline="-25000" dirty="0" err="1">
                              <a:effectLst/>
                            </a:rPr>
                            <a:t>min</a:t>
                          </a:r>
                          <a:r>
                            <a:rPr lang="cs-CZ" sz="1400" kern="1200" dirty="0">
                              <a:effectLst/>
                            </a:rPr>
                            <a:t> = -1 - 3,5 * </a:t>
                          </a:r>
                          <a:r>
                            <a:rPr lang="cs-CZ" sz="1400" kern="1200" dirty="0" err="1">
                              <a:effectLst/>
                            </a:rPr>
                            <a:t>SyO</a:t>
                          </a:r>
                          <a:r>
                            <a:rPr lang="cs-CZ" sz="1400" kern="1200" dirty="0">
                              <a:effectLst/>
                            </a:rPr>
                            <a:t> [Kč/MWh].</a:t>
                          </a:r>
                          <a:endParaRPr lang="cs-CZ"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0">
                    <a:tc>
                      <a:txBody>
                        <a:bodyPr/>
                        <a:lstStyle/>
                        <a:p>
                          <a:pPr>
                            <a:lnSpc>
                              <a:spcPct val="115000"/>
                            </a:lnSpc>
                            <a:spcAft>
                              <a:spcPts val="1000"/>
                            </a:spcAft>
                          </a:pPr>
                          <a:r>
                            <a:rPr lang="cs-CZ" sz="1400" dirty="0" err="1">
                              <a:effectLst/>
                            </a:rPr>
                            <a:t>ZC</a:t>
                          </a:r>
                          <a:r>
                            <a:rPr lang="cs-CZ" sz="1400" baseline="-25000" dirty="0" err="1">
                              <a:effectLst/>
                            </a:rPr>
                            <a:t>min</a:t>
                          </a:r>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a:effectLst/>
                            </a:rPr>
                            <a:t>je minimální zúčtovací cena stanovená v cenovém rozhodnutí ERÚ [Kč/MWh];</a:t>
                          </a:r>
                          <a:endParaRPr lang="cs-CZ"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a:lnSpc>
                              <a:spcPct val="115000"/>
                            </a:lnSpc>
                            <a:spcAft>
                              <a:spcPts val="1000"/>
                            </a:spcAft>
                          </a:pPr>
                          <a14:m>
                            <m:oMath xmlns:m="http://schemas.openxmlformats.org/officeDocument/2006/math">
                              <m:sSubSup>
                                <m:sSubSupPr>
                                  <m:ctrlPr>
                                    <a:rPr lang="cs-CZ" sz="1400" i="1">
                                      <a:effectLst/>
                                      <a:latin typeface="Cambria Math" panose="02040503050406030204" pitchFamily="18" charset="0"/>
                                    </a:rPr>
                                  </m:ctrlPr>
                                </m:sSubSupPr>
                                <m:e>
                                  <m:r>
                                    <a:rPr lang="cs-CZ" sz="1400">
                                      <a:effectLst/>
                                      <a:latin typeface="Cambria Math" panose="02040503050406030204" pitchFamily="18" charset="0"/>
                                    </a:rPr>
                                    <m:t>𝐶</m:t>
                                  </m:r>
                                </m:e>
                                <m:sub>
                                  <m:r>
                                    <a:rPr lang="cs-CZ" sz="1400">
                                      <a:effectLst/>
                                      <a:latin typeface="Cambria Math" panose="02040503050406030204" pitchFamily="18" charset="0"/>
                                    </a:rPr>
                                    <m:t>𝑟𝑒𝑔</m:t>
                                  </m:r>
                                  <m:r>
                                    <a:rPr lang="cs-CZ" sz="1400">
                                      <a:effectLst/>
                                      <a:latin typeface="Cambria Math" panose="02040503050406030204" pitchFamily="18" charset="0"/>
                                    </a:rPr>
                                    <m:t>+</m:t>
                                  </m:r>
                                </m:sub>
                                <m:sup>
                                  <m:r>
                                    <a:rPr lang="cs-CZ" sz="1400">
                                      <a:effectLst/>
                                      <a:latin typeface="Cambria Math" panose="02040503050406030204" pitchFamily="18" charset="0"/>
                                    </a:rPr>
                                    <m:t>𝑠𝑗𝑒𝑑</m:t>
                                  </m:r>
                                </m:sup>
                              </m:sSubSup>
                            </m:oMath>
                          </a14:m>
                          <a:r>
                            <a:rPr lang="cs-CZ" sz="1400">
                              <a:effectLst/>
                            </a:rPr>
                            <a:t>resp. </a:t>
                          </a:r>
                          <a14:m>
                            <m:oMath xmlns:m="http://schemas.openxmlformats.org/officeDocument/2006/math">
                              <m:sSubSup>
                                <m:sSubSupPr>
                                  <m:ctrlPr>
                                    <a:rPr lang="cs-CZ" sz="1400" i="1">
                                      <a:effectLst/>
                                      <a:latin typeface="Cambria Math" panose="02040503050406030204" pitchFamily="18" charset="0"/>
                                    </a:rPr>
                                  </m:ctrlPr>
                                </m:sSubSupPr>
                                <m:e>
                                  <m:r>
                                    <a:rPr lang="cs-CZ" sz="1400">
                                      <a:effectLst/>
                                      <a:latin typeface="Cambria Math" panose="02040503050406030204" pitchFamily="18" charset="0"/>
                                    </a:rPr>
                                    <m:t>𝐶</m:t>
                                  </m:r>
                                </m:e>
                                <m:sub>
                                  <m:r>
                                    <a:rPr lang="cs-CZ" sz="1400">
                                      <a:effectLst/>
                                      <a:latin typeface="Cambria Math" panose="02040503050406030204" pitchFamily="18" charset="0"/>
                                    </a:rPr>
                                    <m:t>𝑟𝑒𝑔</m:t>
                                  </m:r>
                                  <m:r>
                                    <a:rPr lang="cs-CZ" sz="1400">
                                      <a:effectLst/>
                                      <a:latin typeface="Cambria Math" panose="02040503050406030204" pitchFamily="18" charset="0"/>
                                    </a:rPr>
                                    <m:t>−</m:t>
                                  </m:r>
                                </m:sub>
                                <m:sup>
                                  <m:r>
                                    <a:rPr lang="cs-CZ" sz="1400">
                                      <a:effectLst/>
                                      <a:latin typeface="Cambria Math" panose="02040503050406030204" pitchFamily="18" charset="0"/>
                                    </a:rPr>
                                    <m:t>𝑠𝑗𝑒𝑑</m:t>
                                  </m:r>
                                </m:sup>
                              </m:sSubSup>
                            </m:oMath>
                          </a14:m>
                          <a:r>
                            <a:rPr lang="cs-CZ" sz="1400">
                              <a:effectLst/>
                            </a:rPr>
                            <a:t> </a:t>
                          </a:r>
                          <a:endParaRPr lang="cs-CZ" sz="140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je sjednaná (tj. nabídková) cena kladné resp. záporné regulační energie v dané</a:t>
                          </a:r>
                          <a:r>
                            <a:rPr lang="cs-CZ" sz="1400" baseline="0" dirty="0">
                              <a:effectLst/>
                            </a:rPr>
                            <a:t> zúčtovací periodě zadaná v</a:t>
                          </a:r>
                          <a:r>
                            <a:rPr lang="cs-CZ" sz="1400" dirty="0">
                              <a:effectLst/>
                            </a:rPr>
                            <a:t> realizačním diagramu [Kč/MWh].</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mc:Choice>
        <mc:Fallback xmlns="">
          <p:graphicFrame>
            <p:nvGraphicFramePr>
              <p:cNvPr id="8" name="Tabulka 7"/>
              <p:cNvGraphicFramePr>
                <a:graphicFrameLocks noGrp="1"/>
              </p:cNvGraphicFramePr>
              <p:nvPr>
                <p:extLst>
                  <p:ext uri="{D42A27DB-BD31-4B8C-83A1-F6EECF244321}">
                    <p14:modId xmlns:p14="http://schemas.microsoft.com/office/powerpoint/2010/main" val="1692459735"/>
                  </p:ext>
                </p:extLst>
              </p:nvPr>
            </p:nvGraphicFramePr>
            <p:xfrm>
              <a:off x="204952" y="4228311"/>
              <a:ext cx="8667292" cy="1506348"/>
            </p:xfrm>
            <a:graphic>
              <a:graphicData uri="http://schemas.openxmlformats.org/drawingml/2006/table">
                <a:tbl>
                  <a:tblPr firstCol="1" bandRow="1">
                    <a:tableStyleId>{F5AB1C69-6EDB-4FF4-983F-18BD219EF322}</a:tableStyleId>
                  </a:tblPr>
                  <a:tblGrid>
                    <a:gridCol w="2234496">
                      <a:extLst>
                        <a:ext uri="{9D8B030D-6E8A-4147-A177-3AD203B41FA5}">
                          <a16:colId xmlns:a16="http://schemas.microsoft.com/office/drawing/2014/main" val="20000"/>
                        </a:ext>
                      </a:extLst>
                    </a:gridCol>
                    <a:gridCol w="6432796">
                      <a:extLst>
                        <a:ext uri="{9D8B030D-6E8A-4147-A177-3AD203B41FA5}">
                          <a16:colId xmlns:a16="http://schemas.microsoft.com/office/drawing/2014/main" val="20001"/>
                        </a:ext>
                      </a:extLst>
                    </a:gridCol>
                  </a:tblGrid>
                  <a:tr h="799084">
                    <a:tc>
                      <a:txBody>
                        <a:bodyPr/>
                        <a:lstStyle/>
                        <a:p>
                          <a:pPr>
                            <a:lnSpc>
                              <a:spcPct val="115000"/>
                            </a:lnSpc>
                            <a:spcAft>
                              <a:spcPts val="1000"/>
                            </a:spcAft>
                          </a:pPr>
                          <a:r>
                            <a:rPr lang="cs-CZ" sz="1400" dirty="0">
                              <a:effectLst/>
                            </a:rPr>
                            <a:t>ZC</a:t>
                          </a:r>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dirty="0">
                              <a:effectLst/>
                            </a:rPr>
                            <a:t>je zúčtovací cena [Kč/MWh];</a:t>
                          </a:r>
                        </a:p>
                        <a:p>
                          <a:r>
                            <a:rPr lang="cs-CZ" sz="1400" kern="1200" dirty="0">
                              <a:effectLst/>
                            </a:rPr>
                            <a:t>	je-li </a:t>
                          </a:r>
                          <a:r>
                            <a:rPr lang="cs-CZ" sz="1400" kern="1200" dirty="0" err="1">
                              <a:effectLst/>
                            </a:rPr>
                            <a:t>SyO</a:t>
                          </a:r>
                          <a:r>
                            <a:rPr lang="cs-CZ" sz="1400" kern="1200" dirty="0">
                              <a:effectLst/>
                            </a:rPr>
                            <a:t> ≤ 0; pak </a:t>
                          </a:r>
                          <a:r>
                            <a:rPr lang="cs-CZ" sz="1400" kern="1200" dirty="0" err="1">
                              <a:effectLst/>
                            </a:rPr>
                            <a:t>ZC</a:t>
                          </a:r>
                          <a:r>
                            <a:rPr lang="cs-CZ" sz="1400" kern="1200" baseline="-25000" dirty="0" err="1">
                              <a:effectLst/>
                            </a:rPr>
                            <a:t>min</a:t>
                          </a:r>
                          <a:r>
                            <a:rPr lang="cs-CZ" sz="1400" kern="1200" dirty="0">
                              <a:effectLst/>
                            </a:rPr>
                            <a:t> = 2 350 - 5,5 * </a:t>
                          </a:r>
                          <a:r>
                            <a:rPr lang="cs-CZ" sz="1400" kern="1200" dirty="0" err="1">
                              <a:effectLst/>
                            </a:rPr>
                            <a:t>SyO</a:t>
                          </a:r>
                          <a:r>
                            <a:rPr lang="cs-CZ" sz="1400" kern="1200" dirty="0">
                              <a:effectLst/>
                            </a:rPr>
                            <a:t> [Kč/MWh] a</a:t>
                          </a:r>
                        </a:p>
                        <a:p>
                          <a:r>
                            <a:rPr lang="cs-CZ" sz="1400" kern="1200" dirty="0">
                              <a:effectLst/>
                            </a:rPr>
                            <a:t>	je-li </a:t>
                          </a:r>
                          <a:r>
                            <a:rPr lang="cs-CZ" sz="1400" kern="1200" dirty="0" err="1">
                              <a:effectLst/>
                            </a:rPr>
                            <a:t>SyO</a:t>
                          </a:r>
                          <a:r>
                            <a:rPr lang="cs-CZ" sz="1400" kern="1200" dirty="0">
                              <a:effectLst/>
                            </a:rPr>
                            <a:t> &gt; 0; pak </a:t>
                          </a:r>
                          <a:r>
                            <a:rPr lang="cs-CZ" sz="1400" kern="1200" dirty="0" err="1">
                              <a:effectLst/>
                            </a:rPr>
                            <a:t>ZC</a:t>
                          </a:r>
                          <a:r>
                            <a:rPr lang="cs-CZ" sz="1400" kern="1200" baseline="-25000" dirty="0" err="1">
                              <a:effectLst/>
                            </a:rPr>
                            <a:t>min</a:t>
                          </a:r>
                          <a:r>
                            <a:rPr lang="cs-CZ" sz="1400" kern="1200" dirty="0">
                              <a:effectLst/>
                            </a:rPr>
                            <a:t> = -1 - 3,5 * </a:t>
                          </a:r>
                          <a:r>
                            <a:rPr lang="cs-CZ" sz="1400" kern="1200" dirty="0" err="1">
                              <a:effectLst/>
                            </a:rPr>
                            <a:t>SyO</a:t>
                          </a:r>
                          <a:r>
                            <a:rPr lang="cs-CZ" sz="1400" kern="1200" dirty="0">
                              <a:effectLst/>
                            </a:rPr>
                            <a:t> [Kč/MWh].</a:t>
                          </a:r>
                          <a:endParaRPr lang="cs-CZ"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230950">
                    <a:tc>
                      <a:txBody>
                        <a:bodyPr/>
                        <a:lstStyle/>
                        <a:p>
                          <a:pPr>
                            <a:lnSpc>
                              <a:spcPct val="115000"/>
                            </a:lnSpc>
                            <a:spcAft>
                              <a:spcPts val="1000"/>
                            </a:spcAft>
                          </a:pPr>
                          <a:r>
                            <a:rPr lang="cs-CZ" sz="1400" dirty="0" err="1">
                              <a:effectLst/>
                            </a:rPr>
                            <a:t>ZC</a:t>
                          </a:r>
                          <a:r>
                            <a:rPr lang="cs-CZ" sz="1400" baseline="-25000" dirty="0" err="1">
                              <a:effectLst/>
                            </a:rPr>
                            <a:t>min</a:t>
                          </a:r>
                          <a:endParaRPr lang="cs-CZ" sz="14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400">
                              <a:effectLst/>
                            </a:rPr>
                            <a:t>je minimální zúčtovací cena stanovená v cenovém rozhodnutí ERÚ [Kč/MWh];</a:t>
                          </a:r>
                          <a:endParaRPr lang="cs-CZ"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476314">
                    <a:tc>
                      <a:txBody>
                        <a:bodyPr/>
                        <a:lstStyle/>
                        <a:p>
                          <a:endParaRPr lang="cs-CZ"/>
                        </a:p>
                      </a:txBody>
                      <a:tcPr marL="68580" marR="68580" marT="0" marB="0" anchor="ctr">
                        <a:blipFill>
                          <a:blip r:embed="rId5"/>
                          <a:stretch>
                            <a:fillRect l="-272" t="-225641" r="-288283" b="-23077"/>
                          </a:stretch>
                        </a:blipFill>
                      </a:tcPr>
                    </a:tc>
                    <a:tc>
                      <a:txBody>
                        <a:bodyPr/>
                        <a:lstStyle/>
                        <a:p>
                          <a:pPr>
                            <a:lnSpc>
                              <a:spcPct val="115000"/>
                            </a:lnSpc>
                            <a:spcAft>
                              <a:spcPts val="1000"/>
                            </a:spcAft>
                          </a:pPr>
                          <a:r>
                            <a:rPr lang="cs-CZ" sz="1400" dirty="0">
                              <a:effectLst/>
                            </a:rPr>
                            <a:t>je sjednaná (tj. nabídková) cena kladné resp. záporné regulační energie v dané</a:t>
                          </a:r>
                          <a:r>
                            <a:rPr lang="cs-CZ" sz="1400" baseline="0" dirty="0">
                              <a:effectLst/>
                            </a:rPr>
                            <a:t> zúčtovací periodě zadaná v</a:t>
                          </a:r>
                          <a:r>
                            <a:rPr lang="cs-CZ" sz="1400" dirty="0">
                              <a:effectLst/>
                            </a:rPr>
                            <a:t> realizačním diagramu [Kč/MWh].</a:t>
                          </a:r>
                          <a:endParaRPr lang="cs-CZ"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825063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Zúčtovací cena odchylky - vztahy</a:t>
            </a:r>
          </a:p>
        </p:txBody>
      </p:sp>
      <p:sp>
        <p:nvSpPr>
          <p:cNvPr id="5" name="TextovéPole 4"/>
          <p:cNvSpPr txBox="1"/>
          <p:nvPr/>
        </p:nvSpPr>
        <p:spPr>
          <a:xfrm>
            <a:off x="204952" y="1844824"/>
            <a:ext cx="8595284" cy="1169551"/>
          </a:xfrm>
          <a:prstGeom prst="rect">
            <a:avLst/>
          </a:prstGeom>
          <a:solidFill>
            <a:schemeClr val="accent3">
              <a:lumMod val="20000"/>
              <a:lumOff val="80000"/>
            </a:schemeClr>
          </a:solidFill>
        </p:spPr>
        <p:txBody>
          <a:bodyPr wrap="square" rtlCol="0">
            <a:spAutoFit/>
          </a:bodyPr>
          <a:lstStyle/>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Obdélník 3"/>
              <p:cNvSpPr/>
              <p:nvPr/>
            </p:nvSpPr>
            <p:spPr>
              <a:xfrm>
                <a:off x="1257142" y="2067064"/>
                <a:ext cx="3889298" cy="7250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1400" i="1">
                              <a:latin typeface="Cambria Math" panose="02040503050406030204" pitchFamily="18" charset="0"/>
                            </a:rPr>
                          </m:ctrlPr>
                        </m:sSubPr>
                        <m:e>
                          <m:r>
                            <a:rPr lang="cs-CZ" sz="1400" i="1">
                              <a:latin typeface="Cambria Math"/>
                            </a:rPr>
                            <m:t>𝑍𝐶</m:t>
                          </m:r>
                        </m:e>
                        <m:sub>
                          <m:r>
                            <a:rPr lang="cs-CZ" sz="1400" i="1">
                              <a:latin typeface="Cambria Math"/>
                            </a:rPr>
                            <m:t>𝑝𝑟𝑜𝑡𝑖</m:t>
                          </m:r>
                        </m:sub>
                      </m:sSub>
                      <m:r>
                        <a:rPr lang="cs-CZ" sz="1400" i="1">
                          <a:latin typeface="Cambria Math"/>
                        </a:rPr>
                        <m:t>=</m:t>
                      </m:r>
                      <m:f>
                        <m:fPr>
                          <m:ctrlPr>
                            <a:rPr lang="cs-CZ" sz="1400" i="1">
                              <a:latin typeface="Cambria Math" panose="02040503050406030204" pitchFamily="18" charset="0"/>
                            </a:rPr>
                          </m:ctrlPr>
                        </m:fPr>
                        <m:num>
                          <m:sSub>
                            <m:sSubPr>
                              <m:ctrlPr>
                                <a:rPr lang="cs-CZ" sz="1400" i="1">
                                  <a:latin typeface="Cambria Math" panose="02040503050406030204" pitchFamily="18" charset="0"/>
                                </a:rPr>
                              </m:ctrlPr>
                            </m:sSubPr>
                            <m:e>
                              <m:sSub>
                                <m:sSubPr>
                                  <m:ctrlPr>
                                    <a:rPr lang="cs-CZ" sz="1400" i="1">
                                      <a:latin typeface="Cambria Math" panose="02040503050406030204" pitchFamily="18" charset="0"/>
                                    </a:rPr>
                                  </m:ctrlPr>
                                </m:sSubPr>
                                <m:e>
                                  <m:r>
                                    <a:rPr lang="cs-CZ" sz="1400" i="1">
                                      <a:latin typeface="Cambria Math"/>
                                    </a:rPr>
                                    <m:t>∑</m:t>
                                  </m:r>
                                </m:e>
                                <m:sub>
                                  <m:r>
                                    <a:rPr lang="cs-CZ" sz="1400" i="1">
                                      <a:latin typeface="Cambria Math"/>
                                    </a:rPr>
                                    <m:t>⩝</m:t>
                                  </m:r>
                                  <m:r>
                                    <a:rPr lang="cs-CZ" sz="1400" i="1">
                                      <a:latin typeface="Cambria Math"/>
                                    </a:rPr>
                                    <m:t>𝑆𝑍</m:t>
                                  </m:r>
                                </m:sub>
                              </m:sSub>
                              <m:r>
                                <a:rPr lang="cs-CZ" sz="1400" i="1">
                                  <a:latin typeface="Cambria Math"/>
                                </a:rPr>
                                <m:t>∑</m:t>
                              </m:r>
                            </m:e>
                            <m:sub>
                              <m:r>
                                <a:rPr lang="cs-CZ" sz="1400" i="1">
                                  <a:latin typeface="Cambria Math"/>
                                </a:rPr>
                                <m:t>𝑅𝐷</m:t>
                              </m:r>
                              <m:r>
                                <a:rPr lang="cs-CZ" sz="1400" i="1">
                                  <a:latin typeface="Cambria Math"/>
                                </a:rPr>
                                <m:t>−</m:t>
                              </m:r>
                              <m:r>
                                <a:rPr lang="cs-CZ" sz="1400" i="1">
                                  <a:latin typeface="Cambria Math"/>
                                </a:rPr>
                                <m:t>𝑅𝐸</m:t>
                              </m:r>
                              <m:r>
                                <a:rPr lang="cs-CZ" sz="1400" i="1">
                                  <a:latin typeface="Cambria Math"/>
                                </a:rPr>
                                <m:t>∈</m:t>
                              </m:r>
                              <m:r>
                                <a:rPr lang="cs-CZ" sz="1400" i="1">
                                  <a:latin typeface="Cambria Math"/>
                                </a:rPr>
                                <m:t>𝑆𝑍</m:t>
                              </m:r>
                            </m:sub>
                          </m:sSub>
                          <m:sSubSup>
                            <m:sSubSupPr>
                              <m:ctrlPr>
                                <a:rPr lang="cs-CZ" sz="1400" i="1">
                                  <a:latin typeface="Cambria Math" panose="02040503050406030204" pitchFamily="18" charset="0"/>
                                </a:rPr>
                              </m:ctrlPr>
                            </m:sSubSupPr>
                            <m:e>
                              <m:r>
                                <a:rPr lang="cs-CZ" sz="1400" i="1">
                                  <a:latin typeface="Cambria Math"/>
                                </a:rPr>
                                <m:t>𝐸</m:t>
                              </m:r>
                            </m:e>
                            <m:sub>
                              <m:r>
                                <a:rPr lang="cs-CZ" sz="1400" i="1">
                                  <a:latin typeface="Cambria Math"/>
                                </a:rPr>
                                <m:t>𝑟𝑒𝑔</m:t>
                              </m:r>
                              <m:r>
                                <a:rPr lang="cs-CZ" sz="1400" i="1">
                                  <a:latin typeface="Cambria Math"/>
                                </a:rPr>
                                <m:t>,</m:t>
                              </m:r>
                              <m:r>
                                <a:rPr lang="cs-CZ" sz="1400" i="1">
                                  <a:latin typeface="Cambria Math"/>
                                </a:rPr>
                                <m:t>𝑆𝑍</m:t>
                              </m:r>
                            </m:sub>
                            <m:sup>
                              <m:r>
                                <a:rPr lang="cs-CZ" sz="1400" i="1">
                                  <a:latin typeface="Cambria Math"/>
                                </a:rPr>
                                <m:t>𝑠𝑗𝑒𝑑</m:t>
                              </m:r>
                            </m:sup>
                          </m:sSubSup>
                          <m:r>
                            <a:rPr lang="cs-CZ" sz="1400" i="1">
                              <a:latin typeface="Cambria Math"/>
                            </a:rPr>
                            <m:t>∙</m:t>
                          </m:r>
                          <m:sSubSup>
                            <m:sSubSupPr>
                              <m:ctrlPr>
                                <a:rPr lang="cs-CZ" sz="1400" i="1">
                                  <a:latin typeface="Cambria Math" panose="02040503050406030204" pitchFamily="18" charset="0"/>
                                </a:rPr>
                              </m:ctrlPr>
                            </m:sSubSupPr>
                            <m:e>
                              <m:r>
                                <a:rPr lang="cs-CZ" sz="1400" i="1">
                                  <a:latin typeface="Cambria Math"/>
                                </a:rPr>
                                <m:t>𝐶</m:t>
                              </m:r>
                            </m:e>
                            <m:sub>
                              <m:r>
                                <a:rPr lang="cs-CZ" sz="1400" i="1">
                                  <a:latin typeface="Cambria Math"/>
                                </a:rPr>
                                <m:t>𝑟𝑒𝑔</m:t>
                              </m:r>
                              <m:r>
                                <a:rPr lang="cs-CZ" sz="1400" i="1">
                                  <a:latin typeface="Cambria Math"/>
                                </a:rPr>
                                <m:t>,</m:t>
                              </m:r>
                              <m:r>
                                <a:rPr lang="cs-CZ" sz="1400" i="1">
                                  <a:latin typeface="Cambria Math"/>
                                </a:rPr>
                                <m:t>𝑆𝑍</m:t>
                              </m:r>
                            </m:sub>
                            <m:sup>
                              <m:r>
                                <a:rPr lang="cs-CZ" sz="1400" i="1">
                                  <a:latin typeface="Cambria Math"/>
                                </a:rPr>
                                <m:t>𝑠𝑗𝑒𝑑</m:t>
                              </m:r>
                            </m:sup>
                          </m:sSubSup>
                        </m:num>
                        <m:den>
                          <m:sSub>
                            <m:sSubPr>
                              <m:ctrlPr>
                                <a:rPr lang="cs-CZ" sz="1400" i="1">
                                  <a:latin typeface="Cambria Math" panose="02040503050406030204" pitchFamily="18" charset="0"/>
                                </a:rPr>
                              </m:ctrlPr>
                            </m:sSubPr>
                            <m:e>
                              <m:r>
                                <a:rPr lang="cs-CZ" sz="1400" i="1">
                                  <a:latin typeface="Cambria Math"/>
                                </a:rPr>
                                <m:t>∑</m:t>
                              </m:r>
                            </m:e>
                            <m:sub>
                              <m:r>
                                <a:rPr lang="cs-CZ" sz="1400" i="1">
                                  <a:latin typeface="Cambria Math"/>
                                </a:rPr>
                                <m:t>⩝</m:t>
                              </m:r>
                              <m:r>
                                <a:rPr lang="cs-CZ" sz="1400" i="1">
                                  <a:latin typeface="Cambria Math"/>
                                </a:rPr>
                                <m:t>𝑆𝑍</m:t>
                              </m:r>
                            </m:sub>
                          </m:sSub>
                          <m:sSub>
                            <m:sSubPr>
                              <m:ctrlPr>
                                <a:rPr lang="cs-CZ" sz="1400" i="1">
                                  <a:latin typeface="Cambria Math" panose="02040503050406030204" pitchFamily="18" charset="0"/>
                                </a:rPr>
                              </m:ctrlPr>
                            </m:sSubPr>
                            <m:e>
                              <m:r>
                                <a:rPr lang="cs-CZ" sz="1400" i="1">
                                  <a:latin typeface="Cambria Math"/>
                                </a:rPr>
                                <m:t>∑</m:t>
                              </m:r>
                            </m:e>
                            <m:sub>
                              <m:r>
                                <a:rPr lang="cs-CZ" sz="1400" i="1">
                                  <a:latin typeface="Cambria Math"/>
                                </a:rPr>
                                <m:t>𝑅𝐷</m:t>
                              </m:r>
                              <m:r>
                                <a:rPr lang="cs-CZ" sz="1400" i="1">
                                  <a:latin typeface="Cambria Math"/>
                                </a:rPr>
                                <m:t>−</m:t>
                              </m:r>
                              <m:r>
                                <a:rPr lang="cs-CZ" sz="1400" i="1">
                                  <a:latin typeface="Cambria Math"/>
                                </a:rPr>
                                <m:t>𝑅𝐸</m:t>
                              </m:r>
                              <m:r>
                                <a:rPr lang="cs-CZ" sz="1400" i="1">
                                  <a:latin typeface="Cambria Math"/>
                                </a:rPr>
                                <m:t>∈</m:t>
                              </m:r>
                              <m:r>
                                <a:rPr lang="cs-CZ" sz="1400" i="1">
                                  <a:latin typeface="Cambria Math"/>
                                </a:rPr>
                                <m:t>𝑆𝑍</m:t>
                              </m:r>
                            </m:sub>
                          </m:sSub>
                          <m:sSubSup>
                            <m:sSubSupPr>
                              <m:ctrlPr>
                                <a:rPr lang="cs-CZ" sz="1400" i="1">
                                  <a:latin typeface="Cambria Math" panose="02040503050406030204" pitchFamily="18" charset="0"/>
                                </a:rPr>
                              </m:ctrlPr>
                            </m:sSubSupPr>
                            <m:e>
                              <m:r>
                                <a:rPr lang="cs-CZ" sz="1400" i="1">
                                  <a:latin typeface="Cambria Math"/>
                                </a:rPr>
                                <m:t>𝐸</m:t>
                              </m:r>
                            </m:e>
                            <m:sub>
                              <m:r>
                                <a:rPr lang="cs-CZ" sz="1400" i="1">
                                  <a:latin typeface="Cambria Math"/>
                                </a:rPr>
                                <m:t>𝑟𝑒𝑔</m:t>
                              </m:r>
                              <m:r>
                                <a:rPr lang="cs-CZ" sz="1400" i="1">
                                  <a:latin typeface="Cambria Math"/>
                                </a:rPr>
                                <m:t>,</m:t>
                              </m:r>
                              <m:r>
                                <a:rPr lang="cs-CZ" sz="1400" i="1">
                                  <a:latin typeface="Cambria Math"/>
                                </a:rPr>
                                <m:t>𝑆𝑍</m:t>
                              </m:r>
                            </m:sub>
                            <m:sup>
                              <m:r>
                                <a:rPr lang="cs-CZ" sz="1400" i="1">
                                  <a:latin typeface="Cambria Math"/>
                                </a:rPr>
                                <m:t>𝑠𝑗𝑒𝑑</m:t>
                              </m:r>
                            </m:sup>
                          </m:sSubSup>
                        </m:den>
                      </m:f>
                    </m:oMath>
                  </m:oMathPara>
                </a14:m>
                <a:endParaRPr lang="cs-CZ" sz="1400" dirty="0">
                  <a:latin typeface="Arial" panose="020B0604020202020204" pitchFamily="34" charset="0"/>
                  <a:cs typeface="Arial" panose="020B0604020202020204" pitchFamily="34" charset="0"/>
                </a:endParaRPr>
              </a:p>
            </p:txBody>
          </p:sp>
        </mc:Choice>
        <mc:Fallback xmlns="">
          <p:sp>
            <p:nvSpPr>
              <p:cNvPr id="4" name="Obdélník 3"/>
              <p:cNvSpPr>
                <a:spLocks noRot="1" noChangeAspect="1" noMove="1" noResize="1" noEditPoints="1" noAdjustHandles="1" noChangeArrowheads="1" noChangeShapeType="1" noTextEdit="1"/>
              </p:cNvSpPr>
              <p:nvPr/>
            </p:nvSpPr>
            <p:spPr>
              <a:xfrm>
                <a:off x="1257142" y="2067064"/>
                <a:ext cx="3889298" cy="725070"/>
              </a:xfrm>
              <a:prstGeom prst="rect">
                <a:avLst/>
              </a:prstGeom>
              <a:blipFill rotWithShape="0">
                <a:blip r:embed="rId3"/>
                <a:stretch>
                  <a:fillRect/>
                </a:stretch>
              </a:blipFill>
            </p:spPr>
            <p:txBody>
              <a:bodyPr/>
              <a:lstStyle/>
              <a:p>
                <a:r>
                  <a:rPr lang="en-US">
                    <a:noFill/>
                  </a:rPr>
                  <a:t> </a:t>
                </a:r>
              </a:p>
            </p:txBody>
          </p:sp>
        </mc:Fallback>
      </mc:AlternateContent>
      <p:graphicFrame>
        <p:nvGraphicFramePr>
          <p:cNvPr id="6" name="Tabulka 5"/>
          <p:cNvGraphicFramePr>
            <a:graphicFrameLocks noGrp="1"/>
          </p:cNvGraphicFramePr>
          <p:nvPr>
            <p:extLst>
              <p:ext uri="{D42A27DB-BD31-4B8C-83A1-F6EECF244321}">
                <p14:modId xmlns:p14="http://schemas.microsoft.com/office/powerpoint/2010/main" val="354214207"/>
              </p:ext>
            </p:extLst>
          </p:nvPr>
        </p:nvGraphicFramePr>
        <p:xfrm>
          <a:off x="204952" y="3182122"/>
          <a:ext cx="8595284" cy="370840"/>
        </p:xfrm>
        <a:graphic>
          <a:graphicData uri="http://schemas.openxmlformats.org/drawingml/2006/table">
            <a:tbl>
              <a:tblPr firstCol="1" bandRow="1">
                <a:tableStyleId>{F5AB1C69-6EDB-4FF4-983F-18BD219EF322}</a:tableStyleId>
              </a:tblPr>
              <a:tblGrid>
                <a:gridCol w="1308835">
                  <a:extLst>
                    <a:ext uri="{9D8B030D-6E8A-4147-A177-3AD203B41FA5}">
                      <a16:colId xmlns:a16="http://schemas.microsoft.com/office/drawing/2014/main" val="20000"/>
                    </a:ext>
                  </a:extLst>
                </a:gridCol>
                <a:gridCol w="7286449">
                  <a:extLst>
                    <a:ext uri="{9D8B030D-6E8A-4147-A177-3AD203B41FA5}">
                      <a16:colId xmlns:a16="http://schemas.microsoft.com/office/drawing/2014/main" val="20001"/>
                    </a:ext>
                  </a:extLst>
                </a:gridCol>
              </a:tblGrid>
              <a:tr h="370840">
                <a:tc>
                  <a:txBody>
                    <a:bodyPr/>
                    <a:lstStyle/>
                    <a:p>
                      <a:r>
                        <a:rPr lang="cs-CZ" sz="1400" kern="1200" dirty="0" err="1">
                          <a:effectLst/>
                        </a:rPr>
                        <a:t>ZC</a:t>
                      </a:r>
                      <a:r>
                        <a:rPr lang="cs-CZ" sz="1400" kern="1200" baseline="-25000" dirty="0" err="1">
                          <a:effectLst/>
                        </a:rPr>
                        <a:t>proti</a:t>
                      </a:r>
                      <a:endParaRPr lang="cs-CZ" sz="1400" dirty="0">
                        <a:latin typeface="+mn-lt"/>
                      </a:endParaRPr>
                    </a:p>
                  </a:txBody>
                  <a:tcPr anchor="ctr"/>
                </a:tc>
                <a:tc>
                  <a:txBody>
                    <a:bodyPr/>
                    <a:lstStyle/>
                    <a:p>
                      <a:r>
                        <a:rPr lang="cs-CZ" sz="1400" kern="1200" dirty="0">
                          <a:effectLst/>
                        </a:rPr>
                        <a:t>je zúčtovací cena protiodchylky [Kč/MWh]</a:t>
                      </a:r>
                      <a:endParaRPr lang="cs-CZ" sz="1400" dirty="0">
                        <a:latin typeface="+mn-lt"/>
                      </a:endParaRP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06139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Platba za odchylku subjektu zúčtování</a:t>
            </a:r>
          </a:p>
        </p:txBody>
      </p:sp>
      <p:sp>
        <p:nvSpPr>
          <p:cNvPr id="4" name="Obdélník 3"/>
          <p:cNvSpPr/>
          <p:nvPr/>
        </p:nvSpPr>
        <p:spPr>
          <a:xfrm>
            <a:off x="218600" y="3712231"/>
            <a:ext cx="8595284" cy="1815882"/>
          </a:xfrm>
          <a:prstGeom prst="rect">
            <a:avLst/>
          </a:prstGeom>
          <a:solidFill>
            <a:schemeClr val="accent1">
              <a:lumMod val="20000"/>
              <a:lumOff val="80000"/>
            </a:schemeClr>
          </a:solidFill>
        </p:spPr>
        <p:txBody>
          <a:bodyPr wrap="square">
            <a:spAutoFit/>
          </a:bodyPr>
          <a:lstStyle/>
          <a:p>
            <a:r>
              <a:rPr lang="cs-CZ" sz="1400" dirty="0">
                <a:latin typeface="Arial" panose="020B0604020202020204" pitchFamily="34" charset="0"/>
                <a:cs typeface="Arial" panose="020B0604020202020204" pitchFamily="34" charset="0"/>
              </a:rPr>
              <a:t>V případě, že odchylka subjektu zúčtování je </a:t>
            </a:r>
            <a:r>
              <a:rPr lang="cs-CZ" sz="1400" b="1" dirty="0">
                <a:latin typeface="Arial" panose="020B0604020202020204" pitchFamily="34" charset="0"/>
                <a:cs typeface="Arial" panose="020B0604020202020204" pitchFamily="34" charset="0"/>
              </a:rPr>
              <a:t>ve směru systémové odchylky</a:t>
            </a:r>
            <a:r>
              <a:rPr lang="cs-CZ" sz="1400" dirty="0">
                <a:latin typeface="Arial" panose="020B0604020202020204" pitchFamily="34" charset="0"/>
                <a:cs typeface="Arial" panose="020B0604020202020204" pitchFamily="34" charset="0"/>
              </a:rPr>
              <a:t>, a tedy zhoršuje situaci v ES (zvyšuje se systémová odchylka, kterou PPS musí odregulovat), pak subjekt vždy zaplatí do systému zúčtování, protože odchylka subjektu má vždy opačné znaménko než zúčtovací cena a platba má tedy záporné znaménko. V případě, že odchylka subjektu zúčtování je </a:t>
            </a:r>
            <a:r>
              <a:rPr lang="cs-CZ" sz="1400" b="1" dirty="0">
                <a:latin typeface="Arial" panose="020B0604020202020204" pitchFamily="34" charset="0"/>
                <a:cs typeface="Arial" panose="020B0604020202020204" pitchFamily="34" charset="0"/>
              </a:rPr>
              <a:t>proti směru systémové odchylky</a:t>
            </a:r>
            <a:r>
              <a:rPr lang="cs-CZ" sz="1400" dirty="0">
                <a:latin typeface="Arial" panose="020B0604020202020204" pitchFamily="34" charset="0"/>
                <a:cs typeface="Arial" panose="020B0604020202020204" pitchFamily="34" charset="0"/>
              </a:rPr>
              <a:t>, a tedy zlepšuje situaci v ES (snižuje se systémová odchylka), pak subjekt téměř vždy dostane zaplaceno, protože odchylka subjektu má téměř vždy shodné znaménko jako zúčtovací cena protiodchylky (výjimkou je pouze mimořádný případ, kdy průměrná cena sjednané záporné regulační energie má kladné znaménko, tedy poskytovatelé záporné regulační energie jsou ochotni za snížení výkonu zaplatit).</a:t>
            </a:r>
          </a:p>
        </p:txBody>
      </p:sp>
      <p:sp>
        <p:nvSpPr>
          <p:cNvPr id="6" name="TextovéPole 5"/>
          <p:cNvSpPr txBox="1"/>
          <p:nvPr/>
        </p:nvSpPr>
        <p:spPr>
          <a:xfrm>
            <a:off x="204952" y="1700808"/>
            <a:ext cx="8595284" cy="1169551"/>
          </a:xfrm>
          <a:prstGeom prst="rect">
            <a:avLst/>
          </a:prstGeom>
          <a:solidFill>
            <a:schemeClr val="accent3">
              <a:lumMod val="20000"/>
              <a:lumOff val="80000"/>
            </a:schemeClr>
          </a:solidFill>
        </p:spPr>
        <p:txBody>
          <a:bodyPr wrap="square" rtlCol="0">
            <a:spAutoFit/>
          </a:bodyPr>
          <a:lstStyle/>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27446792"/>
              </p:ext>
            </p:extLst>
          </p:nvPr>
        </p:nvGraphicFramePr>
        <p:xfrm>
          <a:off x="204952" y="3038106"/>
          <a:ext cx="8595284" cy="370840"/>
        </p:xfrm>
        <a:graphic>
          <a:graphicData uri="http://schemas.openxmlformats.org/drawingml/2006/table">
            <a:tbl>
              <a:tblPr firstCol="1" bandRow="1">
                <a:tableStyleId>{F5AB1C69-6EDB-4FF4-983F-18BD219EF322}</a:tableStyleId>
              </a:tblPr>
              <a:tblGrid>
                <a:gridCol w="1308835">
                  <a:extLst>
                    <a:ext uri="{9D8B030D-6E8A-4147-A177-3AD203B41FA5}">
                      <a16:colId xmlns:a16="http://schemas.microsoft.com/office/drawing/2014/main" val="20000"/>
                    </a:ext>
                  </a:extLst>
                </a:gridCol>
                <a:gridCol w="7286449">
                  <a:extLst>
                    <a:ext uri="{9D8B030D-6E8A-4147-A177-3AD203B41FA5}">
                      <a16:colId xmlns:a16="http://schemas.microsoft.com/office/drawing/2014/main" val="20001"/>
                    </a:ext>
                  </a:extLst>
                </a:gridCol>
              </a:tblGrid>
              <a:tr h="370840">
                <a:tc>
                  <a:txBody>
                    <a:bodyPr/>
                    <a:lstStyle/>
                    <a:p>
                      <a:r>
                        <a:rPr lang="cs-CZ" sz="1400" kern="1200" dirty="0" err="1">
                          <a:effectLst/>
                        </a:rPr>
                        <a:t>Platba</a:t>
                      </a:r>
                      <a:r>
                        <a:rPr lang="cs-CZ" sz="1400" kern="1200" baseline="-25000" dirty="0" err="1">
                          <a:effectLst/>
                        </a:rPr>
                        <a:t>odch,SZ</a:t>
                      </a:r>
                      <a:r>
                        <a:rPr lang="cs-CZ" sz="1400" kern="1200" baseline="-25000" dirty="0">
                          <a:effectLst/>
                        </a:rPr>
                        <a:t> </a:t>
                      </a:r>
                      <a:endParaRPr lang="cs-CZ" sz="1400" dirty="0">
                        <a:latin typeface="+mn-lt"/>
                      </a:endParaRPr>
                    </a:p>
                  </a:txBody>
                  <a:tcPr/>
                </a:tc>
                <a:tc>
                  <a:txBody>
                    <a:bodyPr/>
                    <a:lstStyle/>
                    <a:p>
                      <a:r>
                        <a:rPr lang="cs-CZ" sz="1400" kern="1200" dirty="0">
                          <a:effectLst/>
                        </a:rPr>
                        <a:t>je platba subjektu zúčtování za odchylku [Kč].</a:t>
                      </a:r>
                      <a:endParaRPr lang="cs-CZ" sz="1400" dirty="0">
                        <a:latin typeface="+mn-lt"/>
                      </a:endParaRPr>
                    </a:p>
                  </a:txBody>
                  <a:tcPr anchor="ctr"/>
                </a:tc>
                <a:extLst>
                  <a:ext uri="{0D108BD9-81ED-4DB2-BD59-A6C34878D82A}">
                    <a16:rowId xmlns:a16="http://schemas.microsoft.com/office/drawing/2014/main" val="10000"/>
                  </a:ext>
                </a:extLst>
              </a:tr>
            </a:tbl>
          </a:graphicData>
        </a:graphic>
      </p:graphicFrame>
      <p:sp>
        <p:nvSpPr>
          <p:cNvPr id="5" name="Obdélník 4"/>
          <p:cNvSpPr/>
          <p:nvPr/>
        </p:nvSpPr>
        <p:spPr>
          <a:xfrm>
            <a:off x="1044688" y="1942085"/>
            <a:ext cx="6068976" cy="738664"/>
          </a:xfrm>
          <a:prstGeom prst="rect">
            <a:avLst/>
          </a:prstGeom>
        </p:spPr>
        <p:txBody>
          <a:bodyPr wrap="square">
            <a:spAutoFit/>
          </a:bodyPr>
          <a:lstStyle/>
          <a:p>
            <a:r>
              <a:rPr lang="cs-CZ" sz="1400" i="1" dirty="0">
                <a:latin typeface="Arial" panose="020B0604020202020204" pitchFamily="34" charset="0"/>
                <a:cs typeface="Arial" panose="020B0604020202020204" pitchFamily="34" charset="0"/>
              </a:rPr>
              <a:t>je-li sign(O</a:t>
            </a:r>
            <a:r>
              <a:rPr lang="cs-CZ" sz="1400" i="1" baseline="-25000" dirty="0">
                <a:latin typeface="Arial" panose="020B0604020202020204" pitchFamily="34" charset="0"/>
                <a:cs typeface="Arial" panose="020B0604020202020204" pitchFamily="34" charset="0"/>
              </a:rPr>
              <a:t>SZ</a:t>
            </a:r>
            <a:r>
              <a:rPr lang="cs-CZ" sz="1400" i="1" dirty="0">
                <a:latin typeface="Arial" panose="020B0604020202020204" pitchFamily="34" charset="0"/>
                <a:cs typeface="Arial" panose="020B0604020202020204" pitchFamily="34" charset="0"/>
              </a:rPr>
              <a:t>) = sign(</a:t>
            </a:r>
            <a:r>
              <a:rPr lang="cs-CZ" sz="1400" i="1" dirty="0" err="1">
                <a:latin typeface="Arial" panose="020B0604020202020204" pitchFamily="34" charset="0"/>
                <a:cs typeface="Arial" panose="020B0604020202020204" pitchFamily="34" charset="0"/>
              </a:rPr>
              <a:t>SyO</a:t>
            </a:r>
            <a:r>
              <a:rPr lang="cs-CZ" sz="1400" i="1" dirty="0">
                <a:latin typeface="Arial" panose="020B0604020202020204" pitchFamily="34" charset="0"/>
                <a:cs typeface="Arial" panose="020B0604020202020204" pitchFamily="34" charset="0"/>
              </a:rPr>
              <a:t>); pak </a:t>
            </a:r>
            <a:r>
              <a:rPr lang="cs-CZ" sz="1400" i="1" dirty="0" err="1">
                <a:latin typeface="Arial" panose="020B0604020202020204" pitchFamily="34" charset="0"/>
                <a:cs typeface="Arial" panose="020B0604020202020204" pitchFamily="34" charset="0"/>
              </a:rPr>
              <a:t>Platba</a:t>
            </a:r>
            <a:r>
              <a:rPr lang="cs-CZ" sz="1400" i="1" baseline="-25000" dirty="0" err="1">
                <a:latin typeface="Arial" panose="020B0604020202020204" pitchFamily="34" charset="0"/>
                <a:cs typeface="Arial" panose="020B0604020202020204" pitchFamily="34" charset="0"/>
              </a:rPr>
              <a:t>odch,SZ</a:t>
            </a:r>
            <a:r>
              <a:rPr lang="cs-CZ" sz="1400" i="1" dirty="0">
                <a:latin typeface="Arial" panose="020B0604020202020204" pitchFamily="34" charset="0"/>
                <a:cs typeface="Arial" panose="020B0604020202020204" pitchFamily="34" charset="0"/>
              </a:rPr>
              <a:t> = O</a:t>
            </a:r>
            <a:r>
              <a:rPr lang="cs-CZ" sz="1400" i="1" baseline="-25000" dirty="0">
                <a:latin typeface="Arial" panose="020B0604020202020204" pitchFamily="34" charset="0"/>
                <a:cs typeface="Arial" panose="020B0604020202020204" pitchFamily="34" charset="0"/>
              </a:rPr>
              <a:t>SZ</a:t>
            </a:r>
            <a:r>
              <a:rPr lang="cs-CZ" sz="1400" i="1" dirty="0">
                <a:latin typeface="Arial" panose="020B0604020202020204" pitchFamily="34" charset="0"/>
                <a:cs typeface="Arial" panose="020B0604020202020204" pitchFamily="34" charset="0"/>
              </a:rPr>
              <a:t> * ZC [Kč/MWh] a</a:t>
            </a:r>
          </a:p>
          <a:p>
            <a:endParaRPr lang="cs-CZ" sz="1400" dirty="0">
              <a:latin typeface="Arial" panose="020B0604020202020204" pitchFamily="34" charset="0"/>
              <a:cs typeface="Arial" panose="020B0604020202020204" pitchFamily="34" charset="0"/>
            </a:endParaRPr>
          </a:p>
          <a:p>
            <a:r>
              <a:rPr lang="cs-CZ" sz="1400" i="1" dirty="0">
                <a:latin typeface="Arial" panose="020B0604020202020204" pitchFamily="34" charset="0"/>
                <a:cs typeface="Arial" panose="020B0604020202020204" pitchFamily="34" charset="0"/>
              </a:rPr>
              <a:t>je-li sign(O</a:t>
            </a:r>
            <a:r>
              <a:rPr lang="cs-CZ" sz="1400" i="1" baseline="-25000" dirty="0">
                <a:latin typeface="Arial" panose="020B0604020202020204" pitchFamily="34" charset="0"/>
                <a:cs typeface="Arial" panose="020B0604020202020204" pitchFamily="34" charset="0"/>
              </a:rPr>
              <a:t>SZ</a:t>
            </a:r>
            <a:r>
              <a:rPr lang="cs-CZ" sz="1400" i="1" dirty="0">
                <a:latin typeface="Arial" panose="020B0604020202020204" pitchFamily="34" charset="0"/>
                <a:cs typeface="Arial" panose="020B0604020202020204" pitchFamily="34" charset="0"/>
              </a:rPr>
              <a:t>) ≠ sign(</a:t>
            </a:r>
            <a:r>
              <a:rPr lang="cs-CZ" sz="1400" i="1" dirty="0" err="1">
                <a:latin typeface="Arial" panose="020B0604020202020204" pitchFamily="34" charset="0"/>
                <a:cs typeface="Arial" panose="020B0604020202020204" pitchFamily="34" charset="0"/>
              </a:rPr>
              <a:t>SyO</a:t>
            </a:r>
            <a:r>
              <a:rPr lang="cs-CZ" sz="1400" i="1" dirty="0">
                <a:latin typeface="Arial" panose="020B0604020202020204" pitchFamily="34" charset="0"/>
                <a:cs typeface="Arial" panose="020B0604020202020204" pitchFamily="34" charset="0"/>
              </a:rPr>
              <a:t>); pak </a:t>
            </a:r>
            <a:r>
              <a:rPr lang="cs-CZ" sz="1400" i="1" dirty="0" err="1">
                <a:latin typeface="Arial" panose="020B0604020202020204" pitchFamily="34" charset="0"/>
                <a:cs typeface="Arial" panose="020B0604020202020204" pitchFamily="34" charset="0"/>
              </a:rPr>
              <a:t>Platba</a:t>
            </a:r>
            <a:r>
              <a:rPr lang="cs-CZ" sz="1400" i="1" baseline="-25000" dirty="0" err="1">
                <a:latin typeface="Arial" panose="020B0604020202020204" pitchFamily="34" charset="0"/>
                <a:cs typeface="Arial" panose="020B0604020202020204" pitchFamily="34" charset="0"/>
              </a:rPr>
              <a:t>odch,SZ</a:t>
            </a:r>
            <a:r>
              <a:rPr lang="cs-CZ" sz="1400" i="1" dirty="0">
                <a:latin typeface="Arial" panose="020B0604020202020204" pitchFamily="34" charset="0"/>
                <a:cs typeface="Arial" panose="020B0604020202020204" pitchFamily="34" charset="0"/>
              </a:rPr>
              <a:t> = O</a:t>
            </a:r>
            <a:r>
              <a:rPr lang="cs-CZ" sz="1400" i="1" baseline="-25000" dirty="0">
                <a:latin typeface="Arial" panose="020B0604020202020204" pitchFamily="34" charset="0"/>
                <a:cs typeface="Arial" panose="020B0604020202020204" pitchFamily="34" charset="0"/>
              </a:rPr>
              <a:t>SZ</a:t>
            </a:r>
            <a:r>
              <a:rPr lang="cs-CZ" sz="1400" i="1" dirty="0">
                <a:latin typeface="Arial" panose="020B0604020202020204" pitchFamily="34" charset="0"/>
                <a:cs typeface="Arial" panose="020B0604020202020204" pitchFamily="34" charset="0"/>
              </a:rPr>
              <a:t> * </a:t>
            </a:r>
            <a:r>
              <a:rPr lang="cs-CZ" sz="1400" i="1" dirty="0" err="1">
                <a:latin typeface="Arial" panose="020B0604020202020204" pitchFamily="34" charset="0"/>
                <a:cs typeface="Arial" panose="020B0604020202020204" pitchFamily="34" charset="0"/>
              </a:rPr>
              <a:t>ZC</a:t>
            </a:r>
            <a:r>
              <a:rPr lang="cs-CZ" sz="1400" i="1" baseline="-25000" dirty="0" err="1">
                <a:latin typeface="Arial" panose="020B0604020202020204" pitchFamily="34" charset="0"/>
                <a:cs typeface="Arial" panose="020B0604020202020204" pitchFamily="34" charset="0"/>
              </a:rPr>
              <a:t>proti</a:t>
            </a:r>
            <a:r>
              <a:rPr lang="cs-CZ" sz="1400" i="1" dirty="0">
                <a:latin typeface="Arial" panose="020B0604020202020204" pitchFamily="34" charset="0"/>
                <a:cs typeface="Arial" panose="020B0604020202020204" pitchFamily="34" charset="0"/>
              </a:rPr>
              <a:t> [Kč/MWh] </a:t>
            </a:r>
            <a:endParaRPr lang="cs-C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354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Platba za regulační energii</a:t>
            </a:r>
          </a:p>
        </p:txBody>
      </p:sp>
      <p:sp>
        <p:nvSpPr>
          <p:cNvPr id="4" name="TextovéPole 3"/>
          <p:cNvSpPr txBox="1"/>
          <p:nvPr/>
        </p:nvSpPr>
        <p:spPr>
          <a:xfrm>
            <a:off x="193606" y="1346638"/>
            <a:ext cx="8552604" cy="738664"/>
          </a:xfrm>
          <a:prstGeom prst="rect">
            <a:avLst/>
          </a:prstGeom>
          <a:solidFill>
            <a:schemeClr val="accent3">
              <a:lumMod val="20000"/>
              <a:lumOff val="80000"/>
            </a:schemeClr>
          </a:solidFill>
        </p:spPr>
        <p:txBody>
          <a:bodyPr wrap="square" rtlCol="0">
            <a:spAutoFit/>
          </a:bodyPr>
          <a:lstStyle/>
          <a:p>
            <a:endParaRPr lang="cs-CZ" sz="1400" dirty="0">
              <a:latin typeface="+mn-lt"/>
            </a:endParaRPr>
          </a:p>
          <a:p>
            <a:endParaRPr lang="cs-CZ" sz="1400" dirty="0">
              <a:latin typeface="+mn-lt"/>
            </a:endParaRPr>
          </a:p>
          <a:p>
            <a:endParaRPr lang="cs-CZ" sz="1400" dirty="0">
              <a:latin typeface="+mn-lt"/>
            </a:endParaRPr>
          </a:p>
        </p:txBody>
      </p:sp>
      <p:graphicFrame>
        <p:nvGraphicFramePr>
          <p:cNvPr id="5" name="Tabulka 4"/>
          <p:cNvGraphicFramePr>
            <a:graphicFrameLocks noGrp="1"/>
          </p:cNvGraphicFramePr>
          <p:nvPr>
            <p:extLst>
              <p:ext uri="{D42A27DB-BD31-4B8C-83A1-F6EECF244321}">
                <p14:modId xmlns:p14="http://schemas.microsoft.com/office/powerpoint/2010/main" val="1349143481"/>
              </p:ext>
            </p:extLst>
          </p:nvPr>
        </p:nvGraphicFramePr>
        <p:xfrm>
          <a:off x="193606" y="2219904"/>
          <a:ext cx="8552604" cy="370840"/>
        </p:xfrm>
        <a:graphic>
          <a:graphicData uri="http://schemas.openxmlformats.org/drawingml/2006/table">
            <a:tbl>
              <a:tblPr firstCol="1" bandRow="1">
                <a:tableStyleId>{F5AB1C69-6EDB-4FF4-983F-18BD219EF322}</a:tableStyleId>
              </a:tblPr>
              <a:tblGrid>
                <a:gridCol w="1302336">
                  <a:extLst>
                    <a:ext uri="{9D8B030D-6E8A-4147-A177-3AD203B41FA5}">
                      <a16:colId xmlns:a16="http://schemas.microsoft.com/office/drawing/2014/main" val="20000"/>
                    </a:ext>
                  </a:extLst>
                </a:gridCol>
                <a:gridCol w="7250268">
                  <a:extLst>
                    <a:ext uri="{9D8B030D-6E8A-4147-A177-3AD203B41FA5}">
                      <a16:colId xmlns:a16="http://schemas.microsoft.com/office/drawing/2014/main" val="20001"/>
                    </a:ext>
                  </a:extLst>
                </a:gridCol>
              </a:tblGrid>
              <a:tr h="370840">
                <a:tc>
                  <a:txBody>
                    <a:bodyPr/>
                    <a:lstStyle/>
                    <a:p>
                      <a:r>
                        <a:rPr lang="cs-CZ" sz="1400" kern="1200" dirty="0" err="1">
                          <a:effectLst/>
                        </a:rPr>
                        <a:t>Platba</a:t>
                      </a:r>
                      <a:r>
                        <a:rPr lang="cs-CZ" sz="1400" kern="1200" baseline="-25000" dirty="0" err="1">
                          <a:effectLst/>
                        </a:rPr>
                        <a:t>reg,SZ</a:t>
                      </a:r>
                      <a:r>
                        <a:rPr lang="cs-CZ" sz="1400" kern="1200" baseline="-25000" dirty="0">
                          <a:effectLst/>
                        </a:rPr>
                        <a:t>  </a:t>
                      </a:r>
                      <a:endParaRPr lang="cs-CZ" sz="1400" dirty="0">
                        <a:latin typeface="+mn-lt"/>
                      </a:endParaRPr>
                    </a:p>
                  </a:txBody>
                  <a:tcPr anchor="ctr"/>
                </a:tc>
                <a:tc>
                  <a:txBody>
                    <a:bodyPr/>
                    <a:lstStyle/>
                    <a:p>
                      <a:r>
                        <a:rPr lang="cs-CZ" sz="1400" kern="1200" dirty="0">
                          <a:effectLst/>
                        </a:rPr>
                        <a:t>je platba poskytovateli regulační energie za sjednanou regulační energii [Kč]</a:t>
                      </a:r>
                      <a:endParaRPr lang="cs-CZ" sz="1400" dirty="0">
                        <a:latin typeface="+mn-lt"/>
                      </a:endParaRPr>
                    </a:p>
                  </a:txBody>
                  <a:tcPr anchor="ct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7" name="Obdélník 6"/>
              <p:cNvSpPr/>
              <p:nvPr/>
            </p:nvSpPr>
            <p:spPr>
              <a:xfrm>
                <a:off x="1343020" y="1523641"/>
                <a:ext cx="3922083" cy="3846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1400" i="1">
                              <a:latin typeface="Cambria Math" panose="02040503050406030204" pitchFamily="18" charset="0"/>
                            </a:rPr>
                          </m:ctrlPr>
                        </m:sSubPr>
                        <m:e>
                          <m:r>
                            <a:rPr lang="cs-CZ" sz="1400" i="1">
                              <a:latin typeface="Cambria Math"/>
                            </a:rPr>
                            <m:t>𝑃𝑙𝑎𝑡𝑏𝑎</m:t>
                          </m:r>
                        </m:e>
                        <m:sub>
                          <m:r>
                            <a:rPr lang="cs-CZ" sz="1400" i="1">
                              <a:latin typeface="Cambria Math"/>
                            </a:rPr>
                            <m:t>𝑟𝑒𝑔</m:t>
                          </m:r>
                          <m:r>
                            <a:rPr lang="cs-CZ" sz="1400" i="1">
                              <a:latin typeface="Cambria Math"/>
                            </a:rPr>
                            <m:t>,</m:t>
                          </m:r>
                          <m:r>
                            <a:rPr lang="cs-CZ" sz="1400" i="1">
                              <a:latin typeface="Cambria Math"/>
                            </a:rPr>
                            <m:t>𝑆𝑍</m:t>
                          </m:r>
                        </m:sub>
                      </m:sSub>
                      <m:r>
                        <a:rPr lang="cs-CZ" sz="1400" i="1">
                          <a:latin typeface="Cambria Math"/>
                        </a:rPr>
                        <m:t>=</m:t>
                      </m:r>
                      <m:sSub>
                        <m:sSubPr>
                          <m:ctrlPr>
                            <a:rPr lang="cs-CZ" sz="1400" i="1">
                              <a:latin typeface="Cambria Math" panose="02040503050406030204" pitchFamily="18" charset="0"/>
                            </a:rPr>
                          </m:ctrlPr>
                        </m:sSubPr>
                        <m:e>
                          <m:r>
                            <a:rPr lang="cs-CZ" sz="1400" i="1">
                              <a:latin typeface="Cambria Math"/>
                            </a:rPr>
                            <m:t>∑</m:t>
                          </m:r>
                        </m:e>
                        <m:sub>
                          <m:r>
                            <a:rPr lang="cs-CZ" sz="1400" i="1">
                              <a:latin typeface="Cambria Math"/>
                            </a:rPr>
                            <m:t>𝑅𝐷</m:t>
                          </m:r>
                          <m:r>
                            <a:rPr lang="cs-CZ" sz="1400" i="1">
                              <a:latin typeface="Cambria Math"/>
                            </a:rPr>
                            <m:t>−</m:t>
                          </m:r>
                          <m:r>
                            <a:rPr lang="cs-CZ" sz="1400" i="1">
                              <a:latin typeface="Cambria Math"/>
                            </a:rPr>
                            <m:t>𝑅𝐸</m:t>
                          </m:r>
                          <m:r>
                            <a:rPr lang="cs-CZ" sz="1400" i="1">
                              <a:latin typeface="Cambria Math"/>
                            </a:rPr>
                            <m:t>∈</m:t>
                          </m:r>
                          <m:r>
                            <a:rPr lang="cs-CZ" sz="1400" i="1">
                              <a:latin typeface="Cambria Math"/>
                            </a:rPr>
                            <m:t>𝑆𝑍</m:t>
                          </m:r>
                        </m:sub>
                      </m:sSub>
                      <m:sSubSup>
                        <m:sSubSupPr>
                          <m:ctrlPr>
                            <a:rPr lang="cs-CZ" sz="1400" i="1">
                              <a:latin typeface="Cambria Math" panose="02040503050406030204" pitchFamily="18" charset="0"/>
                            </a:rPr>
                          </m:ctrlPr>
                        </m:sSubSupPr>
                        <m:e>
                          <m:r>
                            <a:rPr lang="cs-CZ" sz="1400" i="1">
                              <a:latin typeface="Cambria Math"/>
                            </a:rPr>
                            <m:t>𝐸</m:t>
                          </m:r>
                        </m:e>
                        <m:sub>
                          <m:r>
                            <a:rPr lang="cs-CZ" sz="1400" i="1">
                              <a:latin typeface="Cambria Math"/>
                            </a:rPr>
                            <m:t>𝑟𝑒𝑔</m:t>
                          </m:r>
                          <m:r>
                            <a:rPr lang="cs-CZ" sz="1400" i="1">
                              <a:latin typeface="Cambria Math"/>
                            </a:rPr>
                            <m:t>,</m:t>
                          </m:r>
                          <m:r>
                            <a:rPr lang="cs-CZ" sz="1400" i="1">
                              <a:latin typeface="Cambria Math"/>
                            </a:rPr>
                            <m:t>𝑆𝑍</m:t>
                          </m:r>
                        </m:sub>
                        <m:sup>
                          <m:r>
                            <a:rPr lang="cs-CZ" sz="1400" i="1">
                              <a:latin typeface="Cambria Math"/>
                            </a:rPr>
                            <m:t>𝑠𝑗𝑒𝑑</m:t>
                          </m:r>
                        </m:sup>
                      </m:sSubSup>
                      <m:r>
                        <a:rPr lang="cs-CZ" sz="1400" i="1">
                          <a:latin typeface="Cambria Math"/>
                        </a:rPr>
                        <m:t>∙</m:t>
                      </m:r>
                      <m:sSubSup>
                        <m:sSubSupPr>
                          <m:ctrlPr>
                            <a:rPr lang="cs-CZ" sz="1400" i="1">
                              <a:latin typeface="Cambria Math" panose="02040503050406030204" pitchFamily="18" charset="0"/>
                            </a:rPr>
                          </m:ctrlPr>
                        </m:sSubSupPr>
                        <m:e>
                          <m:r>
                            <a:rPr lang="cs-CZ" sz="1400" i="1">
                              <a:latin typeface="Cambria Math"/>
                            </a:rPr>
                            <m:t>𝐶</m:t>
                          </m:r>
                        </m:e>
                        <m:sub>
                          <m:r>
                            <a:rPr lang="cs-CZ" sz="1400" i="1">
                              <a:latin typeface="Cambria Math"/>
                            </a:rPr>
                            <m:t>𝑟𝑒𝑔</m:t>
                          </m:r>
                          <m:r>
                            <a:rPr lang="cs-CZ" sz="1400" i="1">
                              <a:latin typeface="Cambria Math"/>
                            </a:rPr>
                            <m:t>,</m:t>
                          </m:r>
                          <m:r>
                            <a:rPr lang="cs-CZ" sz="1400" i="1">
                              <a:latin typeface="Cambria Math"/>
                            </a:rPr>
                            <m:t>𝑆𝑍</m:t>
                          </m:r>
                        </m:sub>
                        <m:sup>
                          <m:r>
                            <a:rPr lang="cs-CZ" sz="1400" i="1">
                              <a:latin typeface="Cambria Math"/>
                            </a:rPr>
                            <m:t>𝑠𝑗𝑒𝑑</m:t>
                          </m:r>
                        </m:sup>
                      </m:sSubSup>
                    </m:oMath>
                  </m:oMathPara>
                </a14:m>
                <a:endParaRPr lang="cs-CZ" sz="1400" dirty="0">
                  <a:latin typeface="+mn-lt"/>
                </a:endParaRPr>
              </a:p>
            </p:txBody>
          </p:sp>
        </mc:Choice>
        <mc:Fallback xmlns="">
          <p:sp>
            <p:nvSpPr>
              <p:cNvPr id="7" name="Obdélník 6"/>
              <p:cNvSpPr>
                <a:spLocks noRot="1" noChangeAspect="1" noMove="1" noResize="1" noEditPoints="1" noAdjustHandles="1" noChangeArrowheads="1" noChangeShapeType="1" noTextEdit="1"/>
              </p:cNvSpPr>
              <p:nvPr/>
            </p:nvSpPr>
            <p:spPr>
              <a:xfrm>
                <a:off x="1343020" y="1523641"/>
                <a:ext cx="3922083" cy="384657"/>
              </a:xfrm>
              <a:prstGeom prst="rect">
                <a:avLst/>
              </a:prstGeom>
              <a:blipFill rotWithShape="0">
                <a:blip r:embed="rId3"/>
                <a:stretch>
                  <a:fillRect/>
                </a:stretch>
              </a:blipFill>
            </p:spPr>
            <p:txBody>
              <a:bodyPr/>
              <a:lstStyle/>
              <a:p>
                <a:r>
                  <a:rPr lang="en-US">
                    <a:noFill/>
                  </a:rPr>
                  <a:t> </a:t>
                </a:r>
              </a:p>
            </p:txBody>
          </p:sp>
        </mc:Fallback>
      </mc:AlternateContent>
      <p:sp>
        <p:nvSpPr>
          <p:cNvPr id="8" name="Zástupný symbol pro obsah 2"/>
          <p:cNvSpPr txBox="1">
            <a:spLocks/>
          </p:cNvSpPr>
          <p:nvPr/>
        </p:nvSpPr>
        <p:spPr>
          <a:xfrm>
            <a:off x="183570" y="2818929"/>
            <a:ext cx="8677328" cy="3599574"/>
          </a:xfrm>
          <a:prstGeom prst="rect">
            <a:avLst/>
          </a:prstGeom>
        </p:spPr>
        <p:txBody>
          <a:bodyPr vert="horz" lIns="91440" tIns="45720" rIns="91440" bIns="45720" rtlCol="0">
            <a:noAutofit/>
          </a:bodyPr>
          <a:lstStyle>
            <a:lvl1pPr marL="342900" indent="-342900" algn="l" defTabSz="914400" rtl="0" eaLnBrk="1" fontAlgn="base" latinLnBrk="0" hangingPunct="1">
              <a:spcBef>
                <a:spcPct val="20000"/>
              </a:spcBef>
              <a:spcAft>
                <a:spcPct val="0"/>
              </a:spcAft>
              <a:buClr>
                <a:srgbClr val="C0C0C0"/>
              </a:buClr>
              <a:buFont typeface="Wingdings" pitchFamily="2" charset="2"/>
              <a:buChar char="§"/>
              <a:defRPr lang="cs-CZ" sz="2400" kern="1200">
                <a:solidFill>
                  <a:schemeClr val="tx1"/>
                </a:solidFill>
                <a:latin typeface="Arial" pitchFamily="34" charset="0"/>
                <a:ea typeface="+mn-ea"/>
                <a:cs typeface="Arial" pitchFamily="34" charset="0"/>
              </a:defRPr>
            </a:lvl1pPr>
            <a:lvl2pPr marL="742950" indent="-285750" algn="l" defTabSz="914400" rtl="0" eaLnBrk="1" fontAlgn="base" latinLnBrk="0" hangingPunct="1">
              <a:spcBef>
                <a:spcPct val="20000"/>
              </a:spcBef>
              <a:spcAft>
                <a:spcPct val="0"/>
              </a:spcAft>
              <a:buClr>
                <a:srgbClr val="C0C0C0"/>
              </a:buClr>
              <a:buFont typeface="Arial" pitchFamily="34" charset="0"/>
              <a:buChar char="–"/>
              <a:defRPr lang="cs-CZ" sz="2200" kern="1200" baseline="0">
                <a:solidFill>
                  <a:schemeClr val="tx1"/>
                </a:solidFill>
                <a:latin typeface="Arial" pitchFamily="34" charset="0"/>
                <a:ea typeface="+mn-ea"/>
                <a:cs typeface="Arial" pitchFamily="34" charset="0"/>
              </a:defRPr>
            </a:lvl2pPr>
            <a:lvl3pPr marL="1143000" indent="-228600" algn="l" defTabSz="914400" rtl="0" eaLnBrk="1" fontAlgn="base" latinLnBrk="0" hangingPunct="1">
              <a:spcBef>
                <a:spcPct val="20000"/>
              </a:spcBef>
              <a:spcAft>
                <a:spcPct val="0"/>
              </a:spcAft>
              <a:buClr>
                <a:srgbClr val="C0C0C0"/>
              </a:buClr>
              <a:buFont typeface="Arial" pitchFamily="34" charset="0"/>
              <a:buNone/>
              <a:defRPr lang="cs-CZ" sz="2000" kern="1200" baseline="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1800" dirty="0"/>
              <a:t>Sekundární regulace (SR) je aktivována proporcionálně</a:t>
            </a:r>
            <a:endParaRPr lang="en-US" sz="1800" dirty="0"/>
          </a:p>
          <a:p>
            <a:r>
              <a:rPr lang="cs-CZ" sz="1800" dirty="0"/>
              <a:t>Regulační energie z SR je v rámci zúčtovací periody saldována</a:t>
            </a:r>
            <a:endParaRPr lang="en-US" sz="1800" dirty="0"/>
          </a:p>
          <a:p>
            <a:endParaRPr lang="en-US" sz="1800" dirty="0"/>
          </a:p>
          <a:p>
            <a:endParaRPr lang="en-US" sz="1800" dirty="0"/>
          </a:p>
          <a:p>
            <a:endParaRPr lang="en-US" sz="1800" dirty="0"/>
          </a:p>
          <a:p>
            <a:endParaRPr lang="en-US" sz="1800" dirty="0"/>
          </a:p>
          <a:p>
            <a:endParaRPr lang="en-US" sz="1800" dirty="0"/>
          </a:p>
          <a:p>
            <a:r>
              <a:rPr lang="cs-CZ" sz="1800" dirty="0"/>
              <a:t>Ceny regulační energie z SR jsou dány rozhodnutím ERÚ </a:t>
            </a:r>
            <a:br>
              <a:rPr lang="en-US" sz="1800" dirty="0"/>
            </a:br>
            <a:r>
              <a:rPr lang="en-US" sz="1800" dirty="0"/>
              <a:t>(2013: </a:t>
            </a:r>
            <a:r>
              <a:rPr lang="cs-CZ" sz="1800" dirty="0"/>
              <a:t>kladná 2 350 Kč</a:t>
            </a:r>
            <a:r>
              <a:rPr lang="en-US" sz="1800" dirty="0"/>
              <a:t>/MWh, </a:t>
            </a:r>
            <a:r>
              <a:rPr lang="cs-CZ" sz="1800" dirty="0"/>
              <a:t>záporná </a:t>
            </a:r>
            <a:r>
              <a:rPr lang="en-US" sz="1800" dirty="0"/>
              <a:t>-</a:t>
            </a:r>
            <a:r>
              <a:rPr lang="cs-CZ" sz="1800" dirty="0"/>
              <a:t>1 Kč</a:t>
            </a:r>
            <a:r>
              <a:rPr lang="en-US" sz="1800" dirty="0"/>
              <a:t>/MWh)</a:t>
            </a:r>
          </a:p>
          <a:p>
            <a:r>
              <a:rPr lang="cs-CZ" sz="1800" dirty="0"/>
              <a:t>Terciální regulace je aktivována podle žebříčku cen</a:t>
            </a:r>
            <a:endParaRPr lang="en-US" sz="1800" dirty="0"/>
          </a:p>
        </p:txBody>
      </p:sp>
      <p:grpSp>
        <p:nvGrpSpPr>
          <p:cNvPr id="9" name="Skupina 8"/>
          <p:cNvGrpSpPr/>
          <p:nvPr/>
        </p:nvGrpSpPr>
        <p:grpSpPr>
          <a:xfrm>
            <a:off x="2034856" y="3501008"/>
            <a:ext cx="5489472" cy="1537844"/>
            <a:chOff x="2030679" y="2791681"/>
            <a:chExt cx="5489472" cy="1537844"/>
          </a:xfrm>
        </p:grpSpPr>
        <p:pic>
          <p:nvPicPr>
            <p:cNvPr id="10" name="Picture 3" descr="C:\Documents and Settings\palkovsky\Plocha\obrazky protiregulace\graf1.bmp"/>
            <p:cNvPicPr>
              <a:picLocks noChangeAspect="1" noChangeArrowheads="1"/>
            </p:cNvPicPr>
            <p:nvPr/>
          </p:nvPicPr>
          <p:blipFill>
            <a:blip r:embed="rId4" cstate="print"/>
            <a:stretch>
              <a:fillRect/>
            </a:stretch>
          </p:blipFill>
          <p:spPr bwMode="auto">
            <a:xfrm>
              <a:off x="2030679" y="2803212"/>
              <a:ext cx="3592551" cy="1402440"/>
            </a:xfrm>
            <a:prstGeom prst="rect">
              <a:avLst/>
            </a:prstGeom>
            <a:noFill/>
            <a:ln w="9525">
              <a:noFill/>
              <a:miter lim="800000"/>
              <a:headEnd/>
              <a:tailEnd/>
            </a:ln>
            <a:effectLst/>
          </p:spPr>
        </p:pic>
        <p:cxnSp>
          <p:nvCxnSpPr>
            <p:cNvPr id="11" name="Přímá spojnice 10"/>
            <p:cNvCxnSpPr/>
            <p:nvPr/>
          </p:nvCxnSpPr>
          <p:spPr>
            <a:xfrm>
              <a:off x="2873829" y="2803212"/>
              <a:ext cx="0" cy="1402440"/>
            </a:xfrm>
            <a:prstGeom prst="line">
              <a:avLst/>
            </a:prstGeom>
            <a:ln>
              <a:solidFill>
                <a:schemeClr val="accent1"/>
              </a:solidFill>
              <a:tailEnd type="none"/>
            </a:ln>
          </p:spPr>
          <p:style>
            <a:lnRef idx="1">
              <a:schemeClr val="accent2"/>
            </a:lnRef>
            <a:fillRef idx="0">
              <a:schemeClr val="accent2"/>
            </a:fillRef>
            <a:effectRef idx="0">
              <a:schemeClr val="accent2"/>
            </a:effectRef>
            <a:fontRef idx="minor">
              <a:schemeClr val="tx1"/>
            </a:fontRef>
          </p:style>
        </p:cxnSp>
        <p:cxnSp>
          <p:nvCxnSpPr>
            <p:cNvPr id="12" name="Přímá spojnice 11"/>
            <p:cNvCxnSpPr/>
            <p:nvPr/>
          </p:nvCxnSpPr>
          <p:spPr>
            <a:xfrm>
              <a:off x="5104411" y="2803212"/>
              <a:ext cx="0" cy="1402440"/>
            </a:xfrm>
            <a:prstGeom prst="line">
              <a:avLst/>
            </a:prstGeom>
            <a:ln>
              <a:solidFill>
                <a:schemeClr val="accent1"/>
              </a:solidFill>
              <a:tailEnd type="none"/>
            </a:ln>
          </p:spPr>
          <p:style>
            <a:lnRef idx="1">
              <a:schemeClr val="accent2"/>
            </a:lnRef>
            <a:fillRef idx="0">
              <a:schemeClr val="accent2"/>
            </a:fillRef>
            <a:effectRef idx="0">
              <a:schemeClr val="accent2"/>
            </a:effectRef>
            <a:fontRef idx="minor">
              <a:schemeClr val="tx1"/>
            </a:fontRef>
          </p:style>
        </p:cxnSp>
        <p:cxnSp>
          <p:nvCxnSpPr>
            <p:cNvPr id="13" name="Přímá spojnice se šipkou 12"/>
            <p:cNvCxnSpPr/>
            <p:nvPr/>
          </p:nvCxnSpPr>
          <p:spPr>
            <a:xfrm>
              <a:off x="2873829" y="3895106"/>
              <a:ext cx="2230582" cy="0"/>
            </a:xfrm>
            <a:prstGeom prst="straightConnector1">
              <a:avLst/>
            </a:prstGeom>
            <a:ln>
              <a:solidFill>
                <a:schemeClr val="accent1"/>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4" name="TextovéPole 13"/>
            <p:cNvSpPr txBox="1"/>
            <p:nvPr/>
          </p:nvSpPr>
          <p:spPr>
            <a:xfrm>
              <a:off x="2617520" y="2791681"/>
              <a:ext cx="2743200" cy="307777"/>
            </a:xfrm>
            <a:prstGeom prst="rect">
              <a:avLst/>
            </a:prstGeom>
            <a:noFill/>
          </p:spPr>
          <p:txBody>
            <a:bodyPr wrap="square" rtlCol="0">
              <a:spAutoFit/>
            </a:bodyPr>
            <a:lstStyle/>
            <a:p>
              <a:pPr algn="ctr"/>
              <a:r>
                <a:rPr lang="en-US" sz="1400" b="1" dirty="0">
                  <a:solidFill>
                    <a:schemeClr val="accent2"/>
                  </a:solidFill>
                </a:rPr>
                <a:t>SR a</a:t>
              </a:r>
              <a:r>
                <a:rPr lang="cs-CZ" sz="1400" b="1" dirty="0">
                  <a:solidFill>
                    <a:schemeClr val="accent2"/>
                  </a:solidFill>
                </a:rPr>
                <a:t>k</a:t>
              </a:r>
              <a:r>
                <a:rPr lang="en-US" sz="1400" b="1" dirty="0" err="1">
                  <a:solidFill>
                    <a:schemeClr val="accent2"/>
                  </a:solidFill>
                </a:rPr>
                <a:t>tiva</a:t>
              </a:r>
              <a:r>
                <a:rPr lang="cs-CZ" sz="1400" b="1" dirty="0" err="1">
                  <a:solidFill>
                    <a:schemeClr val="accent2"/>
                  </a:solidFill>
                </a:rPr>
                <a:t>ce</a:t>
              </a:r>
              <a:endParaRPr lang="en-US" sz="1400" b="1" dirty="0">
                <a:solidFill>
                  <a:schemeClr val="accent2"/>
                </a:solidFill>
              </a:endParaRPr>
            </a:p>
          </p:txBody>
        </p:sp>
        <p:sp>
          <p:nvSpPr>
            <p:cNvPr id="15" name="TextovéPole 14"/>
            <p:cNvSpPr txBox="1"/>
            <p:nvPr/>
          </p:nvSpPr>
          <p:spPr>
            <a:xfrm>
              <a:off x="2617520" y="4021748"/>
              <a:ext cx="2743200" cy="307777"/>
            </a:xfrm>
            <a:prstGeom prst="rect">
              <a:avLst/>
            </a:prstGeom>
            <a:noFill/>
          </p:spPr>
          <p:txBody>
            <a:bodyPr wrap="square" rtlCol="0">
              <a:spAutoFit/>
            </a:bodyPr>
            <a:lstStyle/>
            <a:p>
              <a:pPr algn="ctr"/>
              <a:r>
                <a:rPr lang="en-US" sz="1400" dirty="0">
                  <a:solidFill>
                    <a:schemeClr val="accent1"/>
                  </a:solidFill>
                </a:rPr>
                <a:t>1 </a:t>
              </a:r>
              <a:r>
                <a:rPr lang="cs-CZ" sz="1400" dirty="0">
                  <a:solidFill>
                    <a:schemeClr val="accent1"/>
                  </a:solidFill>
                </a:rPr>
                <a:t>hodina </a:t>
              </a:r>
              <a:r>
                <a:rPr lang="en-US" sz="1400" dirty="0">
                  <a:solidFill>
                    <a:schemeClr val="accent1"/>
                  </a:solidFill>
                </a:rPr>
                <a:t>(</a:t>
              </a:r>
              <a:r>
                <a:rPr lang="cs-CZ" sz="1400" dirty="0">
                  <a:solidFill>
                    <a:schemeClr val="accent1"/>
                  </a:solidFill>
                </a:rPr>
                <a:t>zúčtovací</a:t>
              </a:r>
              <a:r>
                <a:rPr lang="en-US" sz="1400" dirty="0">
                  <a:solidFill>
                    <a:schemeClr val="accent1"/>
                  </a:solidFill>
                </a:rPr>
                <a:t> period</a:t>
              </a:r>
              <a:r>
                <a:rPr lang="cs-CZ" sz="1400" dirty="0">
                  <a:solidFill>
                    <a:schemeClr val="accent1"/>
                  </a:solidFill>
                </a:rPr>
                <a:t>a</a:t>
              </a:r>
              <a:r>
                <a:rPr lang="en-US" sz="1400" dirty="0">
                  <a:solidFill>
                    <a:schemeClr val="accent1"/>
                  </a:solidFill>
                </a:rPr>
                <a:t>)</a:t>
              </a:r>
            </a:p>
          </p:txBody>
        </p:sp>
        <p:sp>
          <p:nvSpPr>
            <p:cNvPr id="16" name="TextovéPole 15"/>
            <p:cNvSpPr txBox="1"/>
            <p:nvPr/>
          </p:nvSpPr>
          <p:spPr>
            <a:xfrm>
              <a:off x="3117404" y="3365932"/>
              <a:ext cx="709550" cy="261610"/>
            </a:xfrm>
            <a:prstGeom prst="rect">
              <a:avLst/>
            </a:prstGeom>
            <a:noFill/>
          </p:spPr>
          <p:txBody>
            <a:bodyPr wrap="square" rtlCol="0">
              <a:spAutoFit/>
            </a:bodyPr>
            <a:lstStyle/>
            <a:p>
              <a:pPr algn="ctr"/>
              <a:r>
                <a:rPr lang="cs-CZ" sz="1050" b="1" dirty="0">
                  <a:solidFill>
                    <a:schemeClr val="bg1"/>
                  </a:solidFill>
                </a:rPr>
                <a:t>4MWh</a:t>
              </a:r>
            </a:p>
          </p:txBody>
        </p:sp>
        <p:sp>
          <p:nvSpPr>
            <p:cNvPr id="17" name="TextovéPole 16"/>
            <p:cNvSpPr txBox="1"/>
            <p:nvPr/>
          </p:nvSpPr>
          <p:spPr>
            <a:xfrm>
              <a:off x="4540463" y="3639417"/>
              <a:ext cx="709550" cy="261610"/>
            </a:xfrm>
            <a:prstGeom prst="rect">
              <a:avLst/>
            </a:prstGeom>
            <a:noFill/>
          </p:spPr>
          <p:txBody>
            <a:bodyPr wrap="square" rtlCol="0">
              <a:spAutoFit/>
            </a:bodyPr>
            <a:lstStyle/>
            <a:p>
              <a:pPr algn="ctr"/>
              <a:r>
                <a:rPr lang="cs-CZ" sz="1050" b="1" dirty="0">
                  <a:solidFill>
                    <a:schemeClr val="bg1"/>
                  </a:solidFill>
                </a:rPr>
                <a:t>-1MWh</a:t>
              </a:r>
            </a:p>
          </p:txBody>
        </p:sp>
        <p:sp>
          <p:nvSpPr>
            <p:cNvPr id="18" name="TextovéPole 17"/>
            <p:cNvSpPr txBox="1"/>
            <p:nvPr/>
          </p:nvSpPr>
          <p:spPr>
            <a:xfrm>
              <a:off x="5250013" y="2969824"/>
              <a:ext cx="2270138" cy="523220"/>
            </a:xfrm>
            <a:prstGeom prst="rect">
              <a:avLst/>
            </a:prstGeom>
            <a:noFill/>
          </p:spPr>
          <p:txBody>
            <a:bodyPr wrap="square" rtlCol="0">
              <a:spAutoFit/>
            </a:bodyPr>
            <a:lstStyle/>
            <a:p>
              <a:r>
                <a:rPr lang="cs-CZ" sz="1400" dirty="0"/>
                <a:t>Celková dodaná regulační energie</a:t>
              </a:r>
              <a:r>
                <a:rPr lang="en-US" sz="1400" dirty="0"/>
                <a:t>: 3 MWh</a:t>
              </a:r>
            </a:p>
          </p:txBody>
        </p:sp>
      </p:grpSp>
    </p:spTree>
    <p:extLst>
      <p:ext uri="{BB962C8B-B14F-4D97-AF65-F5344CB8AC3E}">
        <p14:creationId xmlns:p14="http://schemas.microsoft.com/office/powerpoint/2010/main" val="3433342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684421"/>
            <a:ext cx="8305648"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Systém zúčtování není příjmově neutrální</a:t>
            </a:r>
          </a:p>
        </p:txBody>
      </p:sp>
      <p:sp>
        <p:nvSpPr>
          <p:cNvPr id="4" name="Rectangle 3"/>
          <p:cNvSpPr>
            <a:spLocks noGrp="1" noChangeArrowheads="1"/>
          </p:cNvSpPr>
          <p:nvPr>
            <p:ph type="body" idx="1"/>
          </p:nvPr>
        </p:nvSpPr>
        <p:spPr>
          <a:xfrm>
            <a:off x="1203081" y="5080471"/>
            <a:ext cx="7345362" cy="1300690"/>
          </a:xfrm>
        </p:spPr>
        <p:txBody>
          <a:bodyPr>
            <a:noAutofit/>
          </a:bodyPr>
          <a:lstStyle/>
          <a:p>
            <a:r>
              <a:rPr lang="cs-CZ" sz="1200" dirty="0">
                <a:solidFill>
                  <a:schemeClr val="accent3">
                    <a:lumMod val="75000"/>
                  </a:schemeClr>
                </a:solidFill>
              </a:rPr>
              <a:t>Statisticky platí: platby za odchylku &gt; náklady na RE</a:t>
            </a:r>
          </a:p>
          <a:p>
            <a:endParaRPr lang="cs-CZ" sz="1200" dirty="0"/>
          </a:p>
          <a:p>
            <a:endParaRPr lang="cs-CZ" sz="1200" dirty="0"/>
          </a:p>
          <a:p>
            <a:endParaRPr lang="cs-CZ" sz="1200" dirty="0"/>
          </a:p>
          <a:p>
            <a:r>
              <a:rPr lang="cs-CZ" sz="1200" dirty="0"/>
              <a:t>PPS (ČEPS) výnosy použije pro úhradu plateb za podpůrné služby (regulačního rámce systémových služeb)</a:t>
            </a:r>
          </a:p>
        </p:txBody>
      </p:sp>
      <p:grpSp>
        <p:nvGrpSpPr>
          <p:cNvPr id="5" name="Skupina 4"/>
          <p:cNvGrpSpPr/>
          <p:nvPr/>
        </p:nvGrpSpPr>
        <p:grpSpPr>
          <a:xfrm>
            <a:off x="2195736" y="1778149"/>
            <a:ext cx="5810903" cy="3340422"/>
            <a:chOff x="683568" y="2276872"/>
            <a:chExt cx="5832648" cy="2376144"/>
          </a:xfrm>
        </p:grpSpPr>
        <p:sp>
          <p:nvSpPr>
            <p:cNvPr id="6" name="Obdélník 5"/>
            <p:cNvSpPr/>
            <p:nvPr/>
          </p:nvSpPr>
          <p:spPr>
            <a:xfrm>
              <a:off x="971600" y="2276872"/>
              <a:ext cx="720000" cy="12961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000" dirty="0">
                  <a:solidFill>
                    <a:prstClr val="white"/>
                  </a:solidFill>
                </a:rPr>
                <a:t>Součet kladných odchylek SZ</a:t>
              </a:r>
            </a:p>
          </p:txBody>
        </p:sp>
        <p:sp>
          <p:nvSpPr>
            <p:cNvPr id="7" name="Obdélník 6"/>
            <p:cNvSpPr/>
            <p:nvPr/>
          </p:nvSpPr>
          <p:spPr>
            <a:xfrm>
              <a:off x="1403648" y="3573016"/>
              <a:ext cx="720000"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000" dirty="0">
                  <a:solidFill>
                    <a:prstClr val="white"/>
                  </a:solidFill>
                </a:rPr>
                <a:t>Součet záporných odchylek SZ</a:t>
              </a:r>
            </a:p>
          </p:txBody>
        </p:sp>
        <p:sp>
          <p:nvSpPr>
            <p:cNvPr id="8" name="Obdélník 7"/>
            <p:cNvSpPr/>
            <p:nvPr/>
          </p:nvSpPr>
          <p:spPr>
            <a:xfrm>
              <a:off x="1403648" y="2780928"/>
              <a:ext cx="720000" cy="792088"/>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cs-CZ" sz="1000">
                <a:solidFill>
                  <a:prstClr val="white"/>
                </a:solidFill>
              </a:endParaRPr>
            </a:p>
          </p:txBody>
        </p:sp>
        <p:cxnSp>
          <p:nvCxnSpPr>
            <p:cNvPr id="9" name="Přímá spojovací čára 15"/>
            <p:cNvCxnSpPr/>
            <p:nvPr/>
          </p:nvCxnSpPr>
          <p:spPr>
            <a:xfrm>
              <a:off x="1691680" y="2276872"/>
              <a:ext cx="10081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16"/>
            <p:cNvCxnSpPr/>
            <p:nvPr/>
          </p:nvCxnSpPr>
          <p:spPr>
            <a:xfrm>
              <a:off x="2123728" y="2780928"/>
              <a:ext cx="5760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4"/>
            <p:cNvCxnSpPr/>
            <p:nvPr/>
          </p:nvCxnSpPr>
          <p:spPr>
            <a:xfrm>
              <a:off x="683568" y="3573016"/>
              <a:ext cx="58326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Zakřivená spojovací čára 11"/>
            <p:cNvCxnSpPr>
              <a:stCxn id="8" idx="3"/>
              <a:endCxn id="7" idx="3"/>
            </p:cNvCxnSpPr>
            <p:nvPr/>
          </p:nvCxnSpPr>
          <p:spPr>
            <a:xfrm>
              <a:off x="2123648" y="3176972"/>
              <a:ext cx="1588" cy="792088"/>
            </a:xfrm>
            <a:prstGeom prst="curvedConnector3">
              <a:avLst>
                <a:gd name="adj1" fmla="val 14395466"/>
              </a:avLst>
            </a:prstGeom>
            <a:ln w="1587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3" name="Přímá spojovací šipka 21"/>
            <p:cNvCxnSpPr/>
            <p:nvPr/>
          </p:nvCxnSpPr>
          <p:spPr>
            <a:xfrm rot="5400000" flipH="1" flipV="1">
              <a:off x="2015716" y="2528900"/>
              <a:ext cx="504056" cy="1588"/>
            </a:xfrm>
            <a:prstGeom prst="straightConnector1">
              <a:avLst/>
            </a:prstGeom>
            <a:ln w="19050">
              <a:solidFill>
                <a:schemeClr val="accent2"/>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195736" y="2373696"/>
              <a:ext cx="1008112" cy="313188"/>
            </a:xfrm>
            <a:prstGeom prst="rect">
              <a:avLst/>
            </a:prstGeom>
            <a:noFill/>
          </p:spPr>
          <p:txBody>
            <a:bodyPr wrap="square" rtlCol="0">
              <a:spAutoFit/>
            </a:bodyPr>
            <a:lstStyle/>
            <a:p>
              <a:pPr algn="ctr" fontAlgn="auto">
                <a:spcBef>
                  <a:spcPts val="0"/>
                </a:spcBef>
                <a:spcAft>
                  <a:spcPts val="0"/>
                </a:spcAft>
              </a:pPr>
              <a:r>
                <a:rPr lang="cs-CZ" sz="1000" dirty="0">
                  <a:solidFill>
                    <a:srgbClr val="BF2A34"/>
                  </a:solidFill>
                  <a:latin typeface="Calibri"/>
                </a:rPr>
                <a:t>systémová odchylka (</a:t>
              </a:r>
              <a:r>
                <a:rPr lang="cs-CZ" sz="1000" dirty="0" err="1">
                  <a:solidFill>
                    <a:srgbClr val="BF2A34"/>
                  </a:solidFill>
                  <a:latin typeface="Calibri"/>
                </a:rPr>
                <a:t>SyO</a:t>
              </a:r>
              <a:r>
                <a:rPr lang="cs-CZ" sz="1000" dirty="0">
                  <a:solidFill>
                    <a:srgbClr val="BF2A34"/>
                  </a:solidFill>
                  <a:latin typeface="Calibri"/>
                </a:rPr>
                <a:t>)</a:t>
              </a:r>
            </a:p>
          </p:txBody>
        </p:sp>
        <p:sp>
          <p:nvSpPr>
            <p:cNvPr id="15" name="Obdélník 14"/>
            <p:cNvSpPr/>
            <p:nvPr/>
          </p:nvSpPr>
          <p:spPr>
            <a:xfrm>
              <a:off x="4572000" y="2996952"/>
              <a:ext cx="720000" cy="5760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000" dirty="0">
                  <a:solidFill>
                    <a:prstClr val="white"/>
                  </a:solidFill>
                </a:rPr>
                <a:t>Celková kladná </a:t>
              </a:r>
              <a:br>
                <a:rPr lang="cs-CZ" sz="1000" dirty="0">
                  <a:solidFill>
                    <a:prstClr val="white"/>
                  </a:solidFill>
                </a:rPr>
              </a:br>
              <a:r>
                <a:rPr lang="cs-CZ" sz="1000" dirty="0">
                  <a:solidFill>
                    <a:prstClr val="white"/>
                  </a:solidFill>
                </a:rPr>
                <a:t>RE</a:t>
              </a:r>
            </a:p>
          </p:txBody>
        </p:sp>
        <p:sp>
          <p:nvSpPr>
            <p:cNvPr id="16" name="Obdélník 15"/>
            <p:cNvSpPr/>
            <p:nvPr/>
          </p:nvSpPr>
          <p:spPr>
            <a:xfrm>
              <a:off x="5004048" y="3573016"/>
              <a:ext cx="7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cs-CZ" sz="1000" dirty="0">
                  <a:solidFill>
                    <a:prstClr val="white"/>
                  </a:solidFill>
                </a:rPr>
                <a:t>Celková záporná RE</a:t>
              </a:r>
            </a:p>
          </p:txBody>
        </p:sp>
        <p:sp>
          <p:nvSpPr>
            <p:cNvPr id="17" name="Obdélník 16"/>
            <p:cNvSpPr/>
            <p:nvPr/>
          </p:nvSpPr>
          <p:spPr>
            <a:xfrm>
              <a:off x="5004048" y="2492896"/>
              <a:ext cx="720000" cy="108012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cs-CZ" sz="1000">
                <a:solidFill>
                  <a:prstClr val="white"/>
                </a:solidFill>
              </a:endParaRPr>
            </a:p>
          </p:txBody>
        </p:sp>
        <p:cxnSp>
          <p:nvCxnSpPr>
            <p:cNvPr id="18" name="Přímá spojovací čára 27"/>
            <p:cNvCxnSpPr/>
            <p:nvPr/>
          </p:nvCxnSpPr>
          <p:spPr>
            <a:xfrm>
              <a:off x="3995936" y="2492896"/>
              <a:ext cx="10081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28"/>
            <p:cNvCxnSpPr/>
            <p:nvPr/>
          </p:nvCxnSpPr>
          <p:spPr>
            <a:xfrm>
              <a:off x="3995936" y="2996952"/>
              <a:ext cx="5760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Zakřivená spojovací čára 29"/>
            <p:cNvCxnSpPr>
              <a:stCxn id="17" idx="3"/>
              <a:endCxn id="16" idx="3"/>
            </p:cNvCxnSpPr>
            <p:nvPr/>
          </p:nvCxnSpPr>
          <p:spPr>
            <a:xfrm>
              <a:off x="5724048" y="3032956"/>
              <a:ext cx="1588" cy="1080060"/>
            </a:xfrm>
            <a:prstGeom prst="curvedConnector3">
              <a:avLst>
                <a:gd name="adj1" fmla="val 14395466"/>
              </a:avLst>
            </a:prstGeom>
            <a:ln w="1587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1" name="Přímá spojovací šipka 30"/>
            <p:cNvCxnSpPr/>
            <p:nvPr/>
          </p:nvCxnSpPr>
          <p:spPr>
            <a:xfrm rot="5400000" flipH="1" flipV="1">
              <a:off x="4536790" y="2744130"/>
              <a:ext cx="504056" cy="1588"/>
            </a:xfrm>
            <a:prstGeom prst="straightConnector1">
              <a:avLst/>
            </a:prstGeom>
            <a:ln w="19050">
              <a:solidFill>
                <a:schemeClr val="accent2"/>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3470248" y="2615672"/>
              <a:ext cx="1368152" cy="433644"/>
            </a:xfrm>
            <a:prstGeom prst="rect">
              <a:avLst/>
            </a:prstGeom>
            <a:noFill/>
          </p:spPr>
          <p:txBody>
            <a:bodyPr wrap="square" rtlCol="0">
              <a:spAutoFit/>
            </a:bodyPr>
            <a:lstStyle/>
            <a:p>
              <a:pPr algn="ctr" fontAlgn="auto">
                <a:spcBef>
                  <a:spcPts val="0"/>
                </a:spcBef>
                <a:spcAft>
                  <a:spcPts val="0"/>
                </a:spcAft>
              </a:pPr>
              <a:r>
                <a:rPr lang="cs-CZ" sz="1000" dirty="0">
                  <a:solidFill>
                    <a:srgbClr val="BF2A34"/>
                  </a:solidFill>
                  <a:latin typeface="Calibri"/>
                </a:rPr>
                <a:t>záporné saldo regulační energie (RE)</a:t>
              </a:r>
            </a:p>
          </p:txBody>
        </p:sp>
        <p:sp>
          <p:nvSpPr>
            <p:cNvPr id="23" name="Obdélník 22"/>
            <p:cNvSpPr/>
            <p:nvPr/>
          </p:nvSpPr>
          <p:spPr>
            <a:xfrm>
              <a:off x="2771800" y="3933056"/>
              <a:ext cx="934894" cy="197038"/>
            </a:xfrm>
            <a:prstGeom prst="rect">
              <a:avLst/>
            </a:prstGeom>
            <a:gradFill>
              <a:gsLst>
                <a:gs pos="0">
                  <a:schemeClr val="accent2"/>
                </a:gs>
                <a:gs pos="0">
                  <a:schemeClr val="accent2"/>
                </a:gs>
                <a:gs pos="100000">
                  <a:schemeClr val="accent2">
                    <a:lumMod val="20000"/>
                    <a:lumOff val="80000"/>
                  </a:schemeClr>
                </a:gs>
              </a:gsLs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sz="1200" dirty="0" err="1">
                  <a:solidFill>
                    <a:srgbClr val="C4262E"/>
                  </a:solidFill>
                </a:rPr>
                <a:t>SyO</a:t>
              </a:r>
              <a:r>
                <a:rPr lang="cs-CZ" sz="1200" dirty="0">
                  <a:solidFill>
                    <a:srgbClr val="C4262E"/>
                  </a:solidFill>
                </a:rPr>
                <a:t> = - ∑ RE</a:t>
              </a:r>
            </a:p>
          </p:txBody>
        </p:sp>
      </p:grpSp>
      <p:sp>
        <p:nvSpPr>
          <p:cNvPr id="24" name="Zaoblený obdélníkový popisek 23"/>
          <p:cNvSpPr/>
          <p:nvPr/>
        </p:nvSpPr>
        <p:spPr>
          <a:xfrm>
            <a:off x="1187466" y="1782281"/>
            <a:ext cx="1160060" cy="653864"/>
          </a:xfrm>
          <a:prstGeom prst="wedgeRoundRectCallout">
            <a:avLst>
              <a:gd name="adj1" fmla="val 100693"/>
              <a:gd name="adj2" fmla="val 2386"/>
              <a:gd name="adj3" fmla="val 16667"/>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000" dirty="0">
                <a:solidFill>
                  <a:schemeClr val="tx1"/>
                </a:solidFill>
              </a:rPr>
              <a:t>zúčtovací cena odchylky</a:t>
            </a:r>
          </a:p>
          <a:p>
            <a:pPr algn="ctr"/>
            <a:r>
              <a:rPr lang="cs-CZ" sz="1000" i="1" dirty="0">
                <a:solidFill>
                  <a:schemeClr val="bg1"/>
                </a:solidFill>
              </a:rPr>
              <a:t>marginální cena</a:t>
            </a:r>
          </a:p>
        </p:txBody>
      </p:sp>
      <p:sp>
        <p:nvSpPr>
          <p:cNvPr id="25" name="TextovéPole 24"/>
          <p:cNvSpPr txBox="1"/>
          <p:nvPr/>
        </p:nvSpPr>
        <p:spPr>
          <a:xfrm>
            <a:off x="305510" y="1362395"/>
            <a:ext cx="8586970" cy="307777"/>
          </a:xfrm>
          <a:prstGeom prst="rect">
            <a:avLst/>
          </a:prstGeom>
          <a:solidFill>
            <a:schemeClr val="accent3">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1200" i="1" dirty="0">
                <a:solidFill>
                  <a:schemeClr val="bg1"/>
                </a:solidFill>
              </a:rPr>
              <a:t>Zúčtovací cena </a:t>
            </a:r>
            <a:r>
              <a:rPr lang="cs-CZ" sz="1400" b="1" i="1" dirty="0">
                <a:solidFill>
                  <a:schemeClr val="bg1"/>
                </a:solidFill>
              </a:rPr>
              <a:t>&gt;</a:t>
            </a:r>
            <a:r>
              <a:rPr lang="cs-CZ" sz="1200" i="1" dirty="0">
                <a:solidFill>
                  <a:schemeClr val="bg1"/>
                </a:solidFill>
              </a:rPr>
              <a:t> zúčtovací cena protiodchylky </a:t>
            </a:r>
            <a:r>
              <a:rPr lang="cs-CZ" sz="1400" b="1" i="1" dirty="0">
                <a:solidFill>
                  <a:schemeClr val="bg1"/>
                </a:solidFill>
              </a:rPr>
              <a:t>=</a:t>
            </a:r>
            <a:r>
              <a:rPr lang="cs-CZ" sz="1200" i="1" dirty="0">
                <a:solidFill>
                  <a:schemeClr val="bg1"/>
                </a:solidFill>
              </a:rPr>
              <a:t> vážený průměr</a:t>
            </a:r>
            <a:r>
              <a:rPr lang="en-US" sz="1200" i="1" dirty="0">
                <a:solidFill>
                  <a:schemeClr val="bg1"/>
                </a:solidFill>
              </a:rPr>
              <a:t> </a:t>
            </a:r>
            <a:r>
              <a:rPr lang="cs-CZ" sz="1200" i="1" dirty="0">
                <a:solidFill>
                  <a:schemeClr val="bg1"/>
                </a:solidFill>
              </a:rPr>
              <a:t>z cen aktivované regulační energie proti směru systémové odchylky </a:t>
            </a:r>
            <a:endParaRPr lang="en-US" sz="1200" i="1" dirty="0">
              <a:solidFill>
                <a:schemeClr val="bg1"/>
              </a:solidFill>
            </a:endParaRPr>
          </a:p>
        </p:txBody>
      </p:sp>
      <p:sp>
        <p:nvSpPr>
          <p:cNvPr id="26" name="Zaoblený obdélníkový popisek 25"/>
          <p:cNvSpPr/>
          <p:nvPr/>
        </p:nvSpPr>
        <p:spPr>
          <a:xfrm>
            <a:off x="4276184" y="4469837"/>
            <a:ext cx="1956290" cy="487964"/>
          </a:xfrm>
          <a:prstGeom prst="wedgeRoundRectCallout">
            <a:avLst>
              <a:gd name="adj1" fmla="val 83315"/>
              <a:gd name="adj2" fmla="val -7374"/>
              <a:gd name="adj3" fmla="val 16667"/>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000" i="1" dirty="0"/>
              <a:t>vážený průměr</a:t>
            </a:r>
            <a:r>
              <a:rPr lang="en-US" sz="1000" i="1" dirty="0"/>
              <a:t> </a:t>
            </a:r>
            <a:r>
              <a:rPr lang="cs-CZ" sz="1000" i="1" dirty="0"/>
              <a:t>z cen aktivované regulační energie proti směru systémové odchylky</a:t>
            </a:r>
            <a:endParaRPr lang="cs-CZ" sz="1000" dirty="0"/>
          </a:p>
        </p:txBody>
      </p:sp>
      <p:sp>
        <p:nvSpPr>
          <p:cNvPr id="27" name="Zaoblený obdélníkový popisek 26"/>
          <p:cNvSpPr/>
          <p:nvPr/>
        </p:nvSpPr>
        <p:spPr>
          <a:xfrm>
            <a:off x="1187467" y="3913071"/>
            <a:ext cx="1445952" cy="912246"/>
          </a:xfrm>
          <a:prstGeom prst="wedgeRoundRectCallout">
            <a:avLst>
              <a:gd name="adj1" fmla="val 100693"/>
              <a:gd name="adj2" fmla="val 2386"/>
              <a:gd name="adj3" fmla="val 16667"/>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000" dirty="0">
                <a:solidFill>
                  <a:schemeClr val="tx1"/>
                </a:solidFill>
              </a:rPr>
              <a:t>zúčtovací cena protiodchylky</a:t>
            </a:r>
          </a:p>
          <a:p>
            <a:pPr algn="ctr"/>
            <a:r>
              <a:rPr lang="cs-CZ" sz="1000" i="1" dirty="0">
                <a:solidFill>
                  <a:schemeClr val="bg1"/>
                </a:solidFill>
              </a:rPr>
              <a:t>vážený průměr</a:t>
            </a:r>
            <a:r>
              <a:rPr lang="en-US" sz="1000" i="1" dirty="0">
                <a:solidFill>
                  <a:schemeClr val="bg1"/>
                </a:solidFill>
              </a:rPr>
              <a:t> </a:t>
            </a:r>
            <a:r>
              <a:rPr lang="cs-CZ" sz="1000" i="1" dirty="0">
                <a:solidFill>
                  <a:schemeClr val="bg1"/>
                </a:solidFill>
              </a:rPr>
              <a:t>z cen aktivované regulační energie ve směru systémové odchylky</a:t>
            </a:r>
            <a:endParaRPr lang="cs-CZ" sz="1000" dirty="0">
              <a:solidFill>
                <a:schemeClr val="bg1"/>
              </a:solidFill>
            </a:endParaRPr>
          </a:p>
        </p:txBody>
      </p:sp>
      <p:sp>
        <p:nvSpPr>
          <p:cNvPr id="28" name="Zaoblený obdélníkový popisek 27"/>
          <p:cNvSpPr/>
          <p:nvPr/>
        </p:nvSpPr>
        <p:spPr>
          <a:xfrm>
            <a:off x="4024069" y="3043524"/>
            <a:ext cx="1921446" cy="487964"/>
          </a:xfrm>
          <a:prstGeom prst="wedgeRoundRectCallout">
            <a:avLst>
              <a:gd name="adj1" fmla="val 64059"/>
              <a:gd name="adj2" fmla="val 29714"/>
              <a:gd name="adj3" fmla="val 16667"/>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000" i="1" dirty="0"/>
              <a:t>vážený průměr</a:t>
            </a:r>
            <a:r>
              <a:rPr lang="en-US" sz="1000" i="1" dirty="0"/>
              <a:t> </a:t>
            </a:r>
            <a:r>
              <a:rPr lang="cs-CZ" sz="1000" i="1" dirty="0"/>
              <a:t>z cen aktivované regulační energie ve směru systémové odchylky</a:t>
            </a:r>
            <a:endParaRPr lang="cs-CZ" sz="1000" dirty="0"/>
          </a:p>
        </p:txBody>
      </p:sp>
      <p:sp>
        <p:nvSpPr>
          <p:cNvPr id="29" name="TextovéPole 28"/>
          <p:cNvSpPr txBox="1"/>
          <p:nvPr/>
        </p:nvSpPr>
        <p:spPr>
          <a:xfrm>
            <a:off x="3196530" y="5409680"/>
            <a:ext cx="3209118" cy="276999"/>
          </a:xfrm>
          <a:prstGeom prst="rect">
            <a:avLst/>
          </a:prstGeom>
          <a:solidFill>
            <a:schemeClr val="accent3">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sz="1200" dirty="0">
                <a:solidFill>
                  <a:schemeClr val="bg1"/>
                </a:solidFill>
              </a:rPr>
              <a:t>výnosy PPS = platby za odchylku - náklady na RE</a:t>
            </a:r>
          </a:p>
        </p:txBody>
      </p:sp>
    </p:spTree>
    <p:extLst>
      <p:ext uri="{BB962C8B-B14F-4D97-AF65-F5344CB8AC3E}">
        <p14:creationId xmlns:p14="http://schemas.microsoft.com/office/powerpoint/2010/main" val="339621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783749"/>
            <a:ext cx="7873600"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Finanční přebytek ze systému zúčtování</a:t>
            </a:r>
          </a:p>
        </p:txBody>
      </p:sp>
      <p:sp>
        <p:nvSpPr>
          <p:cNvPr id="4" name="TextovéPole 3"/>
          <p:cNvSpPr txBox="1"/>
          <p:nvPr/>
        </p:nvSpPr>
        <p:spPr>
          <a:xfrm>
            <a:off x="204952" y="1988840"/>
            <a:ext cx="8739300" cy="738664"/>
          </a:xfrm>
          <a:prstGeom prst="rect">
            <a:avLst/>
          </a:prstGeom>
          <a:solidFill>
            <a:schemeClr val="accent3">
              <a:lumMod val="20000"/>
              <a:lumOff val="80000"/>
            </a:schemeClr>
          </a:solidFill>
        </p:spPr>
        <p:txBody>
          <a:bodyPr wrap="square" rtlCol="0">
            <a:spAutoFit/>
          </a:bodyPr>
          <a:lstStyle/>
          <a:p>
            <a:endParaRPr lang="cs-CZ" sz="1400" dirty="0">
              <a:latin typeface="+mn-lt"/>
            </a:endParaRPr>
          </a:p>
          <a:p>
            <a:endParaRPr lang="cs-CZ" sz="1400" dirty="0">
              <a:latin typeface="+mn-lt"/>
            </a:endParaRPr>
          </a:p>
          <a:p>
            <a:endParaRPr lang="cs-CZ" sz="1400" dirty="0">
              <a:latin typeface="+mn-lt"/>
            </a:endParaRPr>
          </a:p>
        </p:txBody>
      </p:sp>
      <p:graphicFrame>
        <p:nvGraphicFramePr>
          <p:cNvPr id="5" name="Tabulka 4"/>
          <p:cNvGraphicFramePr>
            <a:graphicFrameLocks noGrp="1"/>
          </p:cNvGraphicFramePr>
          <p:nvPr>
            <p:extLst>
              <p:ext uri="{D42A27DB-BD31-4B8C-83A1-F6EECF244321}">
                <p14:modId xmlns:p14="http://schemas.microsoft.com/office/powerpoint/2010/main" val="2023971904"/>
              </p:ext>
            </p:extLst>
          </p:nvPr>
        </p:nvGraphicFramePr>
        <p:xfrm>
          <a:off x="204952" y="2862106"/>
          <a:ext cx="8739300" cy="370840"/>
        </p:xfrm>
        <a:graphic>
          <a:graphicData uri="http://schemas.openxmlformats.org/drawingml/2006/table">
            <a:tbl>
              <a:tblPr firstCol="1" bandRow="1">
                <a:tableStyleId>{F5AB1C69-6EDB-4FF4-983F-18BD219EF322}</a:tableStyleId>
              </a:tblPr>
              <a:tblGrid>
                <a:gridCol w="1330765">
                  <a:extLst>
                    <a:ext uri="{9D8B030D-6E8A-4147-A177-3AD203B41FA5}">
                      <a16:colId xmlns:a16="http://schemas.microsoft.com/office/drawing/2014/main" val="20000"/>
                    </a:ext>
                  </a:extLst>
                </a:gridCol>
                <a:gridCol w="7408535">
                  <a:extLst>
                    <a:ext uri="{9D8B030D-6E8A-4147-A177-3AD203B41FA5}">
                      <a16:colId xmlns:a16="http://schemas.microsoft.com/office/drawing/2014/main" val="20001"/>
                    </a:ext>
                  </a:extLst>
                </a:gridCol>
              </a:tblGrid>
              <a:tr h="370840">
                <a:tc>
                  <a:txBody>
                    <a:bodyPr/>
                    <a:lstStyle/>
                    <a:p>
                      <a:r>
                        <a:rPr lang="cs-CZ" sz="1400" kern="1200" dirty="0">
                          <a:effectLst/>
                        </a:rPr>
                        <a:t>Přebytek</a:t>
                      </a:r>
                      <a:endParaRPr lang="cs-CZ" sz="1400" dirty="0">
                        <a:latin typeface="+mn-lt"/>
                      </a:endParaRPr>
                    </a:p>
                  </a:txBody>
                  <a:tcPr/>
                </a:tc>
                <a:tc>
                  <a:txBody>
                    <a:bodyPr/>
                    <a:lstStyle/>
                    <a:p>
                      <a:r>
                        <a:rPr lang="cs-CZ" sz="1400" kern="1200" dirty="0">
                          <a:effectLst/>
                        </a:rPr>
                        <a:t>přebytek ze systému zúčtování se stanoví [Kč]</a:t>
                      </a:r>
                      <a:endParaRPr lang="cs-CZ" sz="1400" dirty="0">
                        <a:latin typeface="+mn-lt"/>
                      </a:endParaRPr>
                    </a:p>
                  </a:txBody>
                  <a:tcPr anchor="ct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7" name="Obdélník 6"/>
              <p:cNvSpPr/>
              <p:nvPr/>
            </p:nvSpPr>
            <p:spPr>
              <a:xfrm>
                <a:off x="1146647" y="2193255"/>
                <a:ext cx="5549456" cy="3298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1400" i="1">
                          <a:latin typeface="Cambria Math"/>
                        </a:rPr>
                        <m:t>𝑃</m:t>
                      </m:r>
                      <m:r>
                        <a:rPr lang="cs-CZ" sz="1400" i="1">
                          <a:latin typeface="Cambria Math"/>
                        </a:rPr>
                        <m:t>ř</m:t>
                      </m:r>
                      <m:r>
                        <a:rPr lang="cs-CZ" sz="1400" i="1">
                          <a:latin typeface="Cambria Math"/>
                        </a:rPr>
                        <m:t>𝑒𝑏𝑦𝑡𝑒𝑘</m:t>
                      </m:r>
                      <m:r>
                        <a:rPr lang="cs-CZ" sz="1400" i="1">
                          <a:latin typeface="Cambria Math"/>
                        </a:rPr>
                        <m:t>=</m:t>
                      </m:r>
                      <m:sSub>
                        <m:sSubPr>
                          <m:ctrlPr>
                            <a:rPr lang="cs-CZ" sz="1400" i="1">
                              <a:latin typeface="Cambria Math" panose="02040503050406030204" pitchFamily="18" charset="0"/>
                            </a:rPr>
                          </m:ctrlPr>
                        </m:sSubPr>
                        <m:e>
                          <m:r>
                            <a:rPr lang="cs-CZ" sz="1400" i="1">
                              <a:latin typeface="Cambria Math"/>
                            </a:rPr>
                            <m:t>∑</m:t>
                          </m:r>
                        </m:e>
                        <m:sub>
                          <m:r>
                            <a:rPr lang="cs-CZ" sz="1400" i="1">
                              <a:latin typeface="Cambria Math"/>
                            </a:rPr>
                            <m:t>∀</m:t>
                          </m:r>
                          <m:r>
                            <a:rPr lang="cs-CZ" sz="1400" i="1">
                              <a:latin typeface="Cambria Math"/>
                            </a:rPr>
                            <m:t>𝑆𝑍</m:t>
                          </m:r>
                        </m:sub>
                      </m:sSub>
                      <m:sSub>
                        <m:sSubPr>
                          <m:ctrlPr>
                            <a:rPr lang="cs-CZ" sz="1400" i="1">
                              <a:latin typeface="Cambria Math" panose="02040503050406030204" pitchFamily="18" charset="0"/>
                            </a:rPr>
                          </m:ctrlPr>
                        </m:sSubPr>
                        <m:e>
                          <m:r>
                            <a:rPr lang="cs-CZ" sz="1400" i="1">
                              <a:latin typeface="Cambria Math"/>
                            </a:rPr>
                            <m:t>𝑃𝑙𝑎𝑡𝑏𝑎</m:t>
                          </m:r>
                        </m:e>
                        <m:sub>
                          <m:r>
                            <a:rPr lang="cs-CZ" sz="1400" i="1">
                              <a:latin typeface="Cambria Math"/>
                            </a:rPr>
                            <m:t>𝑜𝑑𝑐h</m:t>
                          </m:r>
                          <m:r>
                            <a:rPr lang="cs-CZ" sz="1400" i="1">
                              <a:latin typeface="Cambria Math"/>
                            </a:rPr>
                            <m:t>,</m:t>
                          </m:r>
                          <m:r>
                            <a:rPr lang="cs-CZ" sz="1400" i="1">
                              <a:latin typeface="Cambria Math"/>
                            </a:rPr>
                            <m:t>𝑆𝑍</m:t>
                          </m:r>
                        </m:sub>
                      </m:sSub>
                      <m:r>
                        <a:rPr lang="cs-CZ" sz="1400" i="1">
                          <a:latin typeface="Cambria Math"/>
                        </a:rPr>
                        <m:t>+</m:t>
                      </m:r>
                      <m:sSub>
                        <m:sSubPr>
                          <m:ctrlPr>
                            <a:rPr lang="cs-CZ" sz="1400" i="1">
                              <a:latin typeface="Cambria Math" panose="02040503050406030204" pitchFamily="18" charset="0"/>
                            </a:rPr>
                          </m:ctrlPr>
                        </m:sSubPr>
                        <m:e>
                          <m:r>
                            <a:rPr lang="cs-CZ" sz="1400" i="1">
                              <a:latin typeface="Cambria Math"/>
                            </a:rPr>
                            <m:t>∑</m:t>
                          </m:r>
                        </m:e>
                        <m:sub>
                          <m:r>
                            <a:rPr lang="cs-CZ" sz="1400" i="1">
                              <a:latin typeface="Cambria Math"/>
                            </a:rPr>
                            <m:t>∀</m:t>
                          </m:r>
                          <m:r>
                            <a:rPr lang="cs-CZ" sz="1400" i="1">
                              <a:latin typeface="Cambria Math"/>
                            </a:rPr>
                            <m:t>𝑆𝑍</m:t>
                          </m:r>
                        </m:sub>
                      </m:sSub>
                      <m:sSub>
                        <m:sSubPr>
                          <m:ctrlPr>
                            <a:rPr lang="cs-CZ" sz="1400" i="1">
                              <a:latin typeface="Cambria Math" panose="02040503050406030204" pitchFamily="18" charset="0"/>
                            </a:rPr>
                          </m:ctrlPr>
                        </m:sSubPr>
                        <m:e>
                          <m:r>
                            <a:rPr lang="cs-CZ" sz="1400" i="1">
                              <a:latin typeface="Cambria Math"/>
                            </a:rPr>
                            <m:t>𝑃𝑙𝑎𝑡𝑏𝑎</m:t>
                          </m:r>
                        </m:e>
                        <m:sub>
                          <m:r>
                            <a:rPr lang="cs-CZ" sz="1400" i="1">
                              <a:latin typeface="Cambria Math"/>
                            </a:rPr>
                            <m:t>𝑟𝑒𝑔</m:t>
                          </m:r>
                          <m:r>
                            <a:rPr lang="cs-CZ" sz="1400" i="1">
                              <a:latin typeface="Cambria Math"/>
                            </a:rPr>
                            <m:t>,</m:t>
                          </m:r>
                          <m:r>
                            <a:rPr lang="cs-CZ" sz="1400" i="1">
                              <a:latin typeface="Cambria Math"/>
                            </a:rPr>
                            <m:t>𝑆𝑍</m:t>
                          </m:r>
                        </m:sub>
                      </m:sSub>
                    </m:oMath>
                  </m:oMathPara>
                </a14:m>
                <a:endParaRPr lang="cs-CZ" sz="1400" dirty="0">
                  <a:latin typeface="+mn-lt"/>
                </a:endParaRPr>
              </a:p>
            </p:txBody>
          </p:sp>
        </mc:Choice>
        <mc:Fallback xmlns="">
          <p:sp>
            <p:nvSpPr>
              <p:cNvPr id="7" name="Obdélník 6"/>
              <p:cNvSpPr>
                <a:spLocks noRot="1" noChangeAspect="1" noMove="1" noResize="1" noEditPoints="1" noAdjustHandles="1" noChangeArrowheads="1" noChangeShapeType="1" noTextEdit="1"/>
              </p:cNvSpPr>
              <p:nvPr/>
            </p:nvSpPr>
            <p:spPr>
              <a:xfrm>
                <a:off x="1146647" y="2193255"/>
                <a:ext cx="5549456" cy="329834"/>
              </a:xfrm>
              <a:prstGeom prst="rect">
                <a:avLst/>
              </a:prstGeom>
              <a:blipFill rotWithShape="0">
                <a:blip r:embed="rId3"/>
                <a:stretch>
                  <a:fillRect b="-1852"/>
                </a:stretch>
              </a:blipFill>
            </p:spPr>
            <p:txBody>
              <a:bodyPr/>
              <a:lstStyle/>
              <a:p>
                <a:r>
                  <a:rPr lang="en-US">
                    <a:noFill/>
                  </a:rPr>
                  <a:t> </a:t>
                </a:r>
              </a:p>
            </p:txBody>
          </p:sp>
        </mc:Fallback>
      </mc:AlternateContent>
      <p:sp>
        <p:nvSpPr>
          <p:cNvPr id="8" name="Obdélník 7"/>
          <p:cNvSpPr/>
          <p:nvPr/>
        </p:nvSpPr>
        <p:spPr>
          <a:xfrm>
            <a:off x="204952" y="3563030"/>
            <a:ext cx="8739300" cy="523220"/>
          </a:xfrm>
          <a:prstGeom prst="rect">
            <a:avLst/>
          </a:prstGeom>
          <a:solidFill>
            <a:schemeClr val="accent1">
              <a:lumMod val="20000"/>
              <a:lumOff val="80000"/>
            </a:schemeClr>
          </a:solidFill>
        </p:spPr>
        <p:txBody>
          <a:bodyPr wrap="square">
            <a:spAutoFit/>
          </a:bodyPr>
          <a:lstStyle/>
          <a:p>
            <a:r>
              <a:rPr lang="cs-CZ" sz="1400" dirty="0">
                <a:latin typeface="Times New Roman" pitchFamily="18" charset="0"/>
                <a:cs typeface="Times New Roman" pitchFamily="18" charset="0"/>
              </a:rPr>
              <a:t>Přebytek je zúčtován operátorem trhu PPS, který jej zahrne do svých regulovaných příjmů na systémové služby, tedy na nákup podpůrných služeb.</a:t>
            </a:r>
          </a:p>
        </p:txBody>
      </p:sp>
    </p:spTree>
    <p:extLst>
      <p:ext uri="{BB962C8B-B14F-4D97-AF65-F5344CB8AC3E}">
        <p14:creationId xmlns:p14="http://schemas.microsoft.com/office/powerpoint/2010/main" val="2861717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124744"/>
            <a:ext cx="7956456" cy="4585871"/>
          </a:xfrm>
          <a:prstGeom prst="rect">
            <a:avLst/>
          </a:prstGeom>
          <a:noFill/>
        </p:spPr>
        <p:txBody>
          <a:bodyPr wrap="square" lIns="0" tIns="0" rIns="0" bIns="0" rtlCol="0">
            <a:spAutoFit/>
          </a:bodyPr>
          <a:lstStyle/>
          <a:p>
            <a:r>
              <a:rPr lang="cs-CZ" dirty="0">
                <a:solidFill>
                  <a:schemeClr val="bg1">
                    <a:lumMod val="50000"/>
                  </a:schemeClr>
                </a:solidFill>
                <a:latin typeface="Arial Black" panose="020B0A04020102020204" pitchFamily="34" charset="0"/>
              </a:rPr>
              <a:t>Úvod</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Vznik a příčiny odchylek, systém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Vytváření bilančních skupin, agregace, postup registrace diagramu</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Sběr a agregace dat z měření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Vyhodnocení, ocenění a zúčtování odchylek a regulační energie</a:t>
            </a:r>
          </a:p>
          <a:p>
            <a:endParaRPr lang="cs-CZ" dirty="0">
              <a:solidFill>
                <a:schemeClr val="bg1">
                  <a:lumMod val="50000"/>
                </a:schemeClr>
              </a:solidFill>
              <a:latin typeface="Arial Black" panose="020B0A04020102020204" pitchFamily="34" charset="0"/>
            </a:endParaRPr>
          </a:p>
          <a:p>
            <a:r>
              <a:rPr lang="cs-CZ" sz="2800" dirty="0">
                <a:solidFill>
                  <a:schemeClr val="accent3">
                    <a:lumMod val="75000"/>
                  </a:schemeClr>
                </a:solidFill>
                <a:latin typeface="Arial Black" panose="020B0A04020102020204" pitchFamily="34" charset="0"/>
              </a:rPr>
              <a:t>Požadavky na systém zúčtování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Shrnutí, zveřejňování dat</a:t>
            </a:r>
          </a:p>
        </p:txBody>
      </p:sp>
    </p:spTree>
    <p:extLst>
      <p:ext uri="{BB962C8B-B14F-4D97-AF65-F5344CB8AC3E}">
        <p14:creationId xmlns:p14="http://schemas.microsoft.com/office/powerpoint/2010/main" val="2217789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830997"/>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Základní požadavky na systém zúčtování</a:t>
            </a:r>
            <a:endParaRPr lang="en-US" sz="2700" dirty="0">
              <a:solidFill>
                <a:schemeClr val="accent3">
                  <a:lumMod val="75000"/>
                </a:schemeClr>
              </a:solidFill>
              <a:latin typeface="Arial Black" panose="020B0A04020102020204" pitchFamily="34" charset="0"/>
              <a:ea typeface="+mn-ea"/>
              <a:cs typeface="+mn-cs"/>
            </a:endParaRPr>
          </a:p>
        </p:txBody>
      </p:sp>
      <p:graphicFrame>
        <p:nvGraphicFramePr>
          <p:cNvPr id="3" name="Tabulka 2"/>
          <p:cNvGraphicFramePr>
            <a:graphicFrameLocks noGrp="1"/>
          </p:cNvGraphicFramePr>
          <p:nvPr>
            <p:extLst>
              <p:ext uri="{D42A27DB-BD31-4B8C-83A1-F6EECF244321}">
                <p14:modId xmlns:p14="http://schemas.microsoft.com/office/powerpoint/2010/main" val="3680262462"/>
              </p:ext>
            </p:extLst>
          </p:nvPr>
        </p:nvGraphicFramePr>
        <p:xfrm>
          <a:off x="222092" y="1484784"/>
          <a:ext cx="8630812" cy="4480755"/>
        </p:xfrm>
        <a:graphic>
          <a:graphicData uri="http://schemas.openxmlformats.org/drawingml/2006/table">
            <a:tbl>
              <a:tblPr firstRow="1">
                <a:tableStyleId>{F5AB1C69-6EDB-4FF4-983F-18BD219EF322}</a:tableStyleId>
              </a:tblPr>
              <a:tblGrid>
                <a:gridCol w="4315406">
                  <a:extLst>
                    <a:ext uri="{9D8B030D-6E8A-4147-A177-3AD203B41FA5}">
                      <a16:colId xmlns:a16="http://schemas.microsoft.com/office/drawing/2014/main" val="20000"/>
                    </a:ext>
                  </a:extLst>
                </a:gridCol>
                <a:gridCol w="4315406">
                  <a:extLst>
                    <a:ext uri="{9D8B030D-6E8A-4147-A177-3AD203B41FA5}">
                      <a16:colId xmlns:a16="http://schemas.microsoft.com/office/drawing/2014/main" val="20001"/>
                    </a:ext>
                  </a:extLst>
                </a:gridCol>
              </a:tblGrid>
              <a:tr h="377325">
                <a:tc>
                  <a:txBody>
                    <a:bodyPr/>
                    <a:lstStyle/>
                    <a:p>
                      <a:pPr algn="ctr"/>
                      <a:r>
                        <a:rPr lang="cs-CZ" sz="1400" noProof="0" dirty="0"/>
                        <a:t>Požadavek</a:t>
                      </a:r>
                      <a:endParaRPr lang="en-US" sz="1400" noProof="0" dirty="0">
                        <a:latin typeface="Arial" panose="020B0604020202020204" pitchFamily="34" charset="0"/>
                        <a:cs typeface="Arial" panose="020B0604020202020204" pitchFamily="34" charset="0"/>
                      </a:endParaRPr>
                    </a:p>
                  </a:txBody>
                  <a:tcPr anchor="ctr"/>
                </a:tc>
                <a:tc>
                  <a:txBody>
                    <a:bodyPr/>
                    <a:lstStyle/>
                    <a:p>
                      <a:pPr algn="ctr"/>
                      <a:r>
                        <a:rPr lang="cs-CZ" sz="1400" noProof="0" dirty="0"/>
                        <a:t>Opatření</a:t>
                      </a:r>
                      <a:endParaRPr lang="en-US" sz="14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20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noProof="0" dirty="0">
                          <a:effectLst/>
                        </a:rPr>
                        <a:t>1. Motivace k minimalizaci odchylky, aby se zabránilo spekulacím na odchylku (úmyslně otevřená pozice)</a:t>
                      </a:r>
                      <a:endParaRPr lang="en-US" sz="1400" noProof="0" dirty="0">
                        <a:latin typeface="Arial" panose="020B0604020202020204" pitchFamily="34" charset="0"/>
                        <a:cs typeface="Arial" panose="020B0604020202020204" pitchFamily="34" charset="0"/>
                      </a:endParaRPr>
                    </a:p>
                  </a:txBody>
                  <a:tcPr anchor="ctr"/>
                </a:tc>
                <a:tc>
                  <a:txBody>
                    <a:bodyPr/>
                    <a:lstStyle/>
                    <a:p>
                      <a:r>
                        <a:rPr lang="cs-CZ" sz="1400" noProof="0" dirty="0">
                          <a:effectLst/>
                        </a:rPr>
                        <a:t>Zúčtovací cena</a:t>
                      </a:r>
                      <a:r>
                        <a:rPr lang="cs-CZ" sz="1400" baseline="0" noProof="0" dirty="0">
                          <a:effectLst/>
                        </a:rPr>
                        <a:t> je dostatečně vysoká, zavedení minimální ceny</a:t>
                      </a:r>
                      <a:endParaRPr lang="en-US" sz="14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20686">
                <a:tc>
                  <a:txBody>
                    <a:bodyPr/>
                    <a:lstStyle/>
                    <a:p>
                      <a:r>
                        <a:rPr lang="cs-CZ" sz="1400" noProof="0" dirty="0">
                          <a:effectLst/>
                        </a:rPr>
                        <a:t>2. Minimalizace </a:t>
                      </a:r>
                      <a:r>
                        <a:rPr lang="cs-CZ" sz="1400" baseline="0" noProof="0" dirty="0">
                          <a:effectLst/>
                        </a:rPr>
                        <a:t>výskytu vysokých systémových odchylek</a:t>
                      </a:r>
                      <a:endParaRPr lang="en-US" sz="1400" noProof="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noProof="0" dirty="0">
                          <a:effectLst/>
                        </a:rPr>
                        <a:t>Vysoká</a:t>
                      </a:r>
                      <a:r>
                        <a:rPr lang="cs-CZ" sz="1400" baseline="0" noProof="0" dirty="0">
                          <a:effectLst/>
                        </a:rPr>
                        <a:t> závislost mezi velikostí a cenou systémové odchylky</a:t>
                      </a:r>
                      <a:endParaRPr lang="en-US" sz="14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820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noProof="0" dirty="0">
                          <a:effectLst/>
                        </a:rPr>
                        <a:t>3. Symetrické rozložení systémové odchylky</a:t>
                      </a:r>
                      <a:endParaRPr lang="en-US" sz="1400" noProof="0" dirty="0">
                        <a:latin typeface="Arial" panose="020B0604020202020204" pitchFamily="34" charset="0"/>
                        <a:cs typeface="Arial" panose="020B0604020202020204" pitchFamily="34" charset="0"/>
                      </a:endParaRPr>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noProof="0" dirty="0">
                          <a:effectLst/>
                        </a:rPr>
                        <a:t>Vhodné nastavení</a:t>
                      </a:r>
                      <a:r>
                        <a:rPr lang="cs-CZ" sz="1400" baseline="0" noProof="0" dirty="0">
                          <a:effectLst/>
                        </a:rPr>
                        <a:t> minimální zúčtovací ceny</a:t>
                      </a:r>
                      <a:endParaRPr lang="en-US" sz="1400" noProof="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820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noProof="0" dirty="0"/>
                        <a:t>4. Systémová odchylka je náhodná,</a:t>
                      </a:r>
                      <a:r>
                        <a:rPr lang="cs-CZ" sz="1400" baseline="0" noProof="0" dirty="0"/>
                        <a:t> nevykazuje výrazné trendové ani cyklické složky</a:t>
                      </a:r>
                      <a:endParaRPr lang="en-US" sz="1400" noProof="0" dirty="0">
                        <a:latin typeface="Arial" panose="020B0604020202020204" pitchFamily="34" charset="0"/>
                        <a:cs typeface="Arial" panose="020B0604020202020204" pitchFamily="34" charset="0"/>
                      </a:endParaRP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noProof="0" dirty="0">
                        <a:effectLst/>
                      </a:endParaRPr>
                    </a:p>
                  </a:txBody>
                  <a:tcPr anchor="ctr"/>
                </a:tc>
                <a:extLst>
                  <a:ext uri="{0D108BD9-81ED-4DB2-BD59-A6C34878D82A}">
                    <a16:rowId xmlns:a16="http://schemas.microsoft.com/office/drawing/2014/main" val="10004"/>
                  </a:ext>
                </a:extLst>
              </a:tr>
              <a:tr h="820686">
                <a:tc>
                  <a:txBody>
                    <a:bodyPr/>
                    <a:lstStyle/>
                    <a:p>
                      <a:pPr rtl="0"/>
                      <a:r>
                        <a:rPr lang="cs-CZ" sz="1400" noProof="0" dirty="0">
                          <a:effectLst/>
                        </a:rPr>
                        <a:t>5. Částečný</a:t>
                      </a:r>
                      <a:r>
                        <a:rPr lang="cs-CZ" sz="1400" baseline="0" noProof="0" dirty="0">
                          <a:effectLst/>
                        </a:rPr>
                        <a:t> převod nákladů za systémové služby na původce odchylky</a:t>
                      </a:r>
                      <a:endParaRPr lang="en-US" sz="1400" noProof="0" dirty="0">
                        <a:effectLst/>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noProof="0" dirty="0">
                          <a:effectLst/>
                        </a:rPr>
                        <a:t>Rozdíl mezi příjmy a výdaji</a:t>
                      </a:r>
                      <a:r>
                        <a:rPr lang="cs-CZ" sz="1400" baseline="0" noProof="0" dirty="0">
                          <a:effectLst/>
                        </a:rPr>
                        <a:t> je použit na obstarávání podpůrných služeb</a:t>
                      </a:r>
                      <a:endParaRPr lang="en-US" sz="1400" noProof="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70855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807"/>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1. Zabránění spekulace na odchylku</a:t>
            </a:r>
            <a:endParaRPr lang="en-US" sz="2700" dirty="0">
              <a:solidFill>
                <a:schemeClr val="accent3">
                  <a:lumMod val="75000"/>
                </a:schemeClr>
              </a:solidFill>
              <a:latin typeface="Arial Black" panose="020B0A04020102020204" pitchFamily="34" charset="0"/>
              <a:ea typeface="+mn-ea"/>
              <a:cs typeface="+mn-cs"/>
            </a:endParaRPr>
          </a:p>
        </p:txBody>
      </p:sp>
      <p:graphicFrame>
        <p:nvGraphicFramePr>
          <p:cNvPr id="4" name="Tabulka 3"/>
          <p:cNvGraphicFramePr>
            <a:graphicFrameLocks noGrp="1"/>
          </p:cNvGraphicFramePr>
          <p:nvPr>
            <p:extLst>
              <p:ext uri="{D42A27DB-BD31-4B8C-83A1-F6EECF244321}">
                <p14:modId xmlns:p14="http://schemas.microsoft.com/office/powerpoint/2010/main" val="2359675651"/>
              </p:ext>
            </p:extLst>
          </p:nvPr>
        </p:nvGraphicFramePr>
        <p:xfrm>
          <a:off x="1043608" y="2420888"/>
          <a:ext cx="7248524" cy="2708158"/>
        </p:xfrm>
        <a:graphic>
          <a:graphicData uri="http://schemas.openxmlformats.org/drawingml/2006/table">
            <a:tbl>
              <a:tblPr firstRow="1" bandRow="1">
                <a:tableStyleId>{F5AB1C69-6EDB-4FF4-983F-18BD219EF322}</a:tableStyleId>
              </a:tblPr>
              <a:tblGrid>
                <a:gridCol w="1812131">
                  <a:extLst>
                    <a:ext uri="{9D8B030D-6E8A-4147-A177-3AD203B41FA5}">
                      <a16:colId xmlns:a16="http://schemas.microsoft.com/office/drawing/2014/main" val="20000"/>
                    </a:ext>
                  </a:extLst>
                </a:gridCol>
                <a:gridCol w="1812131">
                  <a:extLst>
                    <a:ext uri="{9D8B030D-6E8A-4147-A177-3AD203B41FA5}">
                      <a16:colId xmlns:a16="http://schemas.microsoft.com/office/drawing/2014/main" val="20001"/>
                    </a:ext>
                  </a:extLst>
                </a:gridCol>
                <a:gridCol w="1812131">
                  <a:extLst>
                    <a:ext uri="{9D8B030D-6E8A-4147-A177-3AD203B41FA5}">
                      <a16:colId xmlns:a16="http://schemas.microsoft.com/office/drawing/2014/main" val="20002"/>
                    </a:ext>
                  </a:extLst>
                </a:gridCol>
                <a:gridCol w="1812131">
                  <a:extLst>
                    <a:ext uri="{9D8B030D-6E8A-4147-A177-3AD203B41FA5}">
                      <a16:colId xmlns:a16="http://schemas.microsoft.com/office/drawing/2014/main" val="20003"/>
                    </a:ext>
                  </a:extLst>
                </a:gridCol>
              </a:tblGrid>
              <a:tr h="330718">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cs-CZ" sz="1400" kern="1200" dirty="0"/>
                        <a:t>Krátká</a:t>
                      </a:r>
                      <a:r>
                        <a:rPr lang="cs-CZ" sz="1400" kern="1200" baseline="0" dirty="0"/>
                        <a:t> pozice</a:t>
                      </a:r>
                      <a:endParaRPr lang="cs-CZ" sz="1400" b="1" kern="1200" dirty="0">
                        <a:solidFill>
                          <a:schemeClr val="lt1"/>
                        </a:solidFill>
                        <a:latin typeface="+mn-lt"/>
                        <a:ea typeface="+mn-ea"/>
                        <a:cs typeface="+mn-cs"/>
                      </a:endParaRPr>
                    </a:p>
                  </a:txBody>
                  <a:tcPr marL="0" marR="0" marT="0" marB="0" anchor="ctr"/>
                </a:tc>
                <a:tc hMerge="1">
                  <a:txBody>
                    <a:bodyPr/>
                    <a:lstStyle/>
                    <a:p>
                      <a:endParaRPr lang="cs-CZ"/>
                    </a:p>
                  </a:txBody>
                  <a:tcPr/>
                </a:tc>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cs-CZ" sz="1400" kern="1200" dirty="0"/>
                        <a:t>Dlouhá pozice</a:t>
                      </a:r>
                      <a:endParaRPr lang="cs-CZ" sz="1400" dirty="0"/>
                    </a:p>
                  </a:txBody>
                  <a:tcPr marL="0" marR="0" marT="0" marB="0" anchor="ctr"/>
                </a:tc>
                <a:tc hMerge="1">
                  <a:txBody>
                    <a:bodyPr/>
                    <a:lstStyle/>
                    <a:p>
                      <a:endParaRPr lang="cs-CZ"/>
                    </a:p>
                  </a:txBody>
                  <a:tcPr/>
                </a:tc>
                <a:extLst>
                  <a:ext uri="{0D108BD9-81ED-4DB2-BD59-A6C34878D82A}">
                    <a16:rowId xmlns:a16="http://schemas.microsoft.com/office/drawing/2014/main" val="10000"/>
                  </a:ext>
                </a:extLst>
              </a:tr>
              <a:tr h="414361">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cs-CZ" sz="1400" dirty="0"/>
                        <a:t>Subjekt prodá, ale </a:t>
                      </a:r>
                      <a:r>
                        <a:rPr lang="cs-CZ" sz="1400" kern="1200" dirty="0"/>
                        <a:t>nedodá (je</a:t>
                      </a:r>
                      <a:r>
                        <a:rPr lang="cs-CZ" sz="1400" kern="1200" baseline="0" dirty="0"/>
                        <a:t> v záporné odchylce)</a:t>
                      </a:r>
                      <a:endParaRPr lang="cs-CZ" sz="1400" b="0" kern="1200" dirty="0">
                        <a:solidFill>
                          <a:schemeClr val="dk1"/>
                        </a:solidFill>
                        <a:latin typeface="+mn-lt"/>
                        <a:ea typeface="+mn-ea"/>
                        <a:cs typeface="+mn-cs"/>
                      </a:endParaRPr>
                    </a:p>
                  </a:txBody>
                  <a:tcPr anchor="ctr"/>
                </a:tc>
                <a:tc hMerge="1">
                  <a:txBody>
                    <a:bodyPr/>
                    <a:lstStyle/>
                    <a:p>
                      <a:endParaRPr lang="cs-CZ"/>
                    </a:p>
                  </a:txBody>
                  <a:tcPr/>
                </a:tc>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cs-CZ" sz="1400" dirty="0"/>
                        <a:t>Subjekt </a:t>
                      </a:r>
                      <a:r>
                        <a:rPr lang="cs-CZ" sz="1400" kern="1200" dirty="0"/>
                        <a:t>koupí,</a:t>
                      </a:r>
                      <a:r>
                        <a:rPr lang="cs-CZ" sz="1400" dirty="0"/>
                        <a:t> ale </a:t>
                      </a:r>
                      <a:r>
                        <a:rPr lang="cs-CZ" sz="1400" kern="1200" dirty="0"/>
                        <a:t>neodebere (je</a:t>
                      </a:r>
                      <a:r>
                        <a:rPr lang="cs-CZ" sz="1400" kern="1200" baseline="0" dirty="0"/>
                        <a:t> v kladné odchylce)</a:t>
                      </a:r>
                      <a:endParaRPr lang="cs-CZ" sz="1400" b="1" kern="1200" dirty="0">
                        <a:solidFill>
                          <a:schemeClr val="dk1"/>
                        </a:solidFill>
                        <a:latin typeface="+mn-lt"/>
                        <a:ea typeface="+mn-ea"/>
                        <a:cs typeface="+mn-cs"/>
                      </a:endParaRPr>
                    </a:p>
                  </a:txBody>
                  <a:tcPr anchor="ctr"/>
                </a:tc>
                <a:tc hMerge="1">
                  <a:txBody>
                    <a:bodyPr/>
                    <a:lstStyle/>
                    <a:p>
                      <a:endParaRPr lang="cs-CZ"/>
                    </a:p>
                  </a:txBody>
                  <a:tcPr/>
                </a:tc>
                <a:extLst>
                  <a:ext uri="{0D108BD9-81ED-4DB2-BD59-A6C34878D82A}">
                    <a16:rowId xmlns:a16="http://schemas.microsoft.com/office/drawing/2014/main" val="10001"/>
                  </a:ext>
                </a:extLst>
              </a:tr>
              <a:tr h="268340">
                <a:tc gridSpan="2">
                  <a:txBody>
                    <a:bodyPr/>
                    <a:lstStyle/>
                    <a:p>
                      <a:pPr marL="285750" marR="0" lvl="2" indent="-285750" algn="l" defTabSz="914400" rtl="0" eaLnBrk="1" fontAlgn="auto" latinLnBrk="0" hangingPunct="1">
                        <a:lnSpc>
                          <a:spcPct val="100000"/>
                        </a:lnSpc>
                        <a:spcBef>
                          <a:spcPts val="0"/>
                        </a:spcBef>
                        <a:spcAft>
                          <a:spcPts val="0"/>
                        </a:spcAft>
                        <a:buClrTx/>
                        <a:buSzTx/>
                        <a:buFont typeface="Symbol"/>
                        <a:buChar char="Þ"/>
                        <a:tabLst/>
                        <a:defRPr/>
                      </a:pPr>
                      <a:r>
                        <a:rPr lang="cs-CZ" sz="1400" baseline="0" dirty="0"/>
                        <a:t>dostane zaplaceno za prodanou elektřinu</a:t>
                      </a:r>
                    </a:p>
                  </a:txBody>
                  <a:tcPr anchor="ctr"/>
                </a:tc>
                <a:tc hMerge="1">
                  <a:txBody>
                    <a:bodyPr/>
                    <a:lstStyle/>
                    <a:p>
                      <a:endParaRPr lang="cs-CZ"/>
                    </a:p>
                  </a:txBody>
                  <a:tcPr/>
                </a:tc>
                <a:tc gridSpan="2">
                  <a:txBody>
                    <a:bodyPr/>
                    <a:lstStyle/>
                    <a:p>
                      <a:pPr marL="285750" marR="0" lvl="2" indent="-285750" algn="l" defTabSz="914400" rtl="0" eaLnBrk="1" fontAlgn="auto" latinLnBrk="0" hangingPunct="1">
                        <a:lnSpc>
                          <a:spcPct val="100000"/>
                        </a:lnSpc>
                        <a:spcBef>
                          <a:spcPts val="0"/>
                        </a:spcBef>
                        <a:spcAft>
                          <a:spcPts val="0"/>
                        </a:spcAft>
                        <a:buClrTx/>
                        <a:buSzTx/>
                        <a:buFont typeface="Symbol"/>
                        <a:buChar char="Þ"/>
                        <a:tabLst/>
                        <a:defRPr/>
                      </a:pPr>
                      <a:r>
                        <a:rPr lang="cs-CZ" sz="1400" baseline="0" dirty="0"/>
                        <a:t>zaplatí za nakoupenou elektřinu</a:t>
                      </a:r>
                      <a:endParaRPr lang="cs-CZ" sz="1400" dirty="0"/>
                    </a:p>
                  </a:txBody>
                  <a:tcPr anchor="ctr"/>
                </a:tc>
                <a:tc hMerge="1">
                  <a:txBody>
                    <a:bodyPr/>
                    <a:lstStyle/>
                    <a:p>
                      <a:endParaRPr lang="cs-CZ"/>
                    </a:p>
                  </a:txBody>
                  <a:tcPr/>
                </a:tc>
                <a:extLst>
                  <a:ext uri="{0D108BD9-81ED-4DB2-BD59-A6C34878D82A}">
                    <a16:rowId xmlns:a16="http://schemas.microsoft.com/office/drawing/2014/main" val="10002"/>
                  </a:ext>
                </a:extLst>
              </a:tr>
              <a:tr h="299020">
                <a:tc>
                  <a:txBody>
                    <a:bodyPr/>
                    <a:lstStyle/>
                    <a:p>
                      <a:pPr algn="ctr"/>
                      <a:r>
                        <a:rPr lang="cs-CZ" sz="1400" dirty="0"/>
                        <a:t>Kladná SyO</a:t>
                      </a:r>
                      <a:endParaRPr lang="cs-CZ" sz="1400" b="1" dirty="0"/>
                    </a:p>
                  </a:txBody>
                  <a:tcPr anchor="ctr"/>
                </a:tc>
                <a:tc>
                  <a:txBody>
                    <a:bodyPr/>
                    <a:lstStyle/>
                    <a:p>
                      <a:pPr algn="ctr"/>
                      <a:r>
                        <a:rPr lang="cs-CZ" sz="1400" dirty="0"/>
                        <a:t>Záporná SyO</a:t>
                      </a:r>
                      <a:endParaRPr lang="cs-CZ" sz="1400" b="1" dirty="0"/>
                    </a:p>
                  </a:txBody>
                  <a:tcPr anchor="ctr"/>
                </a:tc>
                <a:tc>
                  <a:txBody>
                    <a:bodyPr/>
                    <a:lstStyle/>
                    <a:p>
                      <a:pPr algn="ctr"/>
                      <a:r>
                        <a:rPr lang="cs-CZ" sz="1400" dirty="0"/>
                        <a:t>Kladná SyO</a:t>
                      </a:r>
                      <a:endParaRPr lang="cs-CZ" sz="1400" b="1" dirty="0"/>
                    </a:p>
                  </a:txBody>
                  <a:tcPr anchor="ctr"/>
                </a:tc>
                <a:tc>
                  <a:txBody>
                    <a:bodyPr/>
                    <a:lstStyle/>
                    <a:p>
                      <a:pPr algn="ctr"/>
                      <a:r>
                        <a:rPr lang="cs-CZ" sz="1400" dirty="0"/>
                        <a:t>Záporná SyO</a:t>
                      </a:r>
                      <a:endParaRPr lang="cs-CZ" sz="1400" b="1" dirty="0"/>
                    </a:p>
                  </a:txBody>
                  <a:tcPr anchor="ctr"/>
                </a:tc>
                <a:extLst>
                  <a:ext uri="{0D108BD9-81ED-4DB2-BD59-A6C34878D82A}">
                    <a16:rowId xmlns:a16="http://schemas.microsoft.com/office/drawing/2014/main" val="10003"/>
                  </a:ext>
                </a:extLst>
              </a:tr>
              <a:tr h="508334">
                <a:tc>
                  <a:txBody>
                    <a:bodyPr/>
                    <a:lstStyle/>
                    <a:p>
                      <a:pPr algn="l"/>
                      <a:r>
                        <a:rPr lang="cs-CZ" sz="1400" dirty="0"/>
                        <a:t>Dostane zaplaceno za </a:t>
                      </a:r>
                      <a:r>
                        <a:rPr lang="cs-CZ" sz="1400" dirty="0" err="1"/>
                        <a:t>protiodchylku</a:t>
                      </a:r>
                      <a:endParaRPr lang="cs-CZ" sz="1400" dirty="0"/>
                    </a:p>
                  </a:txBody>
                  <a:tcPr anchor="ctr"/>
                </a:tc>
                <a:tc>
                  <a:txBody>
                    <a:bodyPr/>
                    <a:lstStyle/>
                    <a:p>
                      <a:pPr algn="l"/>
                      <a:r>
                        <a:rPr lang="cs-CZ" sz="1400" dirty="0"/>
                        <a:t>Zaplatí</a:t>
                      </a:r>
                      <a:r>
                        <a:rPr lang="cs-CZ" sz="1400" baseline="0" dirty="0"/>
                        <a:t> za odchylku</a:t>
                      </a:r>
                      <a:endParaRPr lang="cs-CZ" sz="1400" dirty="0"/>
                    </a:p>
                  </a:txBody>
                  <a:tcPr anchor="ctr"/>
                </a:tc>
                <a:tc>
                  <a:txBody>
                    <a:bodyPr/>
                    <a:lstStyle/>
                    <a:p>
                      <a:pPr algn="l"/>
                      <a:r>
                        <a:rPr lang="cs-CZ" sz="1400" dirty="0"/>
                        <a:t>Zaplatí</a:t>
                      </a:r>
                      <a:r>
                        <a:rPr lang="cs-CZ" sz="1400" baseline="0" dirty="0"/>
                        <a:t> za odchylku</a:t>
                      </a:r>
                      <a:endParaRPr lang="cs-CZ" sz="1400" dirty="0"/>
                    </a:p>
                  </a:txBody>
                  <a:tcPr anchor="ctr"/>
                </a:tc>
                <a:tc>
                  <a:txBody>
                    <a:bodyPr/>
                    <a:lstStyle/>
                    <a:p>
                      <a:pPr algn="l"/>
                      <a:r>
                        <a:rPr lang="cs-CZ" sz="1400" dirty="0"/>
                        <a:t>Dostane zaplaceno za </a:t>
                      </a:r>
                      <a:r>
                        <a:rPr lang="cs-CZ" sz="1400" dirty="0" err="1"/>
                        <a:t>protiodchylku</a:t>
                      </a:r>
                      <a:endParaRPr lang="cs-CZ" sz="1400" dirty="0"/>
                    </a:p>
                  </a:txBody>
                  <a:tcPr anchor="ctr"/>
                </a:tc>
                <a:extLst>
                  <a:ext uri="{0D108BD9-81ED-4DB2-BD59-A6C34878D82A}">
                    <a16:rowId xmlns:a16="http://schemas.microsoft.com/office/drawing/2014/main" val="10004"/>
                  </a:ext>
                </a:extLst>
              </a:tr>
              <a:tr h="717648">
                <a:tc>
                  <a:txBody>
                    <a:bodyPr/>
                    <a:lstStyle/>
                    <a:p>
                      <a:pPr algn="ctr"/>
                      <a:endParaRPr lang="cs-CZ" sz="1400" dirty="0"/>
                    </a:p>
                    <a:p>
                      <a:pPr algn="ctr"/>
                      <a:endParaRPr lang="cs-CZ" sz="1400" dirty="0"/>
                    </a:p>
                    <a:p>
                      <a:pPr algn="ctr"/>
                      <a:r>
                        <a:rPr lang="cs-CZ" sz="1400" dirty="0"/>
                        <a:t>nízký</a:t>
                      </a:r>
                      <a:r>
                        <a:rPr lang="cs-CZ" sz="1400" baseline="0" dirty="0"/>
                        <a:t> výnos</a:t>
                      </a:r>
                      <a:endParaRPr lang="cs-CZ" sz="1400" dirty="0"/>
                    </a:p>
                  </a:txBody>
                  <a:tcPr anchor="ctr"/>
                </a:tc>
                <a:tc>
                  <a:txBody>
                    <a:bodyPr/>
                    <a:lstStyle/>
                    <a:p>
                      <a:pPr algn="ctr"/>
                      <a:endParaRPr lang="cs-CZ" sz="1400" dirty="0"/>
                    </a:p>
                    <a:p>
                      <a:pPr algn="ctr"/>
                      <a:endParaRPr lang="cs-CZ" sz="1400" dirty="0"/>
                    </a:p>
                    <a:p>
                      <a:pPr algn="ctr"/>
                      <a:r>
                        <a:rPr lang="cs-CZ" sz="1400" dirty="0"/>
                        <a:t>vysoká platba</a:t>
                      </a:r>
                    </a:p>
                  </a:txBody>
                  <a:tcPr anchor="ctr"/>
                </a:tc>
                <a:tc>
                  <a:txBody>
                    <a:bodyPr/>
                    <a:lstStyle/>
                    <a:p>
                      <a:pPr algn="ctr"/>
                      <a:endParaRPr lang="cs-CZ" sz="1400" dirty="0"/>
                    </a:p>
                    <a:p>
                      <a:pPr algn="ctr"/>
                      <a:endParaRPr lang="cs-CZ" sz="1400" dirty="0"/>
                    </a:p>
                    <a:p>
                      <a:pPr algn="ctr"/>
                      <a:r>
                        <a:rPr lang="cs-CZ" sz="1400" dirty="0"/>
                        <a:t>nízká platba</a:t>
                      </a:r>
                    </a:p>
                  </a:txBody>
                  <a:tcPr anchor="ctr"/>
                </a:tc>
                <a:tc>
                  <a:txBody>
                    <a:bodyPr/>
                    <a:lstStyle/>
                    <a:p>
                      <a:pPr algn="ctr"/>
                      <a:endParaRPr lang="cs-CZ" sz="1400" dirty="0"/>
                    </a:p>
                    <a:p>
                      <a:pPr algn="ctr"/>
                      <a:endParaRPr lang="cs-CZ" sz="1400" dirty="0"/>
                    </a:p>
                    <a:p>
                      <a:pPr algn="ctr"/>
                      <a:r>
                        <a:rPr lang="cs-CZ" sz="1400" dirty="0"/>
                        <a:t>vysoký </a:t>
                      </a:r>
                      <a:r>
                        <a:rPr lang="cs-CZ" sz="1400" baseline="0" dirty="0"/>
                        <a:t>výnos</a:t>
                      </a:r>
                      <a:endParaRPr lang="cs-CZ" sz="1400" dirty="0"/>
                    </a:p>
                  </a:txBody>
                  <a:tcPr anchor="ctr"/>
                </a:tc>
                <a:extLst>
                  <a:ext uri="{0D108BD9-81ED-4DB2-BD59-A6C34878D82A}">
                    <a16:rowId xmlns:a16="http://schemas.microsoft.com/office/drawing/2014/main" val="10005"/>
                  </a:ext>
                </a:extLst>
              </a:tr>
            </a:tbl>
          </a:graphicData>
        </a:graphic>
      </p:graphicFrame>
      <p:pic>
        <p:nvPicPr>
          <p:cNvPr id="2058" name="Picture 10" descr="V:\Ikony\IKONY_OBECNE_MINIATURY\cerne\vesely_cerna.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31002" y="4387222"/>
            <a:ext cx="481938" cy="4819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Ikony\IKONY_OBECNE_MINIATURY\cerne\smutny_cerna.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2225" y="4375335"/>
            <a:ext cx="543208" cy="4938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V:\Ikony\IKONY_OBECNE_MINIATURY\cerne\nevim_cerna.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2955" y="4387222"/>
            <a:ext cx="655436" cy="48193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3" descr="V:\Ikony\IKONY_OBECNE_MINIATURY\cerne\nevim_cerna.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167" y="4387222"/>
            <a:ext cx="655436" cy="4819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7"/>
          <p:cNvGraphicFramePr>
            <a:graphicFrameLocks noGrp="1"/>
          </p:cNvGraphicFramePr>
          <p:nvPr>
            <p:extLst>
              <p:ext uri="{D42A27DB-BD31-4B8C-83A1-F6EECF244321}">
                <p14:modId xmlns:p14="http://schemas.microsoft.com/office/powerpoint/2010/main" val="556570105"/>
              </p:ext>
            </p:extLst>
          </p:nvPr>
        </p:nvGraphicFramePr>
        <p:xfrm>
          <a:off x="1050705" y="5273659"/>
          <a:ext cx="7248524" cy="819637"/>
        </p:xfrm>
        <a:graphic>
          <a:graphicData uri="http://schemas.openxmlformats.org/drawingml/2006/table">
            <a:tbl>
              <a:tblPr firstRow="1" bandRow="1">
                <a:tableStyleId>{F5AB1C69-6EDB-4FF4-983F-18BD219EF322}</a:tableStyleId>
              </a:tblPr>
              <a:tblGrid>
                <a:gridCol w="3624262">
                  <a:extLst>
                    <a:ext uri="{9D8B030D-6E8A-4147-A177-3AD203B41FA5}">
                      <a16:colId xmlns:a16="http://schemas.microsoft.com/office/drawing/2014/main" val="20000"/>
                    </a:ext>
                  </a:extLst>
                </a:gridCol>
                <a:gridCol w="3624262">
                  <a:extLst>
                    <a:ext uri="{9D8B030D-6E8A-4147-A177-3AD203B41FA5}">
                      <a16:colId xmlns:a16="http://schemas.microsoft.com/office/drawing/2014/main" val="20001"/>
                    </a:ext>
                  </a:extLst>
                </a:gridCol>
              </a:tblGrid>
              <a:tr h="301477">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cs-CZ" sz="1400" dirty="0"/>
                        <a:t>Zabránění spekulace v dlouhodobém časovém horizontu:</a:t>
                      </a:r>
                      <a:endParaRPr lang="cs-CZ" sz="1400" b="1" kern="1200" dirty="0">
                        <a:solidFill>
                          <a:schemeClr val="lt1"/>
                        </a:solidFill>
                        <a:latin typeface="+mn-lt"/>
                        <a:ea typeface="+mn-ea"/>
                        <a:cs typeface="+mn-cs"/>
                      </a:endParaRPr>
                    </a:p>
                  </a:txBody>
                  <a:tcPr marL="0" marR="0" marT="0" marB="0" anchor="ctr"/>
                </a:tc>
                <a:tc hMerge="1">
                  <a:txBody>
                    <a:bodyPr/>
                    <a:lstStyle/>
                    <a:p>
                      <a:pPr algn="ctr"/>
                      <a:endParaRPr lang="cs-CZ" sz="1400" dirty="0"/>
                    </a:p>
                  </a:txBody>
                  <a:tcPr marL="0" marR="0" marT="0" marB="0" anchor="ctr"/>
                </a:tc>
                <a:extLst>
                  <a:ext uri="{0D108BD9-81ED-4DB2-BD59-A6C34878D82A}">
                    <a16:rowId xmlns:a16="http://schemas.microsoft.com/office/drawing/2014/main" val="10000"/>
                  </a:ext>
                </a:extLst>
              </a:tr>
              <a:tr h="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cs-CZ" sz="1400" dirty="0"/>
                        <a:t>Cena za krátkou pozici musí být vyšší než cena silové</a:t>
                      </a:r>
                      <a:r>
                        <a:rPr lang="cs-CZ" sz="1400" baseline="0" dirty="0"/>
                        <a:t> elektřiny na trhu</a:t>
                      </a:r>
                      <a:endParaRPr lang="cs-CZ" sz="1400" b="1" kern="1200" dirty="0">
                        <a:solidFill>
                          <a:schemeClr val="dk1"/>
                        </a:solidFill>
                        <a:latin typeface="+mn-lt"/>
                        <a:ea typeface="+mn-ea"/>
                        <a:cs typeface="+mn-cs"/>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cs-CZ" sz="1400" dirty="0"/>
                        <a:t>Cena za dlouhou pozici musí být nižší než cena silové</a:t>
                      </a:r>
                      <a:r>
                        <a:rPr lang="cs-CZ" sz="1400" baseline="0" dirty="0"/>
                        <a:t> elektřiny na trhu</a:t>
                      </a:r>
                      <a:endParaRPr lang="cs-CZ"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bl>
          </a:graphicData>
        </a:graphic>
      </p:graphicFrame>
      <p:grpSp>
        <p:nvGrpSpPr>
          <p:cNvPr id="3" name="Skupina 2"/>
          <p:cNvGrpSpPr/>
          <p:nvPr/>
        </p:nvGrpSpPr>
        <p:grpSpPr>
          <a:xfrm>
            <a:off x="611560" y="992305"/>
            <a:ext cx="6018640" cy="1458591"/>
            <a:chOff x="431096" y="5191383"/>
            <a:chExt cx="8057888" cy="1945535"/>
          </a:xfrm>
        </p:grpSpPr>
        <p:pic>
          <p:nvPicPr>
            <p:cNvPr id="9" name="Picture 10" descr="V:\Ikony\IKONY_OBECNE_MINIATURY\cerne\vesely_cerna.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096" y="5191383"/>
              <a:ext cx="481938" cy="481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V:\Ikony\IKONY_OBECNE_MINIATURY\cerne\smutny_cerna.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096" y="5839083"/>
              <a:ext cx="543208" cy="493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V:\Ikony\IKONY_OBECNE_MINIATURY\cerne\nevim_cerna.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096" y="6505833"/>
              <a:ext cx="655436" cy="4819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086532" y="5232297"/>
              <a:ext cx="5591113" cy="410527"/>
            </a:xfrm>
            <a:prstGeom prst="rect">
              <a:avLst/>
            </a:prstGeom>
            <a:noFill/>
          </p:spPr>
          <p:txBody>
            <a:bodyPr wrap="none" rtlCol="0">
              <a:spAutoFit/>
            </a:bodyPr>
            <a:lstStyle/>
            <a:p>
              <a:r>
                <a:rPr lang="cs-CZ" sz="1400" dirty="0">
                  <a:latin typeface="Arial" panose="020B0604020202020204" pitchFamily="34" charset="0"/>
                  <a:cs typeface="Arial" panose="020B0604020202020204" pitchFamily="34" charset="0"/>
                </a:rPr>
                <a:t>Subjekt vždy v dané hodině na spekulaci vydělává</a:t>
              </a:r>
            </a:p>
          </p:txBody>
        </p:sp>
        <p:sp>
          <p:nvSpPr>
            <p:cNvPr id="13" name="TextovéPole 12"/>
            <p:cNvSpPr txBox="1"/>
            <p:nvPr/>
          </p:nvSpPr>
          <p:spPr>
            <a:xfrm>
              <a:off x="1086532" y="5885940"/>
              <a:ext cx="5443031" cy="410527"/>
            </a:xfrm>
            <a:prstGeom prst="rect">
              <a:avLst/>
            </a:prstGeom>
            <a:noFill/>
          </p:spPr>
          <p:txBody>
            <a:bodyPr wrap="none" rtlCol="0">
              <a:spAutoFit/>
            </a:bodyPr>
            <a:lstStyle/>
            <a:p>
              <a:r>
                <a:rPr lang="cs-CZ" sz="1400" dirty="0">
                  <a:latin typeface="Arial" panose="020B0604020202020204" pitchFamily="34" charset="0"/>
                  <a:cs typeface="Arial" panose="020B0604020202020204" pitchFamily="34" charset="0"/>
                </a:rPr>
                <a:t>Subjekt vždy v dané hodině na spekulaci prodělá</a:t>
              </a:r>
            </a:p>
          </p:txBody>
        </p:sp>
        <p:sp>
          <p:nvSpPr>
            <p:cNvPr id="14" name="TextovéPole 13"/>
            <p:cNvSpPr txBox="1"/>
            <p:nvPr/>
          </p:nvSpPr>
          <p:spPr>
            <a:xfrm>
              <a:off x="1086532" y="6439024"/>
              <a:ext cx="7402452" cy="697894"/>
            </a:xfrm>
            <a:prstGeom prst="rect">
              <a:avLst/>
            </a:prstGeom>
            <a:noFill/>
          </p:spPr>
          <p:txBody>
            <a:bodyPr wrap="none" rtlCol="0">
              <a:spAutoFit/>
            </a:bodyPr>
            <a:lstStyle/>
            <a:p>
              <a:r>
                <a:rPr lang="cs-CZ" sz="1400" dirty="0">
                  <a:latin typeface="Arial" panose="020B0604020202020204" pitchFamily="34" charset="0"/>
                  <a:cs typeface="Arial" panose="020B0604020202020204" pitchFamily="34" charset="0"/>
                </a:rPr>
                <a:t>Zdali subjekt vydělá nebo prodělá záleží na ceně za silovou </a:t>
              </a:r>
            </a:p>
            <a:p>
              <a:r>
                <a:rPr lang="cs-CZ" sz="1400" dirty="0">
                  <a:latin typeface="Arial" panose="020B0604020202020204" pitchFamily="34" charset="0"/>
                  <a:cs typeface="Arial" panose="020B0604020202020204" pitchFamily="34" charset="0"/>
                </a:rPr>
                <a:t>elektřinu, zúčtovací ceně za SyO a zúčtovací ceně za </a:t>
              </a:r>
              <a:r>
                <a:rPr lang="cs-CZ" sz="1400" dirty="0" err="1">
                  <a:latin typeface="Arial" panose="020B0604020202020204" pitchFamily="34" charset="0"/>
                  <a:cs typeface="Arial" panose="020B0604020202020204" pitchFamily="34" charset="0"/>
                </a:rPr>
                <a:t>protiodchylku</a:t>
              </a:r>
              <a:endParaRPr lang="cs-CZ"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1770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Odchylka – výpadek výroby</a:t>
            </a:r>
            <a:endParaRPr lang="en-US" sz="2700" dirty="0">
              <a:solidFill>
                <a:schemeClr val="accent3">
                  <a:lumMod val="75000"/>
                </a:schemeClr>
              </a:solidFill>
              <a:latin typeface="Arial Black" panose="020B0A04020102020204" pitchFamily="34" charset="0"/>
              <a:ea typeface="+mn-ea"/>
              <a:cs typeface="+mn-cs"/>
            </a:endParaRPr>
          </a:p>
        </p:txBody>
      </p:sp>
      <p:sp>
        <p:nvSpPr>
          <p:cNvPr id="3" name="Zástupný symbol pro text 2"/>
          <p:cNvSpPr>
            <a:spLocks noGrp="1"/>
          </p:cNvSpPr>
          <p:nvPr>
            <p:ph type="body" idx="1"/>
          </p:nvPr>
        </p:nvSpPr>
        <p:spPr>
          <a:xfrm>
            <a:off x="722155" y="1312168"/>
            <a:ext cx="8242333" cy="4908176"/>
          </a:xfrm>
        </p:spPr>
        <p:txBody>
          <a:bodyPr>
            <a:normAutofit fontScale="77500" lnSpcReduction="20000"/>
          </a:bodyPr>
          <a:lstStyle/>
          <a:p>
            <a:r>
              <a:rPr lang="cs-CZ" dirty="0">
                <a:latin typeface="Arial" panose="020B0604020202020204" pitchFamily="34" charset="0"/>
                <a:cs typeface="Arial" panose="020B0604020202020204" pitchFamily="34" charset="0"/>
              </a:rPr>
              <a:t>Co se stane když:</a:t>
            </a: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Za dodávku regulační energie je nutné dodavateli zaplatit. </a:t>
            </a:r>
            <a:br>
              <a:rPr lang="cs-CZ" dirty="0">
                <a:latin typeface="Arial" panose="020B0604020202020204" pitchFamily="34" charset="0"/>
                <a:cs typeface="Arial" panose="020B0604020202020204" pitchFamily="34" charset="0"/>
              </a:rPr>
            </a:br>
            <a:r>
              <a:rPr lang="cs-CZ" dirty="0">
                <a:solidFill>
                  <a:schemeClr val="accent3">
                    <a:lumMod val="75000"/>
                  </a:schemeClr>
                </a:solidFill>
                <a:latin typeface="Arial" panose="020B0604020202020204" pitchFamily="34" charset="0"/>
                <a:cs typeface="Arial" panose="020B0604020202020204" pitchFamily="34" charset="0"/>
              </a:rPr>
              <a:t>Kdo tuto dodávku zaplatí?</a:t>
            </a:r>
          </a:p>
          <a:p>
            <a:endParaRPr lang="en-US"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3647506" y="1792918"/>
            <a:ext cx="2480578" cy="1931283"/>
          </a:xfrm>
          <a:prstGeom prst="rect">
            <a:avLst/>
          </a:prstGeom>
          <a:noFill/>
          <a:ln w="9525">
            <a:noFill/>
            <a:miter lim="800000"/>
            <a:headEnd/>
            <a:tailEnd/>
          </a:ln>
        </p:spPr>
      </p:pic>
      <p:sp>
        <p:nvSpPr>
          <p:cNvPr id="5" name="Rovnoramenný trojúhelník 4"/>
          <p:cNvSpPr/>
          <p:nvPr/>
        </p:nvSpPr>
        <p:spPr>
          <a:xfrm>
            <a:off x="4460258" y="3699379"/>
            <a:ext cx="466371" cy="394090"/>
          </a:xfrm>
          <a:prstGeom prst="triangle">
            <a:avLst/>
          </a:prstGeom>
          <a:solidFill>
            <a:srgbClr val="67676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6" descr="V:\Ikony\1_Červené ikony\uhelná_elektrárna_červená.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399451" y="1684457"/>
            <a:ext cx="788494" cy="816761"/>
          </a:xfrm>
          <a:prstGeom prst="rect">
            <a:avLst/>
          </a:prstGeom>
          <a:noFill/>
        </p:spPr>
      </p:pic>
      <p:grpSp>
        <p:nvGrpSpPr>
          <p:cNvPr id="7" name="Skupina 22"/>
          <p:cNvGrpSpPr/>
          <p:nvPr/>
        </p:nvGrpSpPr>
        <p:grpSpPr>
          <a:xfrm>
            <a:off x="1366585" y="1628800"/>
            <a:ext cx="6627683" cy="3331954"/>
            <a:chOff x="525877" y="3260357"/>
            <a:chExt cx="6627683" cy="3331954"/>
          </a:xfrm>
        </p:grpSpPr>
        <p:grpSp>
          <p:nvGrpSpPr>
            <p:cNvPr id="8" name="Skupina 46"/>
            <p:cNvGrpSpPr/>
            <p:nvPr/>
          </p:nvGrpSpPr>
          <p:grpSpPr>
            <a:xfrm>
              <a:off x="525876" y="3607262"/>
              <a:ext cx="6627673" cy="2985049"/>
              <a:chOff x="683568" y="3656036"/>
              <a:chExt cx="6552728" cy="3393991"/>
            </a:xfrm>
          </p:grpSpPr>
          <p:grpSp>
            <p:nvGrpSpPr>
              <p:cNvPr id="15" name="Skupina 36"/>
              <p:cNvGrpSpPr/>
              <p:nvPr/>
            </p:nvGrpSpPr>
            <p:grpSpPr>
              <a:xfrm>
                <a:off x="3945529" y="3656036"/>
                <a:ext cx="30165" cy="3393991"/>
                <a:chOff x="3945529" y="3620032"/>
                <a:chExt cx="30165" cy="3393991"/>
              </a:xfrm>
            </p:grpSpPr>
            <p:cxnSp>
              <p:nvCxnSpPr>
                <p:cNvPr id="18" name="Přímá spojovací šipka 17"/>
                <p:cNvCxnSpPr/>
                <p:nvPr/>
              </p:nvCxnSpPr>
              <p:spPr>
                <a:xfrm rot="16200000" flipV="1">
                  <a:off x="2978680" y="4586881"/>
                  <a:ext cx="1957323" cy="23626"/>
                </a:xfrm>
                <a:prstGeom prst="straightConnector1">
                  <a:avLst/>
                </a:prstGeom>
                <a:noFill/>
                <a:ln w="31750" cap="flat" cmpd="sng" algn="ctr">
                  <a:solidFill>
                    <a:schemeClr val="tx1">
                      <a:lumMod val="65000"/>
                      <a:lumOff val="35000"/>
                    </a:schemeClr>
                  </a:solidFill>
                  <a:prstDash val="solid"/>
                  <a:tailEnd type="arrow"/>
                </a:ln>
                <a:effectLst/>
              </p:spPr>
            </p:cxnSp>
            <p:cxnSp>
              <p:nvCxnSpPr>
                <p:cNvPr id="19" name="Přímá spojovací šipka 18"/>
                <p:cNvCxnSpPr/>
                <p:nvPr/>
              </p:nvCxnSpPr>
              <p:spPr>
                <a:xfrm rot="16200000" flipV="1">
                  <a:off x="3251412" y="6289741"/>
                  <a:ext cx="1424940" cy="23624"/>
                </a:xfrm>
                <a:prstGeom prst="straightConnector1">
                  <a:avLst/>
                </a:prstGeom>
                <a:noFill/>
                <a:ln w="31750" cap="flat" cmpd="sng" algn="ctr">
                  <a:noFill/>
                  <a:prstDash val="solid"/>
                  <a:tailEnd type="arrow"/>
                </a:ln>
                <a:effectLst/>
              </p:spPr>
            </p:cxnSp>
          </p:grpSp>
          <p:cxnSp>
            <p:nvCxnSpPr>
              <p:cNvPr id="16" name="Přímá spojovací čára 15"/>
              <p:cNvCxnSpPr/>
              <p:nvPr/>
            </p:nvCxnSpPr>
            <p:spPr>
              <a:xfrm>
                <a:off x="3959932" y="5625244"/>
                <a:ext cx="3276364" cy="0"/>
              </a:xfrm>
              <a:prstGeom prst="line">
                <a:avLst/>
              </a:prstGeom>
              <a:noFill/>
              <a:ln w="31750" cap="flat" cmpd="sng" algn="ctr">
                <a:solidFill>
                  <a:schemeClr val="tx1">
                    <a:lumMod val="65000"/>
                    <a:lumOff val="35000"/>
                  </a:schemeClr>
                </a:solidFill>
                <a:prstDash val="solid"/>
                <a:tailEnd type="none"/>
              </a:ln>
              <a:effectLst/>
            </p:spPr>
          </p:cxnSp>
          <p:cxnSp>
            <p:nvCxnSpPr>
              <p:cNvPr id="17" name="Přímá spojovací čára 16"/>
              <p:cNvCxnSpPr/>
              <p:nvPr/>
            </p:nvCxnSpPr>
            <p:spPr>
              <a:xfrm>
                <a:off x="683568" y="5625244"/>
                <a:ext cx="3276364" cy="0"/>
              </a:xfrm>
              <a:prstGeom prst="line">
                <a:avLst/>
              </a:prstGeom>
              <a:noFill/>
              <a:ln w="31750" cap="flat" cmpd="sng" algn="ctr">
                <a:solidFill>
                  <a:schemeClr val="tx1">
                    <a:lumMod val="65000"/>
                    <a:lumOff val="35000"/>
                  </a:schemeClr>
                </a:solidFill>
                <a:prstDash val="solid"/>
                <a:tailEnd type="none"/>
              </a:ln>
              <a:effectLst/>
            </p:spPr>
          </p:cxnSp>
        </p:grpSp>
        <p:pic>
          <p:nvPicPr>
            <p:cNvPr id="9" name="Picture 3" descr="V:\Ikony\1_Červené ikony\jaderná_elektrárnat_červená.png"/>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1381147" y="3327598"/>
              <a:ext cx="585545" cy="918717"/>
            </a:xfrm>
            <a:prstGeom prst="rect">
              <a:avLst/>
            </a:prstGeom>
            <a:noFill/>
          </p:spPr>
        </p:pic>
        <p:pic>
          <p:nvPicPr>
            <p:cNvPr id="10" name="Picture 4" descr="V:\Ikony\1_Červené ikony\vodní_elektrárna_červená.png"/>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576507" y="4308862"/>
              <a:ext cx="736058" cy="821194"/>
            </a:xfrm>
            <a:prstGeom prst="rect">
              <a:avLst/>
            </a:prstGeom>
            <a:noFill/>
          </p:spPr>
        </p:pic>
        <p:pic>
          <p:nvPicPr>
            <p:cNvPr id="11" name="Picture 5" descr="V:\Ikony\1_Červené ikony\větrná_elektrárna_červená.png"/>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2127540" y="4307762"/>
              <a:ext cx="738000" cy="814544"/>
            </a:xfrm>
            <a:prstGeom prst="rect">
              <a:avLst/>
            </a:prstGeom>
            <a:noFill/>
          </p:spPr>
        </p:pic>
        <p:pic>
          <p:nvPicPr>
            <p:cNvPr id="12" name="Picture 7" descr="V:\Ikony\1_Červené ikony\solární_elektrárna_červená.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124765" y="3338025"/>
              <a:ext cx="587486" cy="923150"/>
            </a:xfrm>
            <a:prstGeom prst="rect">
              <a:avLst/>
            </a:prstGeom>
            <a:noFill/>
          </p:spPr>
        </p:pic>
        <p:pic>
          <p:nvPicPr>
            <p:cNvPr id="13" name="Picture 9" descr="V:\Ikony\1_Červené ikony\biomasa_červená.png"/>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1397034" y="4297674"/>
              <a:ext cx="585545" cy="830059"/>
            </a:xfrm>
            <a:prstGeom prst="rect">
              <a:avLst/>
            </a:prstGeom>
            <a:noFill/>
          </p:spPr>
        </p:pic>
        <p:pic>
          <p:nvPicPr>
            <p:cNvPr id="14" name="Picture 10" descr="V:\Ikony\4_Modré ikony\spotřeba_modrá.png"/>
            <p:cNvPicPr>
              <a:picLocks noChangeAspect="1" noChangeArrowheads="1"/>
            </p:cNvPicPr>
            <p:nvPr/>
          </p:nvPicPr>
          <p:blipFill>
            <a:blip r:embed="rId10" cstate="print">
              <a:duotone>
                <a:prstClr val="black"/>
                <a:schemeClr val="accent3">
                  <a:tint val="45000"/>
                  <a:satMod val="400000"/>
                </a:schemeClr>
              </a:duotone>
            </a:blip>
            <a:srcRect/>
            <a:stretch>
              <a:fillRect/>
            </a:stretch>
          </p:blipFill>
          <p:spPr bwMode="auto">
            <a:xfrm>
              <a:off x="5389982" y="3260357"/>
              <a:ext cx="1678728" cy="2057344"/>
            </a:xfrm>
            <a:prstGeom prst="rect">
              <a:avLst/>
            </a:prstGeom>
            <a:noFill/>
          </p:spPr>
        </p:pic>
      </p:grpSp>
      <p:sp>
        <p:nvSpPr>
          <p:cNvPr id="20" name="Šipka nahoru 19"/>
          <p:cNvSpPr/>
          <p:nvPr/>
        </p:nvSpPr>
        <p:spPr>
          <a:xfrm>
            <a:off x="1294300" y="4511400"/>
            <a:ext cx="1332148" cy="1044116"/>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prstClr val="white"/>
                </a:solidFill>
              </a:rPr>
              <a:t>PpS</a:t>
            </a:r>
            <a:endParaRPr lang="cs-CZ" dirty="0">
              <a:solidFill>
                <a:prstClr val="white"/>
              </a:solidFill>
            </a:endParaRPr>
          </a:p>
        </p:txBody>
      </p:sp>
      <p:sp>
        <p:nvSpPr>
          <p:cNvPr id="21" name="Obdélník 20"/>
          <p:cNvSpPr/>
          <p:nvPr/>
        </p:nvSpPr>
        <p:spPr>
          <a:xfrm>
            <a:off x="3743311" y="2013467"/>
            <a:ext cx="634291" cy="307777"/>
          </a:xfrm>
          <a:prstGeom prst="rect">
            <a:avLst/>
          </a:prstGeom>
          <a:noFill/>
          <a:ln>
            <a:noFill/>
          </a:ln>
        </p:spPr>
        <p:txBody>
          <a:bodyPr wrap="square" lIns="91440" tIns="45720" rIns="91440" bIns="45720">
            <a:spAutoFit/>
          </a:bodyPr>
          <a:lstStyle/>
          <a:p>
            <a:pPr algn="ctr"/>
            <a:r>
              <a:rPr lang="cs-CZ" sz="1400" dirty="0" err="1">
                <a:solidFill>
                  <a:schemeClr val="bg1"/>
                </a:solidFill>
              </a:rPr>
              <a:t>SyO</a:t>
            </a:r>
            <a:r>
              <a:rPr lang="cs-CZ" sz="1400" dirty="0">
                <a:solidFill>
                  <a:schemeClr val="bg1"/>
                </a:solidFill>
              </a:rPr>
              <a:t>-</a:t>
            </a:r>
          </a:p>
        </p:txBody>
      </p:sp>
      <p:sp>
        <p:nvSpPr>
          <p:cNvPr id="22" name="Obdélník 21"/>
          <p:cNvSpPr/>
          <p:nvPr/>
        </p:nvSpPr>
        <p:spPr>
          <a:xfrm>
            <a:off x="5091339" y="2013467"/>
            <a:ext cx="668145" cy="307777"/>
          </a:xfrm>
          <a:prstGeom prst="rect">
            <a:avLst/>
          </a:prstGeom>
          <a:noFill/>
          <a:ln>
            <a:noFill/>
          </a:ln>
        </p:spPr>
        <p:txBody>
          <a:bodyPr wrap="square" lIns="91440" tIns="45720" rIns="91440" bIns="45720">
            <a:spAutoFit/>
          </a:bodyPr>
          <a:lstStyle/>
          <a:p>
            <a:pPr algn="ctr"/>
            <a:r>
              <a:rPr lang="cs-CZ" sz="1400" dirty="0" err="1">
                <a:solidFill>
                  <a:schemeClr val="bg1"/>
                </a:solidFill>
              </a:rPr>
              <a:t>SyO</a:t>
            </a:r>
            <a:r>
              <a:rPr lang="cs-CZ" sz="1400" dirty="0">
                <a:solidFill>
                  <a:schemeClr val="bg1"/>
                </a:solidFill>
              </a:rPr>
              <a:t>+</a:t>
            </a:r>
          </a:p>
        </p:txBody>
      </p:sp>
      <p:pic>
        <p:nvPicPr>
          <p:cNvPr id="416770" name="Picture 2" descr="V:\Ikony\1_Červené ikony\šipka_RE_červená.png"/>
          <p:cNvPicPr>
            <a:picLocks noChangeAspect="1" noChangeArrowheads="1"/>
          </p:cNvPicPr>
          <p:nvPr/>
        </p:nvPicPr>
        <p:blipFill>
          <a:blip r:embed="rId11" cstate="print">
            <a:duotone>
              <a:prstClr val="black"/>
              <a:schemeClr val="accent3">
                <a:tint val="45000"/>
                <a:satMod val="400000"/>
              </a:schemeClr>
            </a:duotone>
          </a:blip>
          <a:srcRect/>
          <a:stretch>
            <a:fillRect/>
          </a:stretch>
        </p:blipFill>
        <p:spPr bwMode="auto">
          <a:xfrm>
            <a:off x="1641298" y="1700808"/>
            <a:ext cx="304800" cy="735013"/>
          </a:xfrm>
          <a:prstGeom prst="rect">
            <a:avLst/>
          </a:prstGeom>
          <a:noFill/>
        </p:spPr>
      </p:pic>
      <p:grpSp>
        <p:nvGrpSpPr>
          <p:cNvPr id="24" name="Skupina 23">
            <a:extLst>
              <a:ext uri="{FF2B5EF4-FFF2-40B4-BE49-F238E27FC236}">
                <a16:creationId xmlns:a16="http://schemas.microsoft.com/office/drawing/2014/main" id="{E270FD2B-F712-44FA-A4DE-E4AD4187B261}"/>
              </a:ext>
            </a:extLst>
          </p:cNvPr>
          <p:cNvGrpSpPr/>
          <p:nvPr/>
        </p:nvGrpSpPr>
        <p:grpSpPr>
          <a:xfrm>
            <a:off x="7160899" y="5373216"/>
            <a:ext cx="1884399" cy="1067326"/>
            <a:chOff x="3200804" y="3956933"/>
            <a:chExt cx="1601008" cy="906813"/>
          </a:xfrm>
        </p:grpSpPr>
        <p:pic>
          <p:nvPicPr>
            <p:cNvPr id="25" name="Picture 2">
              <a:extLst>
                <a:ext uri="{FF2B5EF4-FFF2-40B4-BE49-F238E27FC236}">
                  <a16:creationId xmlns:a16="http://schemas.microsoft.com/office/drawing/2014/main" id="{C912CC80-6AE4-42EF-ADB2-D7D195FBCF8E}"/>
                </a:ext>
              </a:extLst>
            </p:cNvPr>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4281" y="3956933"/>
              <a:ext cx="894058" cy="7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ovéPole 25">
              <a:extLst>
                <a:ext uri="{FF2B5EF4-FFF2-40B4-BE49-F238E27FC236}">
                  <a16:creationId xmlns:a16="http://schemas.microsoft.com/office/drawing/2014/main" id="{8CFC898A-3545-4C58-8D0F-295CCAC06611}"/>
                </a:ext>
              </a:extLst>
            </p:cNvPr>
            <p:cNvSpPr txBox="1"/>
            <p:nvPr/>
          </p:nvSpPr>
          <p:spPr>
            <a:xfrm>
              <a:off x="3200804" y="4628404"/>
              <a:ext cx="1601008" cy="235342"/>
            </a:xfrm>
            <a:prstGeom prst="rect">
              <a:avLst/>
            </a:prstGeom>
            <a:noFill/>
          </p:spPr>
          <p:txBody>
            <a:bodyPr wrap="square" rtlCol="0">
              <a:spAutoFit/>
            </a:bodyPr>
            <a:lstStyle/>
            <a:p>
              <a:pPr algn="ctr"/>
              <a:r>
                <a:rPr lang="cs-CZ" sz="1200" b="1" dirty="0">
                  <a:solidFill>
                    <a:schemeClr val="accent3">
                      <a:lumMod val="75000"/>
                    </a:schemeClr>
                  </a:solidFill>
                  <a:latin typeface="Arial" panose="020B0604020202020204" pitchFamily="34" charset="0"/>
                  <a:cs typeface="Arial" panose="020B0604020202020204" pitchFamily="34" charset="0"/>
                </a:rPr>
                <a:t>subjekt zúčtování</a:t>
              </a:r>
            </a:p>
          </p:txBody>
        </p:sp>
      </p:grpSp>
    </p:spTree>
    <p:extLst>
      <p:ext uri="{BB962C8B-B14F-4D97-AF65-F5344CB8AC3E}">
        <p14:creationId xmlns:p14="http://schemas.microsoft.com/office/powerpoint/2010/main" val="413783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nodeType="click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xit" presetSubtype="8" fill="hold" nodeType="clickEffect">
                                  <p:stCondLst>
                                    <p:cond delay="0"/>
                                  </p:stCondLst>
                                  <p:childTnLst>
                                    <p:anim calcmode="lin" valueType="num">
                                      <p:cBhvr additive="base">
                                        <p:cTn id="10" dur="3000"/>
                                        <p:tgtEl>
                                          <p:spTgt spid="6"/>
                                        </p:tgtEl>
                                        <p:attrNameLst>
                                          <p:attrName>ppt_x</p:attrName>
                                        </p:attrNameLst>
                                      </p:cBhvr>
                                      <p:tavLst>
                                        <p:tav tm="0">
                                          <p:val>
                                            <p:strVal val="ppt_x"/>
                                          </p:val>
                                        </p:tav>
                                        <p:tav tm="100000">
                                          <p:val>
                                            <p:strVal val="0-ppt_w/2"/>
                                          </p:val>
                                        </p:tav>
                                      </p:tavLst>
                                    </p:anim>
                                    <p:anim calcmode="lin" valueType="num">
                                      <p:cBhvr additive="base">
                                        <p:cTn id="11" dur="3000"/>
                                        <p:tgtEl>
                                          <p:spTgt spid="6"/>
                                        </p:tgtEl>
                                        <p:attrNameLst>
                                          <p:attrName>ppt_y</p:attrName>
                                        </p:attrNameLst>
                                      </p:cBhvr>
                                      <p:tavLst>
                                        <p:tav tm="0">
                                          <p:val>
                                            <p:strVal val="ppt_y"/>
                                          </p:val>
                                        </p:tav>
                                        <p:tav tm="100000">
                                          <p:val>
                                            <p:strVal val="ppt_y"/>
                                          </p:val>
                                        </p:tav>
                                      </p:tavLst>
                                    </p:anim>
                                    <p:set>
                                      <p:cBhvr>
                                        <p:cTn id="12" dur="1" fill="hold">
                                          <p:stCondLst>
                                            <p:cond delay="2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960000">
                                      <p:cBhvr>
                                        <p:cTn id="16" dur="2000" fill="hold"/>
                                        <p:tgtEl>
                                          <p:spTgt spid="7"/>
                                        </p:tgtEl>
                                        <p:attrNameLst>
                                          <p:attrName>r</p:attrName>
                                        </p:attrNameLst>
                                      </p:cBhvr>
                                    </p:animRo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960000">
                                      <p:cBhvr>
                                        <p:cTn id="22" dur="2000" fill="hold"/>
                                        <p:tgtEl>
                                          <p:spTgt spid="7"/>
                                        </p:tgtEl>
                                        <p:attrNameLst>
                                          <p:attrName>r</p:attrName>
                                        </p:attrNameLst>
                                      </p:cBhvr>
                                    </p:animRot>
                                  </p:childTnLst>
                                </p:cTn>
                              </p:par>
                              <p:par>
                                <p:cTn id="23" presetID="64" presetClass="path" presetSubtype="0" fill="hold" grpId="1" nodeType="withEffect">
                                  <p:stCondLst>
                                    <p:cond delay="0"/>
                                  </p:stCondLst>
                                  <p:childTnLst>
                                    <p:animMotion origin="layout" path="M 3.88889E-6 2.22222E-6 L 3.88889E-6 -0.11158 " pathEditMode="relative" rAng="0" ptsTypes="AA">
                                      <p:cBhvr>
                                        <p:cTn id="24" dur="2000" fill="hold"/>
                                        <p:tgtEl>
                                          <p:spTgt spid="20"/>
                                        </p:tgtEl>
                                        <p:attrNameLst>
                                          <p:attrName>ppt_x</p:attrName>
                                          <p:attrName>ppt_y</p:attrName>
                                        </p:attrNameLst>
                                      </p:cBhvr>
                                      <p:rCtr x="0" y="-5579"/>
                                    </p:animMotion>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16770"/>
                                        </p:tgtEl>
                                        <p:attrNameLst>
                                          <p:attrName>style.visibility</p:attrName>
                                        </p:attrNameLst>
                                      </p:cBhvr>
                                      <p:to>
                                        <p:strVal val="visible"/>
                                      </p:to>
                                    </p:set>
                                    <p:animEffect transition="in" filter="blinds(horizontal)">
                                      <p:cBhvr>
                                        <p:cTn id="29" dur="500"/>
                                        <p:tgtEl>
                                          <p:spTgt spid="4167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500"/>
                                        <p:tgtEl>
                                          <p:spTgt spid="3">
                                            <p:txEl>
                                              <p:pRg st="14" end="1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1. Zabránění spekulace na odchylku</a:t>
            </a:r>
            <a:endParaRPr lang="en-US" sz="2700" dirty="0">
              <a:solidFill>
                <a:schemeClr val="accent3">
                  <a:lumMod val="75000"/>
                </a:schemeClr>
              </a:solidFill>
              <a:latin typeface="Arial Black" panose="020B0A04020102020204" pitchFamily="34" charset="0"/>
              <a:ea typeface="+mn-ea"/>
              <a:cs typeface="+mn-cs"/>
            </a:endParaRPr>
          </a:p>
        </p:txBody>
      </p:sp>
      <p:pic>
        <p:nvPicPr>
          <p:cNvPr id="3074" name="Picture 2" descr="V:\Ikony\IKONY_OBECNE_MINIATURY\cervene\vztek_cervena.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46757" y="2852936"/>
            <a:ext cx="474683" cy="474683"/>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F526A278-1B9C-4D61-BC0D-E677B151756A}"/>
              </a:ext>
            </a:extLst>
          </p:cNvPr>
          <p:cNvPicPr>
            <a:picLocks noChangeAspect="1"/>
          </p:cNvPicPr>
          <p:nvPr/>
        </p:nvPicPr>
        <p:blipFill>
          <a:blip r:embed="rId4"/>
          <a:stretch>
            <a:fillRect/>
          </a:stretch>
        </p:blipFill>
        <p:spPr>
          <a:xfrm>
            <a:off x="539552" y="1538135"/>
            <a:ext cx="7804580" cy="4339137"/>
          </a:xfrm>
          <a:prstGeom prst="rect">
            <a:avLst/>
          </a:prstGeom>
        </p:spPr>
      </p:pic>
    </p:spTree>
    <p:extLst>
      <p:ext uri="{BB962C8B-B14F-4D97-AF65-F5344CB8AC3E}">
        <p14:creationId xmlns:p14="http://schemas.microsoft.com/office/powerpoint/2010/main" val="254354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a:xfrm>
            <a:off x="298800" y="576000"/>
            <a:ext cx="7319376" cy="830997"/>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2. Závislost mezi velikostí a cenou systémové odchylky</a:t>
            </a:r>
            <a:endParaRPr lang="en-US" sz="2700" dirty="0">
              <a:solidFill>
                <a:schemeClr val="accent3">
                  <a:lumMod val="75000"/>
                </a:schemeClr>
              </a:solidFill>
              <a:latin typeface="Arial Black" panose="020B0A04020102020204" pitchFamily="34" charset="0"/>
              <a:ea typeface="+mn-ea"/>
              <a:cs typeface="+mn-cs"/>
            </a:endParaRPr>
          </a:p>
        </p:txBody>
      </p:sp>
      <p:pic>
        <p:nvPicPr>
          <p:cNvPr id="3" name="Obrázek 2">
            <a:extLst>
              <a:ext uri="{FF2B5EF4-FFF2-40B4-BE49-F238E27FC236}">
                <a16:creationId xmlns:a16="http://schemas.microsoft.com/office/drawing/2014/main" id="{C09CBBBA-4B1A-47AB-9F12-7AB156D486E8}"/>
              </a:ext>
            </a:extLst>
          </p:cNvPr>
          <p:cNvPicPr>
            <a:picLocks noChangeAspect="1"/>
          </p:cNvPicPr>
          <p:nvPr/>
        </p:nvPicPr>
        <p:blipFill>
          <a:blip r:embed="rId3"/>
          <a:stretch>
            <a:fillRect/>
          </a:stretch>
        </p:blipFill>
        <p:spPr>
          <a:xfrm>
            <a:off x="817933" y="1772816"/>
            <a:ext cx="7204851" cy="4320480"/>
          </a:xfrm>
          <a:prstGeom prst="rect">
            <a:avLst/>
          </a:prstGeom>
        </p:spPr>
      </p:pic>
    </p:spTree>
    <p:extLst>
      <p:ext uri="{BB962C8B-B14F-4D97-AF65-F5344CB8AC3E}">
        <p14:creationId xmlns:p14="http://schemas.microsoft.com/office/powerpoint/2010/main" val="2116234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FAAB731B-6831-44C2-B662-5E9F96D70CA4}"/>
              </a:ext>
            </a:extLst>
          </p:cNvPr>
          <p:cNvPicPr>
            <a:picLocks noChangeAspect="1"/>
          </p:cNvPicPr>
          <p:nvPr/>
        </p:nvPicPr>
        <p:blipFill>
          <a:blip r:embed="rId3"/>
          <a:stretch>
            <a:fillRect/>
          </a:stretch>
        </p:blipFill>
        <p:spPr>
          <a:xfrm>
            <a:off x="1183780" y="1196752"/>
            <a:ext cx="7132636" cy="2732116"/>
          </a:xfrm>
          <a:prstGeom prst="rect">
            <a:avLst/>
          </a:prstGeom>
        </p:spPr>
      </p:pic>
      <p:sp>
        <p:nvSpPr>
          <p:cNvPr id="2" name="Nadpis 1"/>
          <p:cNvSpPr>
            <a:spLocks noGrp="1"/>
          </p:cNvSpPr>
          <p:nvPr>
            <p:ph type="title"/>
          </p:nvPr>
        </p:nvSpPr>
        <p:spPr>
          <a:xfrm>
            <a:off x="298800" y="783749"/>
            <a:ext cx="8305648"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3. Symetrické rozložení systémové odchylky</a:t>
            </a:r>
            <a:endParaRPr lang="en-US" sz="2700" dirty="0">
              <a:solidFill>
                <a:schemeClr val="accent3">
                  <a:lumMod val="75000"/>
                </a:schemeClr>
              </a:solidFill>
              <a:latin typeface="Arial Black" panose="020B0A04020102020204" pitchFamily="34" charset="0"/>
              <a:ea typeface="+mn-ea"/>
              <a:cs typeface="+mn-cs"/>
            </a:endParaRPr>
          </a:p>
        </p:txBody>
      </p:sp>
      <p:pic>
        <p:nvPicPr>
          <p:cNvPr id="3" name="Obrázek 2">
            <a:extLst>
              <a:ext uri="{FF2B5EF4-FFF2-40B4-BE49-F238E27FC236}">
                <a16:creationId xmlns:a16="http://schemas.microsoft.com/office/drawing/2014/main" id="{63412BC7-19EB-4AC8-BBE0-67A6BA21568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87623" y="3793228"/>
            <a:ext cx="7132637" cy="2732116"/>
          </a:xfrm>
          <a:prstGeom prst="rect">
            <a:avLst/>
          </a:prstGeom>
        </p:spPr>
      </p:pic>
      <p:sp>
        <p:nvSpPr>
          <p:cNvPr id="6" name="Zaoblený obdélníkový bublinový popisek 5"/>
          <p:cNvSpPr/>
          <p:nvPr/>
        </p:nvSpPr>
        <p:spPr>
          <a:xfrm>
            <a:off x="3491880" y="5425267"/>
            <a:ext cx="1368152" cy="432048"/>
          </a:xfrm>
          <a:prstGeom prst="wedgeRoundRectCallout">
            <a:avLst>
              <a:gd name="adj1" fmla="val -32984"/>
              <a:gd name="adj2" fmla="val -212388"/>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Zavedení minimální zúčtovací ceny</a:t>
            </a:r>
          </a:p>
        </p:txBody>
      </p:sp>
      <p:cxnSp>
        <p:nvCxnSpPr>
          <p:cNvPr id="11" name="Přímá spojnice 10">
            <a:extLst>
              <a:ext uri="{FF2B5EF4-FFF2-40B4-BE49-F238E27FC236}">
                <a16:creationId xmlns:a16="http://schemas.microsoft.com/office/drawing/2014/main" id="{486BC279-0197-47C6-B99F-28F2846554E8}"/>
              </a:ext>
            </a:extLst>
          </p:cNvPr>
          <p:cNvCxnSpPr>
            <a:cxnSpLocks/>
          </p:cNvCxnSpPr>
          <p:nvPr/>
        </p:nvCxnSpPr>
        <p:spPr>
          <a:xfrm flipV="1">
            <a:off x="5014322" y="1628800"/>
            <a:ext cx="0" cy="1728194"/>
          </a:xfrm>
          <a:prstGeom prst="line">
            <a:avLst/>
          </a:prstGeom>
        </p:spPr>
        <p:style>
          <a:lnRef idx="2">
            <a:schemeClr val="accent3"/>
          </a:lnRef>
          <a:fillRef idx="0">
            <a:schemeClr val="accent3"/>
          </a:fillRef>
          <a:effectRef idx="1">
            <a:schemeClr val="accent3"/>
          </a:effectRef>
          <a:fontRef idx="minor">
            <a:schemeClr val="tx1"/>
          </a:fontRef>
        </p:style>
      </p:cxnSp>
      <p:sp>
        <p:nvSpPr>
          <p:cNvPr id="17" name="Obdélník 16">
            <a:extLst>
              <a:ext uri="{FF2B5EF4-FFF2-40B4-BE49-F238E27FC236}">
                <a16:creationId xmlns:a16="http://schemas.microsoft.com/office/drawing/2014/main" id="{9C835FB8-621B-42E4-9F3C-5DBC6623E176}"/>
              </a:ext>
            </a:extLst>
          </p:cNvPr>
          <p:cNvSpPr/>
          <p:nvPr/>
        </p:nvSpPr>
        <p:spPr>
          <a:xfrm>
            <a:off x="2874630" y="1453962"/>
            <a:ext cx="4284000" cy="1872210"/>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aoblený obdélníkový bublinový popisek 5">
            <a:extLst>
              <a:ext uri="{FF2B5EF4-FFF2-40B4-BE49-F238E27FC236}">
                <a16:creationId xmlns:a16="http://schemas.microsoft.com/office/drawing/2014/main" id="{C81AE598-F732-4A10-A165-BA093BD525B3}"/>
              </a:ext>
            </a:extLst>
          </p:cNvPr>
          <p:cNvSpPr/>
          <p:nvPr/>
        </p:nvSpPr>
        <p:spPr>
          <a:xfrm>
            <a:off x="5724127" y="1345250"/>
            <a:ext cx="1800185" cy="643589"/>
          </a:xfrm>
          <a:prstGeom prst="wedgeRoundRectCallout">
            <a:avLst>
              <a:gd name="adj1" fmla="val -89305"/>
              <a:gd name="adj2" fmla="val 84863"/>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t>SyO</a:t>
            </a:r>
            <a:r>
              <a:rPr lang="cs-CZ" sz="1100" dirty="0"/>
              <a:t> je mírně vychýlená do kladných hodnot</a:t>
            </a:r>
          </a:p>
        </p:txBody>
      </p:sp>
      <p:sp>
        <p:nvSpPr>
          <p:cNvPr id="19" name="TextovéPole 18">
            <a:extLst>
              <a:ext uri="{FF2B5EF4-FFF2-40B4-BE49-F238E27FC236}">
                <a16:creationId xmlns:a16="http://schemas.microsoft.com/office/drawing/2014/main" id="{DB1AD621-6A84-4D15-AA92-5973AB44DDC5}"/>
              </a:ext>
            </a:extLst>
          </p:cNvPr>
          <p:cNvSpPr txBox="1"/>
          <p:nvPr/>
        </p:nvSpPr>
        <p:spPr>
          <a:xfrm>
            <a:off x="2917148" y="1545637"/>
            <a:ext cx="1069524" cy="523220"/>
          </a:xfrm>
          <a:prstGeom prst="rect">
            <a:avLst/>
          </a:prstGeom>
          <a:noFill/>
        </p:spPr>
        <p:txBody>
          <a:bodyPr wrap="none" rtlCol="0">
            <a:spAutoFit/>
          </a:bodyPr>
          <a:lstStyle/>
          <a:p>
            <a:r>
              <a:rPr lang="cs-CZ" sz="1400" dirty="0">
                <a:solidFill>
                  <a:schemeClr val="accent3">
                    <a:lumMod val="75000"/>
                  </a:schemeClr>
                </a:solidFill>
                <a:latin typeface="Arial" panose="020B0604020202020204" pitchFamily="34" charset="0"/>
                <a:cs typeface="Arial" panose="020B0604020202020204" pitchFamily="34" charset="0"/>
              </a:rPr>
              <a:t>sekundární</a:t>
            </a:r>
          </a:p>
          <a:p>
            <a:r>
              <a:rPr lang="cs-CZ" sz="1400" dirty="0">
                <a:solidFill>
                  <a:schemeClr val="accent3">
                    <a:lumMod val="75000"/>
                  </a:schemeClr>
                </a:solidFill>
                <a:latin typeface="Arial" panose="020B0604020202020204" pitchFamily="34" charset="0"/>
                <a:cs typeface="Arial" panose="020B0604020202020204" pitchFamily="34" charset="0"/>
              </a:rPr>
              <a:t>regulace</a:t>
            </a:r>
          </a:p>
        </p:txBody>
      </p:sp>
    </p:spTree>
    <p:extLst>
      <p:ext uri="{BB962C8B-B14F-4D97-AF65-F5344CB8AC3E}">
        <p14:creationId xmlns:p14="http://schemas.microsoft.com/office/powerpoint/2010/main" val="3637947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4. Systémová odchylka je náhodná</a:t>
            </a:r>
          </a:p>
        </p:txBody>
      </p:sp>
      <p:sp>
        <p:nvSpPr>
          <p:cNvPr id="3" name="Zástupný symbol pro obsah 2"/>
          <p:cNvSpPr>
            <a:spLocks noGrp="1"/>
          </p:cNvSpPr>
          <p:nvPr>
            <p:ph idx="1"/>
          </p:nvPr>
        </p:nvSpPr>
        <p:spPr>
          <a:xfrm>
            <a:off x="755576" y="1412776"/>
            <a:ext cx="7304999" cy="733567"/>
          </a:xfrm>
        </p:spPr>
        <p:txBody>
          <a:bodyPr>
            <a:normAutofit/>
          </a:bodyPr>
          <a:lstStyle/>
          <a:p>
            <a:r>
              <a:rPr lang="cs-CZ" sz="1800" dirty="0"/>
              <a:t>Systémová odchylka má mírnou závislost na velikosti celkové spotřeby</a:t>
            </a:r>
          </a:p>
        </p:txBody>
      </p:sp>
      <p:pic>
        <p:nvPicPr>
          <p:cNvPr id="5" name="Obrázek 4"/>
          <p:cNvPicPr>
            <a:picLocks noChangeAspect="1"/>
          </p:cNvPicPr>
          <p:nvPr/>
        </p:nvPicPr>
        <p:blipFill>
          <a:blip r:embed="rId3"/>
          <a:stretch>
            <a:fillRect/>
          </a:stretch>
        </p:blipFill>
        <p:spPr>
          <a:xfrm>
            <a:off x="1043608" y="1916832"/>
            <a:ext cx="7206097" cy="3603048"/>
          </a:xfrm>
          <a:prstGeom prst="rect">
            <a:avLst/>
          </a:prstGeom>
        </p:spPr>
      </p:pic>
    </p:spTree>
    <p:extLst>
      <p:ext uri="{BB962C8B-B14F-4D97-AF65-F5344CB8AC3E}">
        <p14:creationId xmlns:p14="http://schemas.microsoft.com/office/powerpoint/2010/main" val="2496561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430639"/>
            <a:ext cx="7319376" cy="830997"/>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5. Částečný převod nákladů na původce odchylky</a:t>
            </a:r>
            <a:endParaRPr lang="en-US" sz="2700" dirty="0">
              <a:solidFill>
                <a:schemeClr val="accent3">
                  <a:lumMod val="75000"/>
                </a:schemeClr>
              </a:solidFill>
              <a:latin typeface="Arial Black" panose="020B0A04020102020204" pitchFamily="34" charset="0"/>
              <a:ea typeface="+mn-ea"/>
              <a:cs typeface="+mn-cs"/>
            </a:endParaRPr>
          </a:p>
        </p:txBody>
      </p:sp>
      <p:graphicFrame>
        <p:nvGraphicFramePr>
          <p:cNvPr id="8" name="Tabulka 7"/>
          <p:cNvGraphicFramePr>
            <a:graphicFrameLocks noGrp="1"/>
          </p:cNvGraphicFramePr>
          <p:nvPr>
            <p:extLst>
              <p:ext uri="{D42A27DB-BD31-4B8C-83A1-F6EECF244321}">
                <p14:modId xmlns:p14="http://schemas.microsoft.com/office/powerpoint/2010/main" val="1258162446"/>
              </p:ext>
            </p:extLst>
          </p:nvPr>
        </p:nvGraphicFramePr>
        <p:xfrm>
          <a:off x="1025922" y="4800719"/>
          <a:ext cx="7299358" cy="1178379"/>
        </p:xfrm>
        <a:graphic>
          <a:graphicData uri="http://schemas.openxmlformats.org/drawingml/2006/table">
            <a:tbl>
              <a:tblPr firstRow="1" bandRow="1">
                <a:tableStyleId>{F5AB1C69-6EDB-4FF4-983F-18BD219EF322}</a:tableStyleId>
              </a:tblPr>
              <a:tblGrid>
                <a:gridCol w="5102462">
                  <a:extLst>
                    <a:ext uri="{9D8B030D-6E8A-4147-A177-3AD203B41FA5}">
                      <a16:colId xmlns:a16="http://schemas.microsoft.com/office/drawing/2014/main" val="20000"/>
                    </a:ext>
                  </a:extLst>
                </a:gridCol>
                <a:gridCol w="2196896">
                  <a:extLst>
                    <a:ext uri="{9D8B030D-6E8A-4147-A177-3AD203B41FA5}">
                      <a16:colId xmlns:a16="http://schemas.microsoft.com/office/drawing/2014/main" val="20001"/>
                    </a:ext>
                  </a:extLst>
                </a:gridCol>
              </a:tblGrid>
              <a:tr h="392793">
                <a:tc>
                  <a:txBody>
                    <a:bodyPr/>
                    <a:lstStyle/>
                    <a:p>
                      <a:endParaRPr lang="en-US" sz="1600" noProof="0" dirty="0"/>
                    </a:p>
                  </a:txBody>
                  <a:tcPr/>
                </a:tc>
                <a:tc>
                  <a:txBody>
                    <a:bodyPr/>
                    <a:lstStyle/>
                    <a:p>
                      <a:pPr algn="ctr"/>
                      <a:r>
                        <a:rPr lang="en-US" sz="1600" noProof="0" dirty="0"/>
                        <a:t>CZK</a:t>
                      </a:r>
                    </a:p>
                  </a:txBody>
                  <a:tcPr/>
                </a:tc>
                <a:extLst>
                  <a:ext uri="{0D108BD9-81ED-4DB2-BD59-A6C34878D82A}">
                    <a16:rowId xmlns:a16="http://schemas.microsoft.com/office/drawing/2014/main" val="10000"/>
                  </a:ext>
                </a:extLst>
              </a:tr>
              <a:tr h="392793">
                <a:tc>
                  <a:txBody>
                    <a:bodyPr/>
                    <a:lstStyle/>
                    <a:p>
                      <a:r>
                        <a:rPr lang="cs-CZ" sz="1600" noProof="0" dirty="0"/>
                        <a:t>Platba</a:t>
                      </a:r>
                      <a:r>
                        <a:rPr lang="cs-CZ" sz="1600" baseline="0" noProof="0" dirty="0"/>
                        <a:t> za podpůrné služby (klesající trend)</a:t>
                      </a:r>
                      <a:endParaRPr lang="en-US" sz="1600" noProof="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cs-CZ" sz="1600" noProof="0" dirty="0"/>
                        <a:t>cca</a:t>
                      </a:r>
                      <a:r>
                        <a:rPr lang="en-US" sz="1600" noProof="0" dirty="0"/>
                        <a:t> </a:t>
                      </a:r>
                      <a:r>
                        <a:rPr lang="cs-CZ" sz="1600" noProof="0" dirty="0"/>
                        <a:t>5 až 7</a:t>
                      </a:r>
                      <a:r>
                        <a:rPr lang="en-US" sz="1600" noProof="0" dirty="0"/>
                        <a:t> </a:t>
                      </a:r>
                      <a:r>
                        <a:rPr lang="cs-CZ" sz="1600" noProof="0" dirty="0" err="1"/>
                        <a:t>mld</a:t>
                      </a:r>
                      <a:r>
                        <a:rPr lang="en-US" sz="1600" noProof="0" dirty="0"/>
                        <a:t>.</a:t>
                      </a:r>
                      <a:endParaRPr lang="en-US" sz="1600" b="0" noProof="0" dirty="0"/>
                    </a:p>
                  </a:txBody>
                  <a:tcPr/>
                </a:tc>
                <a:extLst>
                  <a:ext uri="{0D108BD9-81ED-4DB2-BD59-A6C34878D82A}">
                    <a16:rowId xmlns:a16="http://schemas.microsoft.com/office/drawing/2014/main" val="10001"/>
                  </a:ext>
                </a:extLst>
              </a:tr>
              <a:tr h="392793">
                <a:tc>
                  <a:txBody>
                    <a:bodyPr/>
                    <a:lstStyle/>
                    <a:p>
                      <a:r>
                        <a:rPr lang="cs-CZ" sz="1600" baseline="0" noProof="0" dirty="0"/>
                        <a:t>Příjmy PPS ze systému zúčtování</a:t>
                      </a:r>
                      <a:endParaRPr lang="en-US" sz="1600" noProof="0" dirty="0"/>
                    </a:p>
                  </a:txBody>
                  <a:tcPr/>
                </a:tc>
                <a:tc>
                  <a:txBody>
                    <a:bodyPr/>
                    <a:lstStyle/>
                    <a:p>
                      <a:pPr algn="r"/>
                      <a:r>
                        <a:rPr lang="cs-CZ" sz="1600" noProof="0" dirty="0"/>
                        <a:t>cca</a:t>
                      </a:r>
                      <a:r>
                        <a:rPr lang="en-US" sz="1600" noProof="0" dirty="0"/>
                        <a:t> </a:t>
                      </a:r>
                      <a:r>
                        <a:rPr lang="cs-CZ" sz="1600" noProof="0" dirty="0"/>
                        <a:t>300 až 600 </a:t>
                      </a:r>
                      <a:r>
                        <a:rPr lang="en-US" sz="1600" baseline="0" noProof="0" dirty="0"/>
                        <a:t>mil.</a:t>
                      </a:r>
                      <a:endParaRPr lang="en-US" sz="1600" b="0" noProof="0" dirty="0"/>
                    </a:p>
                  </a:txBody>
                  <a:tcPr/>
                </a:tc>
                <a:extLst>
                  <a:ext uri="{0D108BD9-81ED-4DB2-BD59-A6C34878D82A}">
                    <a16:rowId xmlns:a16="http://schemas.microsoft.com/office/drawing/2014/main" val="10002"/>
                  </a:ext>
                </a:extLst>
              </a:tr>
            </a:tbl>
          </a:graphicData>
        </a:graphic>
      </p:graphicFrame>
      <p:pic>
        <p:nvPicPr>
          <p:cNvPr id="4" name="Obrázek 3">
            <a:extLst>
              <a:ext uri="{FF2B5EF4-FFF2-40B4-BE49-F238E27FC236}">
                <a16:creationId xmlns:a16="http://schemas.microsoft.com/office/drawing/2014/main" id="{E5D8F93F-FE8D-4045-8E24-0A04560C4BDB}"/>
              </a:ext>
            </a:extLst>
          </p:cNvPr>
          <p:cNvPicPr>
            <a:picLocks noChangeAspect="1"/>
          </p:cNvPicPr>
          <p:nvPr/>
        </p:nvPicPr>
        <p:blipFill>
          <a:blip r:embed="rId3"/>
          <a:stretch>
            <a:fillRect/>
          </a:stretch>
        </p:blipFill>
        <p:spPr>
          <a:xfrm>
            <a:off x="1025210" y="1320639"/>
            <a:ext cx="7299357" cy="3476513"/>
          </a:xfrm>
          <a:prstGeom prst="rect">
            <a:avLst/>
          </a:prstGeom>
        </p:spPr>
      </p:pic>
    </p:spTree>
    <p:extLst>
      <p:ext uri="{BB962C8B-B14F-4D97-AF65-F5344CB8AC3E}">
        <p14:creationId xmlns:p14="http://schemas.microsoft.com/office/powerpoint/2010/main" val="3269888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124744"/>
            <a:ext cx="7956456" cy="4031873"/>
          </a:xfrm>
          <a:prstGeom prst="rect">
            <a:avLst/>
          </a:prstGeom>
          <a:noFill/>
        </p:spPr>
        <p:txBody>
          <a:bodyPr wrap="square" lIns="0" tIns="0" rIns="0" bIns="0" rtlCol="0">
            <a:spAutoFit/>
          </a:bodyPr>
          <a:lstStyle/>
          <a:p>
            <a:r>
              <a:rPr lang="cs-CZ" dirty="0">
                <a:solidFill>
                  <a:schemeClr val="bg1">
                    <a:lumMod val="50000"/>
                  </a:schemeClr>
                </a:solidFill>
                <a:latin typeface="Arial Black" panose="020B0A04020102020204" pitchFamily="34" charset="0"/>
              </a:rPr>
              <a:t>Vznik a příčiny odchylek, systém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Vytváření bilančních skupin, agregace, postup registrace diagramu</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Sběr a agregace dat z měření</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Vyhodnocení, ocenění a zúčtování odchylek a regulační energie</a:t>
            </a:r>
          </a:p>
          <a:p>
            <a:endParaRPr lang="cs-CZ" dirty="0">
              <a:solidFill>
                <a:schemeClr val="bg1">
                  <a:lumMod val="50000"/>
                </a:schemeClr>
              </a:solidFill>
              <a:latin typeface="Arial Black" panose="020B0A04020102020204" pitchFamily="34" charset="0"/>
            </a:endParaRPr>
          </a:p>
          <a:p>
            <a:r>
              <a:rPr lang="cs-CZ" dirty="0">
                <a:solidFill>
                  <a:schemeClr val="bg1">
                    <a:lumMod val="50000"/>
                  </a:schemeClr>
                </a:solidFill>
                <a:latin typeface="Arial Black" panose="020B0A04020102020204" pitchFamily="34" charset="0"/>
              </a:rPr>
              <a:t>Požadavky na systém zúčtování</a:t>
            </a:r>
          </a:p>
          <a:p>
            <a:endParaRPr lang="cs-CZ" dirty="0">
              <a:solidFill>
                <a:schemeClr val="bg1">
                  <a:lumMod val="50000"/>
                </a:schemeClr>
              </a:solidFill>
              <a:latin typeface="Arial Black" panose="020B0A04020102020204" pitchFamily="34" charset="0"/>
            </a:endParaRPr>
          </a:p>
          <a:p>
            <a:r>
              <a:rPr lang="cs-CZ" sz="2800" dirty="0">
                <a:solidFill>
                  <a:schemeClr val="accent3">
                    <a:lumMod val="75000"/>
                  </a:schemeClr>
                </a:solidFill>
                <a:latin typeface="Arial Black" panose="020B0A04020102020204" pitchFamily="34" charset="0"/>
              </a:rPr>
              <a:t>Shrnutí, zveřejňování dat</a:t>
            </a:r>
          </a:p>
        </p:txBody>
      </p:sp>
    </p:spTree>
    <p:extLst>
      <p:ext uri="{BB962C8B-B14F-4D97-AF65-F5344CB8AC3E}">
        <p14:creationId xmlns:p14="http://schemas.microsoft.com/office/powerpoint/2010/main" val="3240568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Systém zúčtování: shrnutí</a:t>
            </a:r>
            <a:endParaRPr lang="en-US" sz="2700" dirty="0">
              <a:solidFill>
                <a:schemeClr val="accent3">
                  <a:lumMod val="75000"/>
                </a:schemeClr>
              </a:solidFill>
              <a:latin typeface="Arial Black" panose="020B0A04020102020204" pitchFamily="34" charset="0"/>
              <a:ea typeface="+mn-ea"/>
              <a:cs typeface="+mn-cs"/>
            </a:endParaRPr>
          </a:p>
        </p:txBody>
      </p:sp>
      <p:graphicFrame>
        <p:nvGraphicFramePr>
          <p:cNvPr id="3" name="Tabulka 2"/>
          <p:cNvGraphicFramePr>
            <a:graphicFrameLocks noGrp="1"/>
          </p:cNvGraphicFramePr>
          <p:nvPr>
            <p:extLst>
              <p:ext uri="{D42A27DB-BD31-4B8C-83A1-F6EECF244321}">
                <p14:modId xmlns:p14="http://schemas.microsoft.com/office/powerpoint/2010/main" val="4237147693"/>
              </p:ext>
            </p:extLst>
          </p:nvPr>
        </p:nvGraphicFramePr>
        <p:xfrm>
          <a:off x="292762" y="1332830"/>
          <a:ext cx="8599717" cy="4688458"/>
        </p:xfrm>
        <a:graphic>
          <a:graphicData uri="http://schemas.openxmlformats.org/drawingml/2006/table">
            <a:tbl>
              <a:tblPr firstCol="1" bandRow="1">
                <a:tableStyleId>{F5AB1C69-6EDB-4FF4-983F-18BD219EF322}</a:tableStyleId>
              </a:tblPr>
              <a:tblGrid>
                <a:gridCol w="3775182">
                  <a:extLst>
                    <a:ext uri="{9D8B030D-6E8A-4147-A177-3AD203B41FA5}">
                      <a16:colId xmlns:a16="http://schemas.microsoft.com/office/drawing/2014/main" val="20000"/>
                    </a:ext>
                  </a:extLst>
                </a:gridCol>
                <a:gridCol w="4824535">
                  <a:extLst>
                    <a:ext uri="{9D8B030D-6E8A-4147-A177-3AD203B41FA5}">
                      <a16:colId xmlns:a16="http://schemas.microsoft.com/office/drawing/2014/main" val="20001"/>
                    </a:ext>
                  </a:extLst>
                </a:gridCol>
              </a:tblGrid>
              <a:tr h="443537">
                <a:tc>
                  <a:txBody>
                    <a:bodyPr/>
                    <a:lstStyle/>
                    <a:p>
                      <a:r>
                        <a:rPr lang="cs-CZ" sz="1600" noProof="0" dirty="0"/>
                        <a:t>Zúčtovací interval</a:t>
                      </a:r>
                      <a:endParaRPr lang="en-US" sz="1600" noProof="0" dirty="0">
                        <a:latin typeface="Arial" pitchFamily="34" charset="0"/>
                        <a:cs typeface="Arial" pitchFamily="34" charset="0"/>
                      </a:endParaRPr>
                    </a:p>
                  </a:txBody>
                  <a:tcPr/>
                </a:tc>
                <a:tc>
                  <a:txBody>
                    <a:bodyPr/>
                    <a:lstStyle/>
                    <a:p>
                      <a:r>
                        <a:rPr lang="en-US" sz="1600" noProof="0" dirty="0"/>
                        <a:t>1 </a:t>
                      </a:r>
                      <a:r>
                        <a:rPr lang="cs-CZ" sz="1600" noProof="0" dirty="0"/>
                        <a:t>hodina</a:t>
                      </a:r>
                      <a:endParaRPr lang="en-US" sz="1600" noProof="0" dirty="0">
                        <a:latin typeface="Arial" pitchFamily="34" charset="0"/>
                        <a:cs typeface="Arial" pitchFamily="34" charset="0"/>
                      </a:endParaRPr>
                    </a:p>
                  </a:txBody>
                  <a:tcPr/>
                </a:tc>
                <a:extLst>
                  <a:ext uri="{0D108BD9-81ED-4DB2-BD59-A6C34878D82A}">
                    <a16:rowId xmlns:a16="http://schemas.microsoft.com/office/drawing/2014/main" val="10000"/>
                  </a:ext>
                </a:extLst>
              </a:tr>
              <a:tr h="5935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noProof="0" dirty="0"/>
                        <a:t>Odpovědnost za zúčtování odchylek</a:t>
                      </a:r>
                      <a:endParaRPr lang="en-US" sz="1600" noProof="0" dirty="0">
                        <a:latin typeface="Arial" pitchFamily="34" charset="0"/>
                        <a:cs typeface="Arial" pitchFamily="34" charset="0"/>
                      </a:endParaRPr>
                    </a:p>
                  </a:txBody>
                  <a:tcPr/>
                </a:tc>
                <a:tc>
                  <a:txBody>
                    <a:bodyPr/>
                    <a:lstStyle/>
                    <a:p>
                      <a:r>
                        <a:rPr lang="cs-CZ" sz="1600" noProof="0" dirty="0"/>
                        <a:t>Operátor trhu </a:t>
                      </a:r>
                      <a:r>
                        <a:rPr lang="en-US" sz="1600" noProof="0" dirty="0"/>
                        <a:t>– OTE, a. s.</a:t>
                      </a:r>
                      <a:endParaRPr lang="en-US" sz="1600" noProof="0" dirty="0">
                        <a:latin typeface="Arial" pitchFamily="34" charset="0"/>
                        <a:cs typeface="Arial" pitchFamily="34" charset="0"/>
                      </a:endParaRPr>
                    </a:p>
                  </a:txBody>
                  <a:tcPr/>
                </a:tc>
                <a:extLst>
                  <a:ext uri="{0D108BD9-81ED-4DB2-BD59-A6C34878D82A}">
                    <a16:rowId xmlns:a16="http://schemas.microsoft.com/office/drawing/2014/main" val="10001"/>
                  </a:ext>
                </a:extLst>
              </a:tr>
              <a:tr h="424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noProof="0" dirty="0"/>
                        <a:t>Odpovědnost za</a:t>
                      </a:r>
                      <a:r>
                        <a:rPr lang="cs-CZ" sz="1600" baseline="0" noProof="0" dirty="0"/>
                        <a:t> výkonovou rovnováhu</a:t>
                      </a:r>
                      <a:endParaRPr lang="en-US" sz="1600" noProof="0" dirty="0">
                        <a:latin typeface="Arial" pitchFamily="34" charset="0"/>
                        <a:cs typeface="Arial" pitchFamily="34" charset="0"/>
                      </a:endParaRPr>
                    </a:p>
                  </a:txBody>
                  <a:tcPr/>
                </a:tc>
                <a:tc>
                  <a:txBody>
                    <a:bodyPr/>
                    <a:lstStyle/>
                    <a:p>
                      <a:r>
                        <a:rPr lang="cs-CZ" sz="1600" noProof="0" dirty="0"/>
                        <a:t>PPS</a:t>
                      </a:r>
                      <a:r>
                        <a:rPr lang="en-US" sz="1600" baseline="0" noProof="0" dirty="0"/>
                        <a:t> – ČEPS, a. s.</a:t>
                      </a:r>
                      <a:endParaRPr lang="en-US" sz="1600" noProof="0" dirty="0">
                        <a:latin typeface="Arial" pitchFamily="34" charset="0"/>
                        <a:cs typeface="Arial" pitchFamily="34" charset="0"/>
                      </a:endParaRPr>
                    </a:p>
                  </a:txBody>
                  <a:tcPr/>
                </a:tc>
                <a:extLst>
                  <a:ext uri="{0D108BD9-81ED-4DB2-BD59-A6C34878D82A}">
                    <a16:rowId xmlns:a16="http://schemas.microsoft.com/office/drawing/2014/main" val="10002"/>
                  </a:ext>
                </a:extLst>
              </a:tr>
              <a:tr h="374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noProof="0" dirty="0"/>
                        <a:t>Odpovědnost za odchylku</a:t>
                      </a:r>
                      <a:endParaRPr lang="en-US" sz="1600" noProof="0" dirty="0">
                        <a:latin typeface="Arial" pitchFamily="34" charset="0"/>
                        <a:cs typeface="Arial" pitchFamily="34" charset="0"/>
                      </a:endParaRPr>
                    </a:p>
                  </a:txBody>
                  <a:tcPr/>
                </a:tc>
                <a:tc>
                  <a:txBody>
                    <a:bodyPr/>
                    <a:lstStyle/>
                    <a:p>
                      <a:r>
                        <a:rPr lang="cs-CZ" sz="1600" noProof="0" dirty="0"/>
                        <a:t>Subjekt zúčtování</a:t>
                      </a:r>
                      <a:endParaRPr lang="en-US" sz="1600" noProof="0" dirty="0">
                        <a:latin typeface="Arial" pitchFamily="34" charset="0"/>
                        <a:cs typeface="Arial" pitchFamily="34" charset="0"/>
                      </a:endParaRPr>
                    </a:p>
                  </a:txBody>
                  <a:tcPr/>
                </a:tc>
                <a:extLst>
                  <a:ext uri="{0D108BD9-81ED-4DB2-BD59-A6C34878D82A}">
                    <a16:rowId xmlns:a16="http://schemas.microsoft.com/office/drawing/2014/main" val="10003"/>
                  </a:ext>
                </a:extLst>
              </a:tr>
              <a:tr h="647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noProof="0" dirty="0"/>
                        <a:t>Motivace</a:t>
                      </a:r>
                      <a:r>
                        <a:rPr lang="cs-CZ" sz="1600" baseline="0" noProof="0" dirty="0"/>
                        <a:t> k minimalizaci odchylky</a:t>
                      </a:r>
                      <a:endParaRPr lang="en-US" sz="1600" noProof="0" dirty="0">
                        <a:latin typeface="Arial" pitchFamily="34" charset="0"/>
                        <a:cs typeface="Arial" pitchFamily="34" charset="0"/>
                      </a:endParaRPr>
                    </a:p>
                  </a:txBody>
                  <a:tcPr/>
                </a:tc>
                <a:tc>
                  <a:txBody>
                    <a:bodyPr/>
                    <a:lstStyle/>
                    <a:p>
                      <a:r>
                        <a:rPr lang="cs-CZ" sz="1600" noProof="0" dirty="0"/>
                        <a:t>Pouze ekonomická,</a:t>
                      </a:r>
                      <a:r>
                        <a:rPr lang="cs-CZ" sz="1600" baseline="0" noProof="0" dirty="0"/>
                        <a:t> neexistuje žádná regulační povinnost</a:t>
                      </a:r>
                      <a:endParaRPr lang="en-US" sz="1600" noProof="0" dirty="0">
                        <a:latin typeface="Arial" pitchFamily="34" charset="0"/>
                        <a:cs typeface="Arial" pitchFamily="34" charset="0"/>
                      </a:endParaRPr>
                    </a:p>
                  </a:txBody>
                  <a:tcPr/>
                </a:tc>
                <a:extLst>
                  <a:ext uri="{0D108BD9-81ED-4DB2-BD59-A6C34878D82A}">
                    <a16:rowId xmlns:a16="http://schemas.microsoft.com/office/drawing/2014/main" val="10004"/>
                  </a:ext>
                </a:extLst>
              </a:tr>
              <a:tr h="647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noProof="0" dirty="0"/>
                        <a:t>Stanovení zúčtovací ceny</a:t>
                      </a:r>
                      <a:endParaRPr lang="en-US" sz="1600" noProof="0" dirty="0">
                        <a:latin typeface="Arial" pitchFamily="34" charset="0"/>
                        <a:cs typeface="Arial" pitchFamily="34" charset="0"/>
                      </a:endParaRPr>
                    </a:p>
                  </a:txBody>
                  <a:tcPr/>
                </a:tc>
                <a:tc>
                  <a:txBody>
                    <a:bodyPr/>
                    <a:lstStyle/>
                    <a:p>
                      <a:r>
                        <a:rPr lang="cs-CZ" sz="1600" noProof="0" dirty="0"/>
                        <a:t>Na základě marginálních</a:t>
                      </a:r>
                      <a:r>
                        <a:rPr lang="cs-CZ" sz="1600" baseline="0" noProof="0" dirty="0"/>
                        <a:t> cen aktivované regulační energie</a:t>
                      </a:r>
                      <a:endParaRPr lang="en-US" sz="1600" noProof="0" dirty="0">
                        <a:latin typeface="Arial" pitchFamily="34" charset="0"/>
                        <a:cs typeface="Arial" pitchFamily="34" charset="0"/>
                      </a:endParaRPr>
                    </a:p>
                  </a:txBody>
                  <a:tcPr/>
                </a:tc>
                <a:extLst>
                  <a:ext uri="{0D108BD9-81ED-4DB2-BD59-A6C34878D82A}">
                    <a16:rowId xmlns:a16="http://schemas.microsoft.com/office/drawing/2014/main" val="10005"/>
                  </a:ext>
                </a:extLst>
              </a:tr>
              <a:tr h="647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noProof="0" dirty="0"/>
                        <a:t>Finanční vyrovnání</a:t>
                      </a:r>
                      <a:r>
                        <a:rPr lang="cs-CZ" sz="1600" baseline="0" noProof="0" dirty="0"/>
                        <a:t> zúčtování odchylek</a:t>
                      </a:r>
                      <a:endParaRPr lang="en-US" sz="1600" noProof="0" dirty="0">
                        <a:latin typeface="Arial" pitchFamily="34" charset="0"/>
                        <a:cs typeface="Arial" pitchFamily="34" charset="0"/>
                      </a:endParaRPr>
                    </a:p>
                  </a:txBody>
                  <a:tcPr/>
                </a:tc>
                <a:tc>
                  <a:txBody>
                    <a:bodyPr/>
                    <a:lstStyle/>
                    <a:p>
                      <a:r>
                        <a:rPr lang="cs-CZ" sz="1600" noProof="0" dirty="0"/>
                        <a:t>Systém zúčtování odchylek není neutrální</a:t>
                      </a:r>
                      <a:r>
                        <a:rPr lang="cs-CZ" sz="1600" baseline="0" noProof="0" dirty="0"/>
                        <a:t> =</a:t>
                      </a:r>
                      <a:r>
                        <a:rPr lang="cs-CZ" sz="1600" noProof="0" dirty="0"/>
                        <a:t> přebytkový systém</a:t>
                      </a:r>
                      <a:endParaRPr lang="en-US" sz="1600" noProof="0" dirty="0">
                        <a:latin typeface="Arial" pitchFamily="34" charset="0"/>
                        <a:cs typeface="Arial" pitchFamily="34" charset="0"/>
                      </a:endParaRPr>
                    </a:p>
                  </a:txBody>
                  <a:tcPr/>
                </a:tc>
                <a:extLst>
                  <a:ext uri="{0D108BD9-81ED-4DB2-BD59-A6C34878D82A}">
                    <a16:rowId xmlns:a16="http://schemas.microsoft.com/office/drawing/2014/main" val="10006"/>
                  </a:ext>
                </a:extLst>
              </a:tr>
              <a:tr h="466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noProof="0" dirty="0"/>
                        <a:t>Systémová odchylka</a:t>
                      </a:r>
                      <a:r>
                        <a:rPr lang="cs-CZ" sz="1600" baseline="0" noProof="0" dirty="0"/>
                        <a:t> a regulační energie</a:t>
                      </a:r>
                      <a:endParaRPr lang="en-US" sz="1600" noProof="0" dirty="0">
                        <a:latin typeface="Arial" pitchFamily="34" charset="0"/>
                        <a:cs typeface="Arial" pitchFamily="34" charset="0"/>
                      </a:endParaRPr>
                    </a:p>
                  </a:txBody>
                  <a:tcPr/>
                </a:tc>
                <a:tc>
                  <a:txBody>
                    <a:bodyPr/>
                    <a:lstStyle/>
                    <a:p>
                      <a:r>
                        <a:rPr lang="cs-CZ" sz="1600" b="1" noProof="0" dirty="0">
                          <a:solidFill>
                            <a:schemeClr val="accent2"/>
                          </a:solidFill>
                        </a:rPr>
                        <a:t>Systémová odchylka = saldo</a:t>
                      </a:r>
                      <a:r>
                        <a:rPr lang="cs-CZ" sz="1600" b="1" baseline="0" noProof="0" dirty="0">
                          <a:solidFill>
                            <a:schemeClr val="accent2"/>
                          </a:solidFill>
                        </a:rPr>
                        <a:t> použité regulační energie</a:t>
                      </a:r>
                      <a:endParaRPr lang="en-US" sz="1600" b="1" noProof="0" dirty="0">
                        <a:solidFill>
                          <a:schemeClr val="accent2"/>
                        </a:solidFill>
                        <a:latin typeface="Arial" pitchFamily="34" charset="0"/>
                        <a:cs typeface="Arial" pitchFamily="34" charset="0"/>
                      </a:endParaRPr>
                    </a:p>
                  </a:txBody>
                  <a:tcPr/>
                </a:tc>
                <a:extLst>
                  <a:ext uri="{0D108BD9-81ED-4DB2-BD59-A6C34878D82A}">
                    <a16:rowId xmlns:a16="http://schemas.microsoft.com/office/drawing/2014/main" val="10007"/>
                  </a:ext>
                </a:extLst>
              </a:tr>
              <a:tr h="44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noProof="0" dirty="0"/>
                        <a:t>Platba</a:t>
                      </a:r>
                      <a:r>
                        <a:rPr lang="cs-CZ" sz="1600" baseline="0" noProof="0" dirty="0"/>
                        <a:t> za </a:t>
                      </a:r>
                      <a:r>
                        <a:rPr lang="cs-CZ" sz="1600" noProof="0" dirty="0"/>
                        <a:t>regulační energii</a:t>
                      </a:r>
                      <a:endParaRPr lang="en-US" sz="1600" noProof="0" dirty="0">
                        <a:latin typeface="Arial" pitchFamily="34" charset="0"/>
                        <a:cs typeface="Arial" pitchFamily="34" charset="0"/>
                      </a:endParaRPr>
                    </a:p>
                  </a:txBody>
                  <a:tcPr/>
                </a:tc>
                <a:tc>
                  <a:txBody>
                    <a:bodyPr/>
                    <a:lstStyle/>
                    <a:p>
                      <a:r>
                        <a:rPr lang="cs-CZ" sz="1600" noProof="0" dirty="0"/>
                        <a:t>Regulační energie je placena na</a:t>
                      </a:r>
                      <a:r>
                        <a:rPr lang="cs-CZ" sz="1600" baseline="0" noProof="0" dirty="0"/>
                        <a:t> základě nabídek</a:t>
                      </a:r>
                      <a:endParaRPr lang="en-US" sz="1600" noProof="0" dirty="0">
                        <a:latin typeface="Arial" pitchFamily="34" charset="0"/>
                        <a:cs typeface="Arial" pitchFamily="34" charset="0"/>
                      </a:endParaRPr>
                    </a:p>
                  </a:txBody>
                  <a:tcPr/>
                </a:tc>
                <a:extLst>
                  <a:ext uri="{0D108BD9-81ED-4DB2-BD59-A6C34878D82A}">
                    <a16:rowId xmlns:a16="http://schemas.microsoft.com/office/drawing/2014/main" val="10008"/>
                  </a:ext>
                </a:extLst>
              </a:tr>
            </a:tbl>
          </a:graphicData>
        </a:graphic>
      </p:graphicFrame>
      <p:pic>
        <p:nvPicPr>
          <p:cNvPr id="6" name="Picture 186" descr="OTE_col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78854" y="1832227"/>
            <a:ext cx="1224136" cy="370290"/>
          </a:xfrm>
          <a:prstGeom prst="rect">
            <a:avLst/>
          </a:prstGeom>
          <a:noFill/>
        </p:spPr>
      </p:pic>
      <p:pic>
        <p:nvPicPr>
          <p:cNvPr id="7" name="Picture 30" descr="CEPS_logo_200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78854" y="2348880"/>
            <a:ext cx="1134646" cy="513773"/>
          </a:xfrm>
          <a:prstGeom prst="rect">
            <a:avLst/>
          </a:prstGeom>
          <a:noFill/>
        </p:spPr>
      </p:pic>
    </p:spTree>
    <p:extLst>
      <p:ext uri="{BB962C8B-B14F-4D97-AF65-F5344CB8AC3E}">
        <p14:creationId xmlns:p14="http://schemas.microsoft.com/office/powerpoint/2010/main" val="4287744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Zveřejňování dat – </a:t>
            </a:r>
            <a:r>
              <a:rPr lang="cs-CZ" sz="2700" dirty="0">
                <a:solidFill>
                  <a:srgbClr val="BF2A34"/>
                </a:solidFill>
                <a:latin typeface="Arial Black" panose="020B0A04020102020204" pitchFamily="34" charset="0"/>
                <a:ea typeface="+mn-ea"/>
                <a:cs typeface="+mn-cs"/>
                <a:hlinkClick r:id="rId3"/>
              </a:rPr>
              <a:t>www.ote-cr.cz</a:t>
            </a:r>
            <a:r>
              <a:rPr lang="cs-CZ" sz="2700" dirty="0">
                <a:solidFill>
                  <a:srgbClr val="BF2A34"/>
                </a:solidFill>
                <a:latin typeface="Arial Black" panose="020B0A04020102020204" pitchFamily="34" charset="0"/>
                <a:ea typeface="+mn-ea"/>
                <a:cs typeface="+mn-cs"/>
              </a:rPr>
              <a:t> </a:t>
            </a:r>
          </a:p>
        </p:txBody>
      </p:sp>
      <p:pic>
        <p:nvPicPr>
          <p:cNvPr id="3" name="Obrázek 2">
            <a:extLst>
              <a:ext uri="{FF2B5EF4-FFF2-40B4-BE49-F238E27FC236}">
                <a16:creationId xmlns:a16="http://schemas.microsoft.com/office/drawing/2014/main" id="{ECCC8273-5E1C-417A-A26D-58AE3535D570}"/>
              </a:ext>
            </a:extLst>
          </p:cNvPr>
          <p:cNvPicPr>
            <a:picLocks noChangeAspect="1"/>
          </p:cNvPicPr>
          <p:nvPr/>
        </p:nvPicPr>
        <p:blipFill>
          <a:blip r:embed="rId4"/>
          <a:stretch>
            <a:fillRect/>
          </a:stretch>
        </p:blipFill>
        <p:spPr>
          <a:xfrm>
            <a:off x="683568" y="1196752"/>
            <a:ext cx="7064841" cy="3495752"/>
          </a:xfrm>
          <a:prstGeom prst="rect">
            <a:avLst/>
          </a:prstGeom>
        </p:spPr>
      </p:pic>
      <p:pic>
        <p:nvPicPr>
          <p:cNvPr id="4" name="Obrázek 3">
            <a:extLst>
              <a:ext uri="{FF2B5EF4-FFF2-40B4-BE49-F238E27FC236}">
                <a16:creationId xmlns:a16="http://schemas.microsoft.com/office/drawing/2014/main" id="{6B78F877-4E4E-4D25-AC8C-2663A51140D1}"/>
              </a:ext>
            </a:extLst>
          </p:cNvPr>
          <p:cNvPicPr>
            <a:picLocks noChangeAspect="1"/>
          </p:cNvPicPr>
          <p:nvPr/>
        </p:nvPicPr>
        <p:blipFill>
          <a:blip r:embed="rId5"/>
          <a:stretch>
            <a:fillRect/>
          </a:stretch>
        </p:blipFill>
        <p:spPr>
          <a:xfrm>
            <a:off x="1259632" y="1743815"/>
            <a:ext cx="7342319" cy="4538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7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720000" y="2715017"/>
            <a:ext cx="7956456" cy="353943"/>
          </a:xfrm>
          <a:prstGeom prst="rect">
            <a:avLst/>
          </a:prstGeom>
          <a:noFill/>
        </p:spPr>
        <p:txBody>
          <a:bodyPr wrap="square" lIns="0" tIns="0" rIns="0" bIns="0" rtlCol="0">
            <a:spAutoFit/>
          </a:bodyPr>
          <a:lstStyle/>
          <a:p>
            <a:r>
              <a:rPr lang="cs-CZ" sz="2300" dirty="0">
                <a:solidFill>
                  <a:schemeClr val="accent3">
                    <a:lumMod val="75000"/>
                  </a:schemeClr>
                </a:solidFill>
                <a:latin typeface="Arial Black" panose="020B0A04020102020204" pitchFamily="34" charset="0"/>
              </a:rPr>
              <a:t>Děkuji za pozornost</a:t>
            </a:r>
            <a:endParaRPr lang="pt-BR" sz="2300" dirty="0">
              <a:solidFill>
                <a:schemeClr val="accent3">
                  <a:lumMod val="75000"/>
                </a:schemeClr>
              </a:solidFill>
              <a:latin typeface="Arial Black" panose="020B0A04020102020204" pitchFamily="34" charset="0"/>
            </a:endParaRPr>
          </a:p>
        </p:txBody>
      </p:sp>
      <p:sp>
        <p:nvSpPr>
          <p:cNvPr id="10" name="TextovéPole 9"/>
          <p:cNvSpPr txBox="1"/>
          <p:nvPr/>
        </p:nvSpPr>
        <p:spPr>
          <a:xfrm>
            <a:off x="720000" y="4716150"/>
            <a:ext cx="7956456" cy="261610"/>
          </a:xfrm>
          <a:prstGeom prst="rect">
            <a:avLst/>
          </a:prstGeom>
          <a:noFill/>
        </p:spPr>
        <p:txBody>
          <a:bodyPr wrap="square" lIns="0" tIns="0" rIns="0" bIns="0" rtlCol="0">
            <a:spAutoFit/>
          </a:bodyPr>
          <a:lstStyle/>
          <a:p>
            <a:r>
              <a:rPr lang="cs-CZ" sz="1700" dirty="0" err="1">
                <a:solidFill>
                  <a:srgbClr val="000000"/>
                </a:solidFill>
                <a:latin typeface="Arial" panose="020B0604020202020204" pitchFamily="34" charset="0"/>
                <a:cs typeface="Arial" panose="020B0604020202020204" pitchFamily="34" charset="0"/>
                <a:hlinkClick r:id="rId3"/>
              </a:rPr>
              <a:t>richard</a:t>
            </a:r>
            <a:r>
              <a:rPr lang="cs-CZ" sz="1700" dirty="0">
                <a:solidFill>
                  <a:srgbClr val="000000"/>
                </a:solidFill>
                <a:latin typeface="Arial" panose="020B0604020202020204" pitchFamily="34" charset="0"/>
                <a:cs typeface="Arial" panose="020B0604020202020204" pitchFamily="34" charset="0"/>
                <a:hlinkClick r:id="rId3"/>
              </a:rPr>
              <a:t>.</a:t>
            </a:r>
            <a:r>
              <a:rPr lang="nn-NO" sz="1700" dirty="0">
                <a:solidFill>
                  <a:srgbClr val="000000"/>
                </a:solidFill>
                <a:latin typeface="Arial" panose="020B0604020202020204" pitchFamily="34" charset="0"/>
                <a:cs typeface="Arial" panose="020B0604020202020204" pitchFamily="34" charset="0"/>
                <a:hlinkClick r:id="rId3"/>
              </a:rPr>
              <a:t>kabele@</a:t>
            </a:r>
            <a:r>
              <a:rPr lang="cs-CZ" sz="1700" dirty="0" err="1">
                <a:solidFill>
                  <a:srgbClr val="000000"/>
                </a:solidFill>
                <a:latin typeface="Arial" panose="020B0604020202020204" pitchFamily="34" charset="0"/>
                <a:cs typeface="Arial" panose="020B0604020202020204" pitchFamily="34" charset="0"/>
                <a:hlinkClick r:id="rId3"/>
              </a:rPr>
              <a:t>outlook</a:t>
            </a:r>
            <a:r>
              <a:rPr lang="nn-NO" sz="1700" dirty="0">
                <a:solidFill>
                  <a:srgbClr val="000000"/>
                </a:solidFill>
                <a:latin typeface="Arial" panose="020B0604020202020204" pitchFamily="34" charset="0"/>
                <a:cs typeface="Arial" panose="020B0604020202020204" pitchFamily="34" charset="0"/>
                <a:hlinkClick r:id="rId3"/>
              </a:rPr>
              <a:t>.c</a:t>
            </a:r>
            <a:r>
              <a:rPr lang="cs-CZ" sz="1700" dirty="0" err="1">
                <a:solidFill>
                  <a:srgbClr val="000000"/>
                </a:solidFill>
                <a:latin typeface="Arial" panose="020B0604020202020204" pitchFamily="34" charset="0"/>
                <a:cs typeface="Arial" panose="020B0604020202020204" pitchFamily="34" charset="0"/>
                <a:hlinkClick r:id="rId3"/>
              </a:rPr>
              <a:t>om</a:t>
            </a:r>
            <a:r>
              <a:rPr lang="cs-CZ" sz="1700" dirty="0">
                <a:solidFill>
                  <a:srgbClr val="000000"/>
                </a:solidFill>
                <a:latin typeface="Arial" panose="020B0604020202020204" pitchFamily="34" charset="0"/>
                <a:cs typeface="Arial" panose="020B0604020202020204" pitchFamily="34" charset="0"/>
              </a:rPr>
              <a:t> </a:t>
            </a:r>
            <a:r>
              <a:rPr lang="nn-NO" sz="1700" dirty="0">
                <a:solidFill>
                  <a:srgbClr val="000000"/>
                </a:solidFill>
                <a:latin typeface="Arial" panose="020B0604020202020204" pitchFamily="34" charset="0"/>
                <a:cs typeface="Arial" panose="020B0604020202020204" pitchFamily="34" charset="0"/>
              </a:rPr>
              <a:t> </a:t>
            </a:r>
          </a:p>
        </p:txBody>
      </p:sp>
      <p:cxnSp>
        <p:nvCxnSpPr>
          <p:cNvPr id="13" name="Přímá spojnice 12"/>
          <p:cNvCxnSpPr/>
          <p:nvPr/>
        </p:nvCxnSpPr>
        <p:spPr>
          <a:xfrm>
            <a:off x="720000" y="5179584"/>
            <a:ext cx="3564000"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2396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Odchylka – nepřesnost spotřeby</a:t>
            </a:r>
          </a:p>
        </p:txBody>
      </p:sp>
      <p:grpSp>
        <p:nvGrpSpPr>
          <p:cNvPr id="4" name="Skupina 3"/>
          <p:cNvGrpSpPr/>
          <p:nvPr/>
        </p:nvGrpSpPr>
        <p:grpSpPr>
          <a:xfrm>
            <a:off x="3447629" y="1149509"/>
            <a:ext cx="2680789" cy="1008402"/>
            <a:chOff x="629311" y="2615802"/>
            <a:chExt cx="2680789" cy="1008402"/>
          </a:xfrm>
        </p:grpSpPr>
        <p:grpSp>
          <p:nvGrpSpPr>
            <p:cNvPr id="5" name="Skupina 4"/>
            <p:cNvGrpSpPr/>
            <p:nvPr/>
          </p:nvGrpSpPr>
          <p:grpSpPr>
            <a:xfrm>
              <a:off x="629311" y="2615802"/>
              <a:ext cx="1000125" cy="1008402"/>
              <a:chOff x="629311" y="2615802"/>
              <a:chExt cx="1000125" cy="1008402"/>
            </a:xfrm>
          </p:grpSpPr>
          <p:pic>
            <p:nvPicPr>
              <p:cNvPr id="11"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6172" y="2615802"/>
                <a:ext cx="438914" cy="5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ovéPole 11"/>
              <p:cNvSpPr txBox="1"/>
              <p:nvPr/>
            </p:nvSpPr>
            <p:spPr>
              <a:xfrm>
                <a:off x="629311" y="3162539"/>
                <a:ext cx="1000125" cy="461665"/>
              </a:xfrm>
              <a:prstGeom prst="rect">
                <a:avLst/>
              </a:prstGeom>
              <a:noFill/>
            </p:spPr>
            <p:txBody>
              <a:bodyPr wrap="square" rtlCol="0">
                <a:spAutoFit/>
              </a:bodyPr>
              <a:lstStyle/>
              <a:p>
                <a:pPr algn="ctr"/>
                <a:r>
                  <a:rPr lang="cs-CZ" sz="1200" dirty="0">
                    <a:solidFill>
                      <a:schemeClr val="bg1">
                        <a:lumMod val="50000"/>
                      </a:schemeClr>
                    </a:solidFill>
                  </a:rPr>
                  <a:t>konečný zákazník</a:t>
                </a:r>
              </a:p>
            </p:txBody>
          </p:sp>
        </p:grpSp>
        <p:grpSp>
          <p:nvGrpSpPr>
            <p:cNvPr id="6" name="Skupina 5"/>
            <p:cNvGrpSpPr/>
            <p:nvPr/>
          </p:nvGrpSpPr>
          <p:grpSpPr>
            <a:xfrm>
              <a:off x="2309975" y="2615802"/>
              <a:ext cx="1000125" cy="796859"/>
              <a:chOff x="2309975" y="2615802"/>
              <a:chExt cx="1000125" cy="796859"/>
            </a:xfrm>
          </p:grpSpPr>
          <p:pic>
            <p:nvPicPr>
              <p:cNvPr id="9" name="Picture 4" descr="V:\Ikony\IKONY_OBOROVE_MINIATURY\cerne\obchodnik_s_elektrinou_cerna.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51027" y="2615802"/>
                <a:ext cx="475490" cy="5943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2309975" y="3135662"/>
                <a:ext cx="1000125" cy="276999"/>
              </a:xfrm>
              <a:prstGeom prst="rect">
                <a:avLst/>
              </a:prstGeom>
              <a:noFill/>
            </p:spPr>
            <p:txBody>
              <a:bodyPr wrap="square" rtlCol="0">
                <a:spAutoFit/>
              </a:bodyPr>
              <a:lstStyle/>
              <a:p>
                <a:pPr algn="ctr"/>
                <a:r>
                  <a:rPr lang="cs-CZ" sz="1200" dirty="0">
                    <a:solidFill>
                      <a:schemeClr val="bg1">
                        <a:lumMod val="50000"/>
                      </a:schemeClr>
                    </a:solidFill>
                  </a:rPr>
                  <a:t>obchodník</a:t>
                </a:r>
              </a:p>
            </p:txBody>
          </p:sp>
        </p:grpSp>
        <p:cxnSp>
          <p:nvCxnSpPr>
            <p:cNvPr id="7" name="Přímá spojnice se šipkou 6"/>
            <p:cNvCxnSpPr>
              <a:stCxn id="11" idx="3"/>
              <a:endCxn id="9" idx="1"/>
            </p:cNvCxnSpPr>
            <p:nvPr/>
          </p:nvCxnSpPr>
          <p:spPr>
            <a:xfrm>
              <a:off x="1365086" y="2912983"/>
              <a:ext cx="1185941" cy="0"/>
            </a:xfrm>
            <a:prstGeom prst="straightConnector1">
              <a:avLst/>
            </a:prstGeom>
            <a:ln>
              <a:solidFill>
                <a:schemeClr val="bg1">
                  <a:lumMod val="65000"/>
                </a:schemeClr>
              </a:solidFill>
              <a:headEnd type="arrow"/>
              <a:tailEnd type="arrow"/>
            </a:ln>
          </p:spPr>
          <p:style>
            <a:lnRef idx="1">
              <a:schemeClr val="accent5"/>
            </a:lnRef>
            <a:fillRef idx="0">
              <a:schemeClr val="accent5"/>
            </a:fillRef>
            <a:effectRef idx="0">
              <a:schemeClr val="accent5"/>
            </a:effectRef>
            <a:fontRef idx="minor">
              <a:schemeClr val="tx1"/>
            </a:fontRef>
          </p:style>
        </p:cxnSp>
        <p:sp>
          <p:nvSpPr>
            <p:cNvPr id="8" name="TextovéPole 7"/>
            <p:cNvSpPr txBox="1"/>
            <p:nvPr/>
          </p:nvSpPr>
          <p:spPr>
            <a:xfrm>
              <a:off x="1468626" y="2858651"/>
              <a:ext cx="1000125" cy="646331"/>
            </a:xfrm>
            <a:prstGeom prst="rect">
              <a:avLst/>
            </a:prstGeom>
            <a:noFill/>
          </p:spPr>
          <p:txBody>
            <a:bodyPr wrap="square" rtlCol="0">
              <a:spAutoFit/>
            </a:bodyPr>
            <a:lstStyle/>
            <a:p>
              <a:pPr algn="ctr"/>
              <a:r>
                <a:rPr lang="cs-CZ" sz="1200" dirty="0">
                  <a:solidFill>
                    <a:schemeClr val="bg1">
                      <a:lumMod val="50000"/>
                    </a:schemeClr>
                  </a:solidFill>
                </a:rPr>
                <a:t>smlouva o sdružených službách</a:t>
              </a:r>
            </a:p>
          </p:txBody>
        </p:sp>
      </p:grpSp>
      <p:grpSp>
        <p:nvGrpSpPr>
          <p:cNvPr id="31" name="Skupina 30"/>
          <p:cNvGrpSpPr/>
          <p:nvPr/>
        </p:nvGrpSpPr>
        <p:grpSpPr>
          <a:xfrm>
            <a:off x="1702639" y="2220641"/>
            <a:ext cx="6132518" cy="666665"/>
            <a:chOff x="905767" y="2529728"/>
            <a:chExt cx="6132518" cy="666665"/>
          </a:xfrm>
          <a:solidFill>
            <a:schemeClr val="accent3">
              <a:lumMod val="75000"/>
            </a:schemeClr>
          </a:solidFill>
        </p:grpSpPr>
        <p:sp>
          <p:nvSpPr>
            <p:cNvPr id="22" name="Volný tvar 21"/>
            <p:cNvSpPr/>
            <p:nvPr/>
          </p:nvSpPr>
          <p:spPr>
            <a:xfrm>
              <a:off x="905767" y="2529728"/>
              <a:ext cx="466666" cy="666665"/>
            </a:xfrm>
            <a:custGeom>
              <a:avLst/>
              <a:gdLst>
                <a:gd name="connsiteX0" fmla="*/ 0 w 666664"/>
                <a:gd name="connsiteY0" fmla="*/ 0 h 466665"/>
                <a:gd name="connsiteX1" fmla="*/ 433332 w 666664"/>
                <a:gd name="connsiteY1" fmla="*/ 0 h 466665"/>
                <a:gd name="connsiteX2" fmla="*/ 666664 w 666664"/>
                <a:gd name="connsiteY2" fmla="*/ 233333 h 466665"/>
                <a:gd name="connsiteX3" fmla="*/ 433332 w 666664"/>
                <a:gd name="connsiteY3" fmla="*/ 466665 h 466665"/>
                <a:gd name="connsiteX4" fmla="*/ 0 w 666664"/>
                <a:gd name="connsiteY4" fmla="*/ 466665 h 466665"/>
                <a:gd name="connsiteX5" fmla="*/ 233333 w 666664"/>
                <a:gd name="connsiteY5" fmla="*/ 233333 h 466665"/>
                <a:gd name="connsiteX6" fmla="*/ 0 w 666664"/>
                <a:gd name="connsiteY6" fmla="*/ 0 h 46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64" h="466665">
                  <a:moveTo>
                    <a:pt x="666663" y="0"/>
                  </a:moveTo>
                  <a:lnTo>
                    <a:pt x="666663" y="303332"/>
                  </a:lnTo>
                  <a:lnTo>
                    <a:pt x="333331" y="466665"/>
                  </a:lnTo>
                  <a:lnTo>
                    <a:pt x="1" y="303332"/>
                  </a:lnTo>
                  <a:lnTo>
                    <a:pt x="1" y="0"/>
                  </a:lnTo>
                  <a:lnTo>
                    <a:pt x="333331" y="163333"/>
                  </a:lnTo>
                  <a:lnTo>
                    <a:pt x="666663" y="0"/>
                  </a:lnTo>
                  <a:close/>
                </a:path>
              </a:pathLst>
            </a:custGeom>
            <a:grp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1" tIns="240954" rIns="7620" bIns="240952" numCol="1" spcCol="1270" anchor="ctr" anchorCtr="0">
              <a:noAutofit/>
            </a:bodyPr>
            <a:lstStyle/>
            <a:p>
              <a:pPr lvl="0" algn="ctr" defTabSz="533400">
                <a:lnSpc>
                  <a:spcPct val="90000"/>
                </a:lnSpc>
                <a:spcBef>
                  <a:spcPct val="0"/>
                </a:spcBef>
                <a:spcAft>
                  <a:spcPct val="35000"/>
                </a:spcAft>
              </a:pPr>
              <a:r>
                <a:rPr lang="cs-CZ" sz="1200" kern="1200" dirty="0">
                  <a:latin typeface="Arial" panose="020B0604020202020204" pitchFamily="34" charset="0"/>
                  <a:cs typeface="Arial" panose="020B0604020202020204" pitchFamily="34" charset="0"/>
                </a:rPr>
                <a:t>1.</a:t>
              </a:r>
            </a:p>
          </p:txBody>
        </p:sp>
        <p:sp>
          <p:nvSpPr>
            <p:cNvPr id="23" name="Volný tvar 22"/>
            <p:cNvSpPr/>
            <p:nvPr/>
          </p:nvSpPr>
          <p:spPr>
            <a:xfrm>
              <a:off x="1372432" y="2529730"/>
              <a:ext cx="5665853" cy="433331"/>
            </a:xfrm>
            <a:custGeom>
              <a:avLst/>
              <a:gdLst>
                <a:gd name="connsiteX0" fmla="*/ 72223 w 433331"/>
                <a:gd name="connsiteY0" fmla="*/ 0 h 5665853"/>
                <a:gd name="connsiteX1" fmla="*/ 361108 w 433331"/>
                <a:gd name="connsiteY1" fmla="*/ 0 h 5665853"/>
                <a:gd name="connsiteX2" fmla="*/ 433331 w 433331"/>
                <a:gd name="connsiteY2" fmla="*/ 72223 h 5665853"/>
                <a:gd name="connsiteX3" fmla="*/ 433331 w 433331"/>
                <a:gd name="connsiteY3" fmla="*/ 5665853 h 5665853"/>
                <a:gd name="connsiteX4" fmla="*/ 433331 w 433331"/>
                <a:gd name="connsiteY4" fmla="*/ 5665853 h 5665853"/>
                <a:gd name="connsiteX5" fmla="*/ 0 w 433331"/>
                <a:gd name="connsiteY5" fmla="*/ 5665853 h 5665853"/>
                <a:gd name="connsiteX6" fmla="*/ 0 w 433331"/>
                <a:gd name="connsiteY6" fmla="*/ 5665853 h 5665853"/>
                <a:gd name="connsiteX7" fmla="*/ 0 w 433331"/>
                <a:gd name="connsiteY7" fmla="*/ 72223 h 5665853"/>
                <a:gd name="connsiteX8" fmla="*/ 72223 w 433331"/>
                <a:gd name="connsiteY8" fmla="*/ 0 h 566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331" h="5665853">
                  <a:moveTo>
                    <a:pt x="433331" y="944328"/>
                  </a:moveTo>
                  <a:lnTo>
                    <a:pt x="433331" y="4721525"/>
                  </a:lnTo>
                  <a:cubicBezTo>
                    <a:pt x="433331" y="5243064"/>
                    <a:pt x="430858" y="5665846"/>
                    <a:pt x="427807" y="5665846"/>
                  </a:cubicBezTo>
                  <a:lnTo>
                    <a:pt x="0" y="5665846"/>
                  </a:lnTo>
                  <a:lnTo>
                    <a:pt x="0" y="5665846"/>
                  </a:lnTo>
                  <a:lnTo>
                    <a:pt x="0" y="7"/>
                  </a:lnTo>
                  <a:lnTo>
                    <a:pt x="0" y="7"/>
                  </a:lnTo>
                  <a:lnTo>
                    <a:pt x="427807" y="7"/>
                  </a:lnTo>
                  <a:cubicBezTo>
                    <a:pt x="430858" y="7"/>
                    <a:pt x="433331" y="422789"/>
                    <a:pt x="433331" y="944328"/>
                  </a:cubicBezTo>
                  <a:close/>
                </a:path>
              </a:pathLst>
            </a:custGeom>
            <a:noFill/>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28772" rIns="28772" bIns="28774" numCol="1" spcCol="1270" anchor="ctr" anchorCtr="0">
              <a:noAutofit/>
            </a:bodyPr>
            <a:lstStyle/>
            <a:p>
              <a:pPr marL="114300" lvl="1" indent="-114300" algn="l" defTabSz="533400">
                <a:lnSpc>
                  <a:spcPct val="90000"/>
                </a:lnSpc>
                <a:spcBef>
                  <a:spcPct val="0"/>
                </a:spcBef>
                <a:spcAft>
                  <a:spcPct val="15000"/>
                </a:spcAft>
                <a:buChar char="••"/>
              </a:pPr>
              <a:r>
                <a:rPr lang="cs-CZ" sz="1200" kern="1200" dirty="0">
                  <a:latin typeface="Arial" panose="020B0604020202020204" pitchFamily="34" charset="0"/>
                  <a:cs typeface="Arial" panose="020B0604020202020204" pitchFamily="34" charset="0"/>
                </a:rPr>
                <a:t>Odhad spotřeby</a:t>
              </a:r>
            </a:p>
          </p:txBody>
        </p:sp>
      </p:grpSp>
      <p:grpSp>
        <p:nvGrpSpPr>
          <p:cNvPr id="32" name="Skupina 31"/>
          <p:cNvGrpSpPr/>
          <p:nvPr/>
        </p:nvGrpSpPr>
        <p:grpSpPr>
          <a:xfrm>
            <a:off x="1702639" y="2723044"/>
            <a:ext cx="6132518" cy="666665"/>
            <a:chOff x="905767" y="3032131"/>
            <a:chExt cx="6132518" cy="666665"/>
          </a:xfrm>
          <a:solidFill>
            <a:schemeClr val="accent3">
              <a:lumMod val="75000"/>
            </a:schemeClr>
          </a:solidFill>
        </p:grpSpPr>
        <p:sp>
          <p:nvSpPr>
            <p:cNvPr id="24" name="Volný tvar 23"/>
            <p:cNvSpPr/>
            <p:nvPr/>
          </p:nvSpPr>
          <p:spPr>
            <a:xfrm>
              <a:off x="905767" y="3032131"/>
              <a:ext cx="466666" cy="666665"/>
            </a:xfrm>
            <a:custGeom>
              <a:avLst/>
              <a:gdLst>
                <a:gd name="connsiteX0" fmla="*/ 0 w 666664"/>
                <a:gd name="connsiteY0" fmla="*/ 0 h 466665"/>
                <a:gd name="connsiteX1" fmla="*/ 433332 w 666664"/>
                <a:gd name="connsiteY1" fmla="*/ 0 h 466665"/>
                <a:gd name="connsiteX2" fmla="*/ 666664 w 666664"/>
                <a:gd name="connsiteY2" fmla="*/ 233333 h 466665"/>
                <a:gd name="connsiteX3" fmla="*/ 433332 w 666664"/>
                <a:gd name="connsiteY3" fmla="*/ 466665 h 466665"/>
                <a:gd name="connsiteX4" fmla="*/ 0 w 666664"/>
                <a:gd name="connsiteY4" fmla="*/ 466665 h 466665"/>
                <a:gd name="connsiteX5" fmla="*/ 233333 w 666664"/>
                <a:gd name="connsiteY5" fmla="*/ 233333 h 466665"/>
                <a:gd name="connsiteX6" fmla="*/ 0 w 666664"/>
                <a:gd name="connsiteY6" fmla="*/ 0 h 46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64" h="466665">
                  <a:moveTo>
                    <a:pt x="666663" y="0"/>
                  </a:moveTo>
                  <a:lnTo>
                    <a:pt x="666663" y="303332"/>
                  </a:lnTo>
                  <a:lnTo>
                    <a:pt x="333331" y="466665"/>
                  </a:lnTo>
                  <a:lnTo>
                    <a:pt x="1" y="303332"/>
                  </a:lnTo>
                  <a:lnTo>
                    <a:pt x="1" y="0"/>
                  </a:lnTo>
                  <a:lnTo>
                    <a:pt x="333331" y="163333"/>
                  </a:lnTo>
                  <a:lnTo>
                    <a:pt x="666663" y="0"/>
                  </a:lnTo>
                  <a:close/>
                </a:path>
              </a:pathLst>
            </a:custGeom>
            <a:grp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1" tIns="240954" rIns="7620" bIns="240952" numCol="1" spcCol="1270" anchor="ctr" anchorCtr="0">
              <a:noAutofit/>
            </a:bodyPr>
            <a:lstStyle/>
            <a:p>
              <a:pPr lvl="0" algn="ctr" defTabSz="533400">
                <a:lnSpc>
                  <a:spcPct val="90000"/>
                </a:lnSpc>
                <a:spcBef>
                  <a:spcPct val="0"/>
                </a:spcBef>
                <a:spcAft>
                  <a:spcPct val="35000"/>
                </a:spcAft>
              </a:pPr>
              <a:r>
                <a:rPr lang="cs-CZ" sz="1200" kern="1200" dirty="0">
                  <a:latin typeface="Arial" panose="020B0604020202020204" pitchFamily="34" charset="0"/>
                  <a:cs typeface="Arial" panose="020B0604020202020204" pitchFamily="34" charset="0"/>
                </a:rPr>
                <a:t>2.</a:t>
              </a:r>
            </a:p>
          </p:txBody>
        </p:sp>
        <p:sp>
          <p:nvSpPr>
            <p:cNvPr id="25" name="Volný tvar 24"/>
            <p:cNvSpPr/>
            <p:nvPr/>
          </p:nvSpPr>
          <p:spPr>
            <a:xfrm>
              <a:off x="1372432" y="3032133"/>
              <a:ext cx="5665853" cy="433331"/>
            </a:xfrm>
            <a:custGeom>
              <a:avLst/>
              <a:gdLst>
                <a:gd name="connsiteX0" fmla="*/ 72223 w 433331"/>
                <a:gd name="connsiteY0" fmla="*/ 0 h 5665853"/>
                <a:gd name="connsiteX1" fmla="*/ 361108 w 433331"/>
                <a:gd name="connsiteY1" fmla="*/ 0 h 5665853"/>
                <a:gd name="connsiteX2" fmla="*/ 433331 w 433331"/>
                <a:gd name="connsiteY2" fmla="*/ 72223 h 5665853"/>
                <a:gd name="connsiteX3" fmla="*/ 433331 w 433331"/>
                <a:gd name="connsiteY3" fmla="*/ 5665853 h 5665853"/>
                <a:gd name="connsiteX4" fmla="*/ 433331 w 433331"/>
                <a:gd name="connsiteY4" fmla="*/ 5665853 h 5665853"/>
                <a:gd name="connsiteX5" fmla="*/ 0 w 433331"/>
                <a:gd name="connsiteY5" fmla="*/ 5665853 h 5665853"/>
                <a:gd name="connsiteX6" fmla="*/ 0 w 433331"/>
                <a:gd name="connsiteY6" fmla="*/ 5665853 h 5665853"/>
                <a:gd name="connsiteX7" fmla="*/ 0 w 433331"/>
                <a:gd name="connsiteY7" fmla="*/ 72223 h 5665853"/>
                <a:gd name="connsiteX8" fmla="*/ 72223 w 433331"/>
                <a:gd name="connsiteY8" fmla="*/ 0 h 566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331" h="5665853">
                  <a:moveTo>
                    <a:pt x="433331" y="944328"/>
                  </a:moveTo>
                  <a:lnTo>
                    <a:pt x="433331" y="4721525"/>
                  </a:lnTo>
                  <a:cubicBezTo>
                    <a:pt x="433331" y="5243064"/>
                    <a:pt x="430858" y="5665846"/>
                    <a:pt x="427807" y="5665846"/>
                  </a:cubicBezTo>
                  <a:lnTo>
                    <a:pt x="0" y="5665846"/>
                  </a:lnTo>
                  <a:lnTo>
                    <a:pt x="0" y="5665846"/>
                  </a:lnTo>
                  <a:lnTo>
                    <a:pt x="0" y="7"/>
                  </a:lnTo>
                  <a:lnTo>
                    <a:pt x="0" y="7"/>
                  </a:lnTo>
                  <a:lnTo>
                    <a:pt x="427807" y="7"/>
                  </a:lnTo>
                  <a:cubicBezTo>
                    <a:pt x="430858" y="7"/>
                    <a:pt x="433331" y="422789"/>
                    <a:pt x="433331" y="944328"/>
                  </a:cubicBezTo>
                  <a:close/>
                </a:path>
              </a:pathLst>
            </a:custGeom>
            <a:noFill/>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28772" rIns="28772" bIns="28774" numCol="1" spcCol="1270" anchor="ctr" anchorCtr="0">
              <a:noAutofit/>
            </a:bodyPr>
            <a:lstStyle/>
            <a:p>
              <a:pPr marL="114300" lvl="1" indent="-114300" algn="l" defTabSz="533400">
                <a:lnSpc>
                  <a:spcPct val="90000"/>
                </a:lnSpc>
                <a:spcBef>
                  <a:spcPct val="0"/>
                </a:spcBef>
                <a:spcAft>
                  <a:spcPct val="15000"/>
                </a:spcAft>
                <a:buChar char="••"/>
              </a:pPr>
              <a:r>
                <a:rPr lang="cs-CZ" sz="1200" kern="1200" dirty="0">
                  <a:latin typeface="Arial" panose="020B0604020202020204" pitchFamily="34" charset="0"/>
                  <a:cs typeface="Arial" panose="020B0604020202020204" pitchFamily="34" charset="0"/>
                </a:rPr>
                <a:t>Nákup elektřiny na trhu (smlouva o dodávce/výrobě elektřiny)</a:t>
              </a:r>
            </a:p>
          </p:txBody>
        </p:sp>
      </p:grpSp>
      <p:grpSp>
        <p:nvGrpSpPr>
          <p:cNvPr id="33" name="Skupina 32"/>
          <p:cNvGrpSpPr/>
          <p:nvPr/>
        </p:nvGrpSpPr>
        <p:grpSpPr>
          <a:xfrm>
            <a:off x="1702639" y="3225448"/>
            <a:ext cx="6132518" cy="666665"/>
            <a:chOff x="905767" y="3534535"/>
            <a:chExt cx="6132518" cy="666665"/>
          </a:xfrm>
          <a:solidFill>
            <a:schemeClr val="accent3">
              <a:lumMod val="75000"/>
            </a:schemeClr>
          </a:solidFill>
        </p:grpSpPr>
        <p:sp>
          <p:nvSpPr>
            <p:cNvPr id="26" name="Volný tvar 25"/>
            <p:cNvSpPr/>
            <p:nvPr/>
          </p:nvSpPr>
          <p:spPr>
            <a:xfrm>
              <a:off x="905767" y="3534535"/>
              <a:ext cx="466666" cy="666665"/>
            </a:xfrm>
            <a:custGeom>
              <a:avLst/>
              <a:gdLst>
                <a:gd name="connsiteX0" fmla="*/ 0 w 666664"/>
                <a:gd name="connsiteY0" fmla="*/ 0 h 466665"/>
                <a:gd name="connsiteX1" fmla="*/ 433332 w 666664"/>
                <a:gd name="connsiteY1" fmla="*/ 0 h 466665"/>
                <a:gd name="connsiteX2" fmla="*/ 666664 w 666664"/>
                <a:gd name="connsiteY2" fmla="*/ 233333 h 466665"/>
                <a:gd name="connsiteX3" fmla="*/ 433332 w 666664"/>
                <a:gd name="connsiteY3" fmla="*/ 466665 h 466665"/>
                <a:gd name="connsiteX4" fmla="*/ 0 w 666664"/>
                <a:gd name="connsiteY4" fmla="*/ 466665 h 466665"/>
                <a:gd name="connsiteX5" fmla="*/ 233333 w 666664"/>
                <a:gd name="connsiteY5" fmla="*/ 233333 h 466665"/>
                <a:gd name="connsiteX6" fmla="*/ 0 w 666664"/>
                <a:gd name="connsiteY6" fmla="*/ 0 h 46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64" h="466665">
                  <a:moveTo>
                    <a:pt x="666663" y="0"/>
                  </a:moveTo>
                  <a:lnTo>
                    <a:pt x="666663" y="303332"/>
                  </a:lnTo>
                  <a:lnTo>
                    <a:pt x="333331" y="466665"/>
                  </a:lnTo>
                  <a:lnTo>
                    <a:pt x="1" y="303332"/>
                  </a:lnTo>
                  <a:lnTo>
                    <a:pt x="1" y="0"/>
                  </a:lnTo>
                  <a:lnTo>
                    <a:pt x="333331" y="163333"/>
                  </a:lnTo>
                  <a:lnTo>
                    <a:pt x="666663" y="0"/>
                  </a:lnTo>
                  <a:close/>
                </a:path>
              </a:pathLst>
            </a:custGeom>
            <a:grp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1" tIns="240954" rIns="7620" bIns="240952" numCol="1" spcCol="1270" anchor="ctr" anchorCtr="0">
              <a:noAutofit/>
            </a:bodyPr>
            <a:lstStyle/>
            <a:p>
              <a:pPr lvl="0" algn="ctr" defTabSz="533400">
                <a:lnSpc>
                  <a:spcPct val="90000"/>
                </a:lnSpc>
                <a:spcBef>
                  <a:spcPct val="0"/>
                </a:spcBef>
                <a:spcAft>
                  <a:spcPct val="35000"/>
                </a:spcAft>
              </a:pPr>
              <a:r>
                <a:rPr lang="cs-CZ" sz="1200" kern="1200" dirty="0">
                  <a:latin typeface="Arial" panose="020B0604020202020204" pitchFamily="34" charset="0"/>
                  <a:cs typeface="Arial" panose="020B0604020202020204" pitchFamily="34" charset="0"/>
                </a:rPr>
                <a:t>3.</a:t>
              </a:r>
            </a:p>
          </p:txBody>
        </p:sp>
        <p:sp>
          <p:nvSpPr>
            <p:cNvPr id="27" name="Volný tvar 26"/>
            <p:cNvSpPr/>
            <p:nvPr/>
          </p:nvSpPr>
          <p:spPr>
            <a:xfrm>
              <a:off x="1372432" y="3534536"/>
              <a:ext cx="5665853" cy="433332"/>
            </a:xfrm>
            <a:custGeom>
              <a:avLst/>
              <a:gdLst>
                <a:gd name="connsiteX0" fmla="*/ 72223 w 433331"/>
                <a:gd name="connsiteY0" fmla="*/ 0 h 5665853"/>
                <a:gd name="connsiteX1" fmla="*/ 361108 w 433331"/>
                <a:gd name="connsiteY1" fmla="*/ 0 h 5665853"/>
                <a:gd name="connsiteX2" fmla="*/ 433331 w 433331"/>
                <a:gd name="connsiteY2" fmla="*/ 72223 h 5665853"/>
                <a:gd name="connsiteX3" fmla="*/ 433331 w 433331"/>
                <a:gd name="connsiteY3" fmla="*/ 5665853 h 5665853"/>
                <a:gd name="connsiteX4" fmla="*/ 433331 w 433331"/>
                <a:gd name="connsiteY4" fmla="*/ 5665853 h 5665853"/>
                <a:gd name="connsiteX5" fmla="*/ 0 w 433331"/>
                <a:gd name="connsiteY5" fmla="*/ 5665853 h 5665853"/>
                <a:gd name="connsiteX6" fmla="*/ 0 w 433331"/>
                <a:gd name="connsiteY6" fmla="*/ 5665853 h 5665853"/>
                <a:gd name="connsiteX7" fmla="*/ 0 w 433331"/>
                <a:gd name="connsiteY7" fmla="*/ 72223 h 5665853"/>
                <a:gd name="connsiteX8" fmla="*/ 72223 w 433331"/>
                <a:gd name="connsiteY8" fmla="*/ 0 h 566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331" h="5665853">
                  <a:moveTo>
                    <a:pt x="433331" y="944328"/>
                  </a:moveTo>
                  <a:lnTo>
                    <a:pt x="433331" y="4721525"/>
                  </a:lnTo>
                  <a:cubicBezTo>
                    <a:pt x="433331" y="5243064"/>
                    <a:pt x="430858" y="5665846"/>
                    <a:pt x="427807" y="5665846"/>
                  </a:cubicBezTo>
                  <a:lnTo>
                    <a:pt x="0" y="5665846"/>
                  </a:lnTo>
                  <a:lnTo>
                    <a:pt x="0" y="5665846"/>
                  </a:lnTo>
                  <a:lnTo>
                    <a:pt x="0" y="7"/>
                  </a:lnTo>
                  <a:lnTo>
                    <a:pt x="0" y="7"/>
                  </a:lnTo>
                  <a:lnTo>
                    <a:pt x="427807" y="7"/>
                  </a:lnTo>
                  <a:cubicBezTo>
                    <a:pt x="430858" y="7"/>
                    <a:pt x="433331" y="422789"/>
                    <a:pt x="433331" y="944328"/>
                  </a:cubicBezTo>
                  <a:close/>
                </a:path>
              </a:pathLst>
            </a:custGeom>
            <a:noFill/>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28772" rIns="28772" bIns="28775" numCol="1" spcCol="1270" anchor="ctr" anchorCtr="0">
              <a:noAutofit/>
            </a:bodyPr>
            <a:lstStyle/>
            <a:p>
              <a:pPr marL="114300" lvl="1" indent="-114300" algn="l" defTabSz="533400">
                <a:lnSpc>
                  <a:spcPct val="90000"/>
                </a:lnSpc>
                <a:spcBef>
                  <a:spcPct val="0"/>
                </a:spcBef>
                <a:spcAft>
                  <a:spcPct val="15000"/>
                </a:spcAft>
                <a:buChar char="••"/>
              </a:pPr>
              <a:r>
                <a:rPr lang="cs-CZ" sz="1200" kern="1200" dirty="0">
                  <a:latin typeface="Arial" panose="020B0604020202020204" pitchFamily="34" charset="0"/>
                  <a:cs typeface="Arial" panose="020B0604020202020204" pitchFamily="34" charset="0"/>
                </a:rPr>
                <a:t>Dodávka elektřiny konečnému zákazníkovi</a:t>
              </a:r>
            </a:p>
          </p:txBody>
        </p:sp>
      </p:grpSp>
      <p:grpSp>
        <p:nvGrpSpPr>
          <p:cNvPr id="34" name="Skupina 33"/>
          <p:cNvGrpSpPr/>
          <p:nvPr/>
        </p:nvGrpSpPr>
        <p:grpSpPr>
          <a:xfrm>
            <a:off x="1702639" y="3727851"/>
            <a:ext cx="6132518" cy="666665"/>
            <a:chOff x="905767" y="4036938"/>
            <a:chExt cx="6132518" cy="666665"/>
          </a:xfrm>
          <a:solidFill>
            <a:schemeClr val="accent3">
              <a:lumMod val="75000"/>
            </a:schemeClr>
          </a:solidFill>
        </p:grpSpPr>
        <p:sp>
          <p:nvSpPr>
            <p:cNvPr id="28" name="Volný tvar 27"/>
            <p:cNvSpPr/>
            <p:nvPr/>
          </p:nvSpPr>
          <p:spPr>
            <a:xfrm>
              <a:off x="905767" y="4036938"/>
              <a:ext cx="466666" cy="666665"/>
            </a:xfrm>
            <a:custGeom>
              <a:avLst/>
              <a:gdLst>
                <a:gd name="connsiteX0" fmla="*/ 0 w 666664"/>
                <a:gd name="connsiteY0" fmla="*/ 0 h 466665"/>
                <a:gd name="connsiteX1" fmla="*/ 433332 w 666664"/>
                <a:gd name="connsiteY1" fmla="*/ 0 h 466665"/>
                <a:gd name="connsiteX2" fmla="*/ 666664 w 666664"/>
                <a:gd name="connsiteY2" fmla="*/ 233333 h 466665"/>
                <a:gd name="connsiteX3" fmla="*/ 433332 w 666664"/>
                <a:gd name="connsiteY3" fmla="*/ 466665 h 466665"/>
                <a:gd name="connsiteX4" fmla="*/ 0 w 666664"/>
                <a:gd name="connsiteY4" fmla="*/ 466665 h 466665"/>
                <a:gd name="connsiteX5" fmla="*/ 233333 w 666664"/>
                <a:gd name="connsiteY5" fmla="*/ 233333 h 466665"/>
                <a:gd name="connsiteX6" fmla="*/ 0 w 666664"/>
                <a:gd name="connsiteY6" fmla="*/ 0 h 46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64" h="466665">
                  <a:moveTo>
                    <a:pt x="666663" y="0"/>
                  </a:moveTo>
                  <a:lnTo>
                    <a:pt x="666663" y="303332"/>
                  </a:lnTo>
                  <a:lnTo>
                    <a:pt x="333331" y="466665"/>
                  </a:lnTo>
                  <a:lnTo>
                    <a:pt x="1" y="303332"/>
                  </a:lnTo>
                  <a:lnTo>
                    <a:pt x="1" y="0"/>
                  </a:lnTo>
                  <a:lnTo>
                    <a:pt x="333331" y="163333"/>
                  </a:lnTo>
                  <a:lnTo>
                    <a:pt x="666663" y="0"/>
                  </a:lnTo>
                  <a:close/>
                </a:path>
              </a:pathLst>
            </a:custGeom>
            <a:grp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1" tIns="240954" rIns="7620" bIns="240952" numCol="1" spcCol="1270" anchor="ctr" anchorCtr="0">
              <a:noAutofit/>
            </a:bodyPr>
            <a:lstStyle/>
            <a:p>
              <a:pPr lvl="0" algn="ctr" defTabSz="533400">
                <a:lnSpc>
                  <a:spcPct val="90000"/>
                </a:lnSpc>
                <a:spcBef>
                  <a:spcPct val="0"/>
                </a:spcBef>
                <a:spcAft>
                  <a:spcPct val="35000"/>
                </a:spcAft>
              </a:pPr>
              <a:r>
                <a:rPr lang="cs-CZ" sz="1200" kern="1200" dirty="0">
                  <a:latin typeface="Arial" panose="020B0604020202020204" pitchFamily="34" charset="0"/>
                  <a:cs typeface="Arial" panose="020B0604020202020204" pitchFamily="34" charset="0"/>
                </a:rPr>
                <a:t>4.</a:t>
              </a:r>
            </a:p>
          </p:txBody>
        </p:sp>
        <p:sp>
          <p:nvSpPr>
            <p:cNvPr id="29" name="Volný tvar 28"/>
            <p:cNvSpPr/>
            <p:nvPr/>
          </p:nvSpPr>
          <p:spPr>
            <a:xfrm>
              <a:off x="1372432" y="4036939"/>
              <a:ext cx="5665853" cy="433332"/>
            </a:xfrm>
            <a:custGeom>
              <a:avLst/>
              <a:gdLst>
                <a:gd name="connsiteX0" fmla="*/ 72223 w 433331"/>
                <a:gd name="connsiteY0" fmla="*/ 0 h 5665853"/>
                <a:gd name="connsiteX1" fmla="*/ 361108 w 433331"/>
                <a:gd name="connsiteY1" fmla="*/ 0 h 5665853"/>
                <a:gd name="connsiteX2" fmla="*/ 433331 w 433331"/>
                <a:gd name="connsiteY2" fmla="*/ 72223 h 5665853"/>
                <a:gd name="connsiteX3" fmla="*/ 433331 w 433331"/>
                <a:gd name="connsiteY3" fmla="*/ 5665853 h 5665853"/>
                <a:gd name="connsiteX4" fmla="*/ 433331 w 433331"/>
                <a:gd name="connsiteY4" fmla="*/ 5665853 h 5665853"/>
                <a:gd name="connsiteX5" fmla="*/ 0 w 433331"/>
                <a:gd name="connsiteY5" fmla="*/ 5665853 h 5665853"/>
                <a:gd name="connsiteX6" fmla="*/ 0 w 433331"/>
                <a:gd name="connsiteY6" fmla="*/ 5665853 h 5665853"/>
                <a:gd name="connsiteX7" fmla="*/ 0 w 433331"/>
                <a:gd name="connsiteY7" fmla="*/ 72223 h 5665853"/>
                <a:gd name="connsiteX8" fmla="*/ 72223 w 433331"/>
                <a:gd name="connsiteY8" fmla="*/ 0 h 566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331" h="5665853">
                  <a:moveTo>
                    <a:pt x="433331" y="944328"/>
                  </a:moveTo>
                  <a:lnTo>
                    <a:pt x="433331" y="4721525"/>
                  </a:lnTo>
                  <a:cubicBezTo>
                    <a:pt x="433331" y="5243064"/>
                    <a:pt x="430858" y="5665846"/>
                    <a:pt x="427807" y="5665846"/>
                  </a:cubicBezTo>
                  <a:lnTo>
                    <a:pt x="0" y="5665846"/>
                  </a:lnTo>
                  <a:lnTo>
                    <a:pt x="0" y="5665846"/>
                  </a:lnTo>
                  <a:lnTo>
                    <a:pt x="0" y="7"/>
                  </a:lnTo>
                  <a:lnTo>
                    <a:pt x="0" y="7"/>
                  </a:lnTo>
                  <a:lnTo>
                    <a:pt x="427807" y="7"/>
                  </a:lnTo>
                  <a:cubicBezTo>
                    <a:pt x="430858" y="7"/>
                    <a:pt x="433331" y="422789"/>
                    <a:pt x="433331" y="944328"/>
                  </a:cubicBezTo>
                  <a:close/>
                </a:path>
              </a:pathLst>
            </a:custGeom>
            <a:noFill/>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28772" rIns="28772" bIns="28775" numCol="1" spcCol="1270" anchor="ctr" anchorCtr="0">
              <a:noAutofit/>
            </a:bodyPr>
            <a:lstStyle/>
            <a:p>
              <a:pPr marL="114300" lvl="1" indent="-114300" algn="l" defTabSz="533400">
                <a:lnSpc>
                  <a:spcPct val="90000"/>
                </a:lnSpc>
                <a:spcBef>
                  <a:spcPct val="0"/>
                </a:spcBef>
                <a:spcAft>
                  <a:spcPct val="15000"/>
                </a:spcAft>
                <a:buChar char="••"/>
              </a:pPr>
              <a:r>
                <a:rPr lang="cs-CZ" sz="1200" kern="1200" dirty="0">
                  <a:latin typeface="Arial" panose="020B0604020202020204" pitchFamily="34" charset="0"/>
                  <a:cs typeface="Arial" panose="020B0604020202020204" pitchFamily="34" charset="0"/>
                </a:rPr>
                <a:t>Vyhodnocení a zúčtování rozdílu mezi sjednanými hodnotami a skutečností</a:t>
              </a:r>
            </a:p>
          </p:txBody>
        </p:sp>
      </p:grpSp>
      <p:grpSp>
        <p:nvGrpSpPr>
          <p:cNvPr id="39" name="Skupina 38"/>
          <p:cNvGrpSpPr/>
          <p:nvPr/>
        </p:nvGrpSpPr>
        <p:grpSpPr>
          <a:xfrm>
            <a:off x="1377898" y="4707986"/>
            <a:ext cx="3153403" cy="1444089"/>
            <a:chOff x="581026" y="5080871"/>
            <a:chExt cx="3153403" cy="1444089"/>
          </a:xfrm>
        </p:grpSpPr>
        <p:sp>
          <p:nvSpPr>
            <p:cNvPr id="17" name="TextovéPole 16"/>
            <p:cNvSpPr txBox="1"/>
            <p:nvPr/>
          </p:nvSpPr>
          <p:spPr>
            <a:xfrm>
              <a:off x="2277105" y="5693963"/>
              <a:ext cx="1457324" cy="830997"/>
            </a:xfrm>
            <a:prstGeom prst="rect">
              <a:avLst/>
            </a:prstGeom>
            <a:noFill/>
          </p:spPr>
          <p:txBody>
            <a:bodyPr wrap="square" rtlCol="0">
              <a:spAutoFit/>
            </a:bodyPr>
            <a:lstStyle/>
            <a:p>
              <a:pPr algn="ctr"/>
              <a:r>
                <a:rPr lang="cs-CZ" sz="1200" dirty="0">
                  <a:solidFill>
                    <a:schemeClr val="bg1">
                      <a:lumMod val="50000"/>
                    </a:schemeClr>
                  </a:solidFill>
                </a:rPr>
                <a:t>sjednaný odběr</a:t>
              </a:r>
            </a:p>
            <a:p>
              <a:pPr algn="ctr"/>
              <a:endParaRPr lang="cs-CZ" sz="1200" dirty="0">
                <a:solidFill>
                  <a:schemeClr val="bg1">
                    <a:lumMod val="50000"/>
                  </a:schemeClr>
                </a:solidFill>
              </a:endParaRPr>
            </a:p>
            <a:p>
              <a:pPr algn="ctr"/>
              <a:endParaRPr lang="cs-CZ" sz="1200" dirty="0">
                <a:solidFill>
                  <a:schemeClr val="bg1">
                    <a:lumMod val="50000"/>
                  </a:schemeClr>
                </a:solidFill>
              </a:endParaRPr>
            </a:p>
            <a:p>
              <a:pPr algn="ctr"/>
              <a:r>
                <a:rPr lang="cs-CZ" sz="1200" dirty="0">
                  <a:solidFill>
                    <a:schemeClr val="bg1">
                      <a:lumMod val="50000"/>
                    </a:schemeClr>
                  </a:solidFill>
                </a:rPr>
                <a:t>skutečná</a:t>
              </a:r>
            </a:p>
          </p:txBody>
        </p:sp>
        <p:grpSp>
          <p:nvGrpSpPr>
            <p:cNvPr id="36" name="Skupina 35"/>
            <p:cNvGrpSpPr/>
            <p:nvPr/>
          </p:nvGrpSpPr>
          <p:grpSpPr>
            <a:xfrm>
              <a:off x="581026" y="5080871"/>
              <a:ext cx="2700522" cy="1440320"/>
              <a:chOff x="581026" y="5080871"/>
              <a:chExt cx="2700522" cy="1440320"/>
            </a:xfrm>
          </p:grpSpPr>
          <p:pic>
            <p:nvPicPr>
              <p:cNvPr id="14" name="Picture 5"/>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9435" y="5080871"/>
                <a:ext cx="763526" cy="5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ovéPole 15"/>
              <p:cNvSpPr txBox="1"/>
              <p:nvPr/>
            </p:nvSpPr>
            <p:spPr>
              <a:xfrm>
                <a:off x="581026" y="5690194"/>
                <a:ext cx="1457324" cy="830997"/>
              </a:xfrm>
              <a:prstGeom prst="rect">
                <a:avLst/>
              </a:prstGeom>
              <a:noFill/>
            </p:spPr>
            <p:txBody>
              <a:bodyPr wrap="square" rtlCol="0">
                <a:spAutoFit/>
              </a:bodyPr>
              <a:lstStyle/>
              <a:p>
                <a:pPr algn="ctr"/>
                <a:r>
                  <a:rPr lang="cs-CZ" sz="1200" dirty="0">
                    <a:solidFill>
                      <a:schemeClr val="bg1">
                        <a:lumMod val="50000"/>
                      </a:schemeClr>
                    </a:solidFill>
                  </a:rPr>
                  <a:t>sjednaná dodávka</a:t>
                </a:r>
              </a:p>
              <a:p>
                <a:pPr algn="ctr"/>
                <a:endParaRPr lang="cs-CZ" sz="1200" dirty="0">
                  <a:solidFill>
                    <a:schemeClr val="bg1">
                      <a:lumMod val="50000"/>
                    </a:schemeClr>
                  </a:solidFill>
                </a:endParaRPr>
              </a:p>
              <a:p>
                <a:pPr algn="ctr"/>
                <a:endParaRPr lang="cs-CZ" sz="1200" dirty="0">
                  <a:solidFill>
                    <a:schemeClr val="bg1">
                      <a:lumMod val="50000"/>
                    </a:schemeClr>
                  </a:solidFill>
                </a:endParaRPr>
              </a:p>
              <a:p>
                <a:pPr algn="ctr"/>
                <a:r>
                  <a:rPr lang="cs-CZ" sz="1200" dirty="0">
                    <a:solidFill>
                      <a:schemeClr val="bg1">
                        <a:lumMod val="50000"/>
                      </a:schemeClr>
                    </a:solidFill>
                  </a:rPr>
                  <a:t>skutečná</a:t>
                </a:r>
              </a:p>
            </p:txBody>
          </p:sp>
          <p:pic>
            <p:nvPicPr>
              <p:cNvPr id="18" name="Picture 4" descr="V:\Ikony\IKONY_OBOROVE_MINIATURY\cerne\obchodnik_s_elektrinou_cerna.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8528" y="5080871"/>
                <a:ext cx="475490" cy="594362"/>
              </a:xfrm>
              <a:prstGeom prst="rect">
                <a:avLst/>
              </a:prstGeom>
              <a:noFill/>
              <a:extLst>
                <a:ext uri="{909E8E84-426E-40DD-AFC4-6F175D3DCCD1}">
                  <a14:hiddenFill xmlns:a14="http://schemas.microsoft.com/office/drawing/2010/main">
                    <a:solidFill>
                      <a:srgbClr val="FFFFFF"/>
                    </a:solidFill>
                  </a14:hiddenFill>
                </a:ext>
              </a:extLst>
            </p:spPr>
          </p:pic>
          <p:sp>
            <p:nvSpPr>
              <p:cNvPr id="19" name="TextovéPole 18"/>
              <p:cNvSpPr txBox="1"/>
              <p:nvPr/>
            </p:nvSpPr>
            <p:spPr>
              <a:xfrm>
                <a:off x="999435" y="5962254"/>
                <a:ext cx="590550" cy="276999"/>
              </a:xfrm>
              <a:prstGeom prst="rect">
                <a:avLst/>
              </a:prstGeom>
              <a:noFill/>
            </p:spPr>
            <p:txBody>
              <a:bodyPr wrap="square" rtlCol="0">
                <a:spAutoFit/>
              </a:bodyPr>
              <a:lstStyle/>
              <a:p>
                <a:pPr algn="ctr"/>
                <a:r>
                  <a:rPr lang="cs-CZ" sz="1200" dirty="0">
                    <a:solidFill>
                      <a:schemeClr val="accent2"/>
                    </a:solidFill>
                  </a:rPr>
                  <a:t>=</a:t>
                </a:r>
                <a:r>
                  <a:rPr lang="cs-CZ" sz="1200" b="1" dirty="0">
                    <a:solidFill>
                      <a:schemeClr val="accent2"/>
                    </a:solidFill>
                  </a:rPr>
                  <a:t>?</a:t>
                </a:r>
              </a:p>
            </p:txBody>
          </p:sp>
          <p:sp>
            <p:nvSpPr>
              <p:cNvPr id="20" name="TextovéPole 19"/>
              <p:cNvSpPr txBox="1"/>
              <p:nvPr/>
            </p:nvSpPr>
            <p:spPr>
              <a:xfrm>
                <a:off x="2690998" y="5969299"/>
                <a:ext cx="590550" cy="276999"/>
              </a:xfrm>
              <a:prstGeom prst="rect">
                <a:avLst/>
              </a:prstGeom>
              <a:noFill/>
            </p:spPr>
            <p:txBody>
              <a:bodyPr wrap="square" rtlCol="0">
                <a:spAutoFit/>
              </a:bodyPr>
              <a:lstStyle/>
              <a:p>
                <a:pPr algn="ctr"/>
                <a:r>
                  <a:rPr lang="cs-CZ" sz="1200" dirty="0">
                    <a:solidFill>
                      <a:schemeClr val="accent2"/>
                    </a:solidFill>
                  </a:rPr>
                  <a:t>≠</a:t>
                </a:r>
              </a:p>
            </p:txBody>
          </p:sp>
        </p:grpSp>
      </p:grpSp>
      <p:grpSp>
        <p:nvGrpSpPr>
          <p:cNvPr id="38" name="Skupina 37"/>
          <p:cNvGrpSpPr/>
          <p:nvPr/>
        </p:nvGrpSpPr>
        <p:grpSpPr>
          <a:xfrm>
            <a:off x="4788024" y="4678510"/>
            <a:ext cx="3457398" cy="1519243"/>
            <a:chOff x="3991152" y="5051395"/>
            <a:chExt cx="3457398" cy="1519243"/>
          </a:xfrm>
        </p:grpSpPr>
        <p:sp>
          <p:nvSpPr>
            <p:cNvPr id="35" name="Šipka doprava 34"/>
            <p:cNvSpPr/>
            <p:nvPr/>
          </p:nvSpPr>
          <p:spPr>
            <a:xfrm>
              <a:off x="3991152" y="5378052"/>
              <a:ext cx="756284" cy="53541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a:p>
          </p:txBody>
        </p:sp>
        <p:pic>
          <p:nvPicPr>
            <p:cNvPr id="3074" name="Picture 2"/>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49912" y="5051395"/>
              <a:ext cx="804674" cy="5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ovéPole 36"/>
            <p:cNvSpPr txBox="1"/>
            <p:nvPr/>
          </p:nvSpPr>
          <p:spPr>
            <a:xfrm>
              <a:off x="4971282" y="5739641"/>
              <a:ext cx="2477268" cy="830997"/>
            </a:xfrm>
            <a:prstGeom prst="rect">
              <a:avLst/>
            </a:prstGeom>
            <a:noFill/>
          </p:spPr>
          <p:txBody>
            <a:bodyPr wrap="square" rtlCol="0">
              <a:spAutoFit/>
            </a:bodyPr>
            <a:lstStyle/>
            <a:p>
              <a:pPr algn="ctr"/>
              <a:r>
                <a:rPr lang="cs-CZ" sz="1200" dirty="0">
                  <a:solidFill>
                    <a:schemeClr val="accent3">
                      <a:lumMod val="75000"/>
                    </a:schemeClr>
                  </a:solidFill>
                </a:rPr>
                <a:t>nerovnováha mezi skutečnou dodávkou a odběrem z ES ČR musí být pokryta dodávkou regulační energie v reálném čase</a:t>
              </a:r>
            </a:p>
          </p:txBody>
        </p:sp>
      </p:grpSp>
    </p:spTree>
    <p:extLst>
      <p:ext uri="{BB962C8B-B14F-4D97-AF65-F5344CB8AC3E}">
        <p14:creationId xmlns:p14="http://schemas.microsoft.com/office/powerpoint/2010/main" val="9910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Příčiny vzniku odchylky</a:t>
            </a:r>
          </a:p>
        </p:txBody>
      </p:sp>
      <p:sp>
        <p:nvSpPr>
          <p:cNvPr id="3" name="Zástupný symbol pro obsah 2"/>
          <p:cNvSpPr>
            <a:spLocks noGrp="1"/>
          </p:cNvSpPr>
          <p:nvPr>
            <p:ph idx="1"/>
          </p:nvPr>
        </p:nvSpPr>
        <p:spPr>
          <a:xfrm>
            <a:off x="204952" y="1412776"/>
            <a:ext cx="8677328" cy="2589662"/>
          </a:xfrm>
        </p:spPr>
        <p:txBody>
          <a:bodyPr>
            <a:normAutofit/>
          </a:bodyPr>
          <a:lstStyle/>
          <a:p>
            <a:r>
              <a:rPr lang="cs-CZ" sz="1600" dirty="0">
                <a:latin typeface="Arial" panose="020B0604020202020204" pitchFamily="34" charset="0"/>
                <a:cs typeface="Arial" panose="020B0604020202020204" pitchFamily="34" charset="0"/>
              </a:rPr>
              <a:t>Odchylka: </a:t>
            </a:r>
          </a:p>
          <a:p>
            <a:pPr lvl="1"/>
            <a:r>
              <a:rPr lang="cs-CZ" sz="1400" dirty="0">
                <a:latin typeface="Arial" panose="020B0604020202020204" pitchFamily="34" charset="0"/>
                <a:cs typeface="Arial" panose="020B0604020202020204" pitchFamily="34" charset="0"/>
              </a:rPr>
              <a:t>součet rozdílů skutečných a sjednaných dodávek nebo odběrů elektřiny v daném časovém úseku</a:t>
            </a:r>
          </a:p>
          <a:p>
            <a:pPr lvl="1"/>
            <a:endParaRPr lang="cs-CZ" sz="2000" dirty="0">
              <a:latin typeface="Arial" panose="020B0604020202020204" pitchFamily="34" charset="0"/>
              <a:cs typeface="Arial" panose="020B0604020202020204" pitchFamily="34" charset="0"/>
            </a:endParaRPr>
          </a:p>
          <a:p>
            <a:r>
              <a:rPr lang="cs-CZ" sz="1600" dirty="0">
                <a:latin typeface="Arial" panose="020B0604020202020204" pitchFamily="34" charset="0"/>
                <a:cs typeface="Arial" panose="020B0604020202020204" pitchFamily="34" charset="0"/>
              </a:rPr>
              <a:t>Příčiny vzniku odchylky:</a:t>
            </a:r>
          </a:p>
          <a:p>
            <a:pPr lvl="1"/>
            <a:r>
              <a:rPr lang="cs-CZ" sz="1400" dirty="0">
                <a:latin typeface="Arial" panose="020B0604020202020204" pitchFamily="34" charset="0"/>
                <a:cs typeface="Arial" panose="020B0604020202020204" pitchFamily="34" charset="0"/>
              </a:rPr>
              <a:t>nepřesný odhad odběru, konečné spotřeby</a:t>
            </a:r>
          </a:p>
          <a:p>
            <a:pPr lvl="1"/>
            <a:r>
              <a:rPr lang="cs-CZ" sz="1400" dirty="0">
                <a:latin typeface="Arial" panose="020B0604020202020204" pitchFamily="34" charset="0"/>
                <a:cs typeface="Arial" panose="020B0604020202020204" pitchFamily="34" charset="0"/>
              </a:rPr>
              <a:t>výpadek odběru – např. výpadek výroby v továrně</a:t>
            </a:r>
          </a:p>
          <a:p>
            <a:pPr lvl="1"/>
            <a:r>
              <a:rPr lang="cs-CZ" sz="1400" dirty="0">
                <a:latin typeface="Arial" panose="020B0604020202020204" pitchFamily="34" charset="0"/>
                <a:cs typeface="Arial" panose="020B0604020202020204" pitchFamily="34" charset="0"/>
              </a:rPr>
              <a:t>nepřesný odhad dodávky – např. intermitentní zdroje</a:t>
            </a:r>
          </a:p>
          <a:p>
            <a:pPr lvl="1"/>
            <a:r>
              <a:rPr lang="cs-CZ" sz="1400" dirty="0">
                <a:latin typeface="Arial" panose="020B0604020202020204" pitchFamily="34" charset="0"/>
                <a:cs typeface="Arial" panose="020B0604020202020204" pitchFamily="34" charset="0"/>
              </a:rPr>
              <a:t>výpadek dodávky - výpadek výrobního bloku elektrárny</a:t>
            </a:r>
          </a:p>
          <a:p>
            <a:pPr lvl="1"/>
            <a:r>
              <a:rPr lang="cs-CZ" sz="1400" dirty="0">
                <a:latin typeface="Arial" panose="020B0604020202020204" pitchFamily="34" charset="0"/>
                <a:cs typeface="Arial" panose="020B0604020202020204" pitchFamily="34" charset="0"/>
              </a:rPr>
              <a:t>spekulace na odchylku</a:t>
            </a:r>
          </a:p>
          <a:p>
            <a:endParaRPr lang="cs-CZ" sz="1800" dirty="0">
              <a:latin typeface="Arial" panose="020B0604020202020204" pitchFamily="34" charset="0"/>
              <a:cs typeface="Arial" panose="020B0604020202020204" pitchFamily="34" charset="0"/>
            </a:endParaRPr>
          </a:p>
        </p:txBody>
      </p:sp>
      <p:sp>
        <p:nvSpPr>
          <p:cNvPr id="4" name="Obdélník 3"/>
          <p:cNvSpPr/>
          <p:nvPr/>
        </p:nvSpPr>
        <p:spPr>
          <a:xfrm>
            <a:off x="238446" y="4081180"/>
            <a:ext cx="8552604" cy="2031325"/>
          </a:xfrm>
          <a:prstGeom prst="rect">
            <a:avLst/>
          </a:prstGeom>
          <a:solidFill>
            <a:schemeClr val="accent1">
              <a:lumMod val="20000"/>
              <a:lumOff val="80000"/>
            </a:schemeClr>
          </a:solidFill>
        </p:spPr>
        <p:txBody>
          <a:bodyPr wrap="square">
            <a:spAutoFit/>
          </a:bodyPr>
          <a:lstStyle/>
          <a:p>
            <a:r>
              <a:rPr lang="cs-CZ" sz="1400" dirty="0">
                <a:latin typeface="Arial" panose="020B0604020202020204" pitchFamily="34" charset="0"/>
                <a:cs typeface="Arial" panose="020B0604020202020204" pitchFamily="34" charset="0"/>
              </a:rPr>
              <a:t>Dodávka regulačního výkonu, respektive </a:t>
            </a:r>
            <a:r>
              <a:rPr lang="cs-CZ" sz="1400" b="1" dirty="0">
                <a:latin typeface="Arial" panose="020B0604020202020204" pitchFamily="34" charset="0"/>
                <a:cs typeface="Arial" panose="020B0604020202020204" pitchFamily="34" charset="0"/>
              </a:rPr>
              <a:t>dodávka regulační energie, není bezplatná</a:t>
            </a:r>
            <a:r>
              <a:rPr lang="cs-CZ" sz="1400" dirty="0">
                <a:latin typeface="Arial" panose="020B0604020202020204" pitchFamily="34" charset="0"/>
                <a:cs typeface="Arial" panose="020B0604020202020204" pitchFamily="34" charset="0"/>
              </a:rPr>
              <a:t>. Poskytovatelé regulační energie (pozor na rozdíl od poskytovatelů PpS, kdy tyto skupiny jsou rozdílné v případě přímého obstarávání regulační energie bez platby za rezervaci, např. na vyrovnávacím trhu viz kapitola 10. Systémové a podpůrné služby a řízení rovnováhy) dostávají v rámci vyhodnocení regulační energie zaplaceno za dodanou kladnou nebo zápornou regulační energii. Tyto náklady je potřeba uhradit. V případě liberalizovaného trhu s elektřinou jsou tyto náklady v rámci systému zúčtování odchylek a regulační energie </a:t>
            </a:r>
            <a:r>
              <a:rPr lang="cs-CZ" sz="1400" b="1" dirty="0">
                <a:latin typeface="Arial" panose="020B0604020202020204" pitchFamily="34" charset="0"/>
                <a:cs typeface="Arial" panose="020B0604020202020204" pitchFamily="34" charset="0"/>
              </a:rPr>
              <a:t>rozděleny mezi účastníky trhu, kteří nesou zodpovědnost za vzniklou odchylku</a:t>
            </a:r>
            <a:r>
              <a:rPr lang="cs-CZ" sz="1400" dirty="0">
                <a:latin typeface="Arial" panose="020B0604020202020204" pitchFamily="34" charset="0"/>
                <a:cs typeface="Arial" panose="020B0604020202020204" pitchFamily="34" charset="0"/>
              </a:rPr>
              <a:t>. Výše platby je odvozována od </a:t>
            </a:r>
            <a:r>
              <a:rPr lang="cs-CZ" sz="1400" b="1" dirty="0">
                <a:latin typeface="Arial" panose="020B0604020202020204" pitchFamily="34" charset="0"/>
                <a:cs typeface="Arial" panose="020B0604020202020204" pitchFamily="34" charset="0"/>
              </a:rPr>
              <a:t>podílu</a:t>
            </a:r>
            <a:r>
              <a:rPr lang="cs-CZ" sz="1400" dirty="0">
                <a:latin typeface="Arial" panose="020B0604020202020204" pitchFamily="34" charset="0"/>
                <a:cs typeface="Arial" panose="020B0604020202020204" pitchFamily="34" charset="0"/>
              </a:rPr>
              <a:t> na celkové odchylce vzniklé v ES. Podíl je stanoven na základě rozdílů mezi obchodně sjednanými a měřenými (skutečnou) hodnotou dodávky nebo odběru.</a:t>
            </a:r>
          </a:p>
        </p:txBody>
      </p:sp>
    </p:spTree>
    <p:extLst>
      <p:ext uri="{BB962C8B-B14F-4D97-AF65-F5344CB8AC3E}">
        <p14:creationId xmlns:p14="http://schemas.microsoft.com/office/powerpoint/2010/main" val="368622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peska.sids.ceps.cz/ChartImg.axd?i=chart_0_52.png&amp;g=42f44cec55d54f808ca99c3930bbb5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59" y="1367078"/>
            <a:ext cx="5238750" cy="418147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298800" y="576000"/>
            <a:ext cx="7319376" cy="830997"/>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Dodávka regulační energie</a:t>
            </a:r>
            <a:br>
              <a:rPr lang="cs-CZ" sz="2700" dirty="0">
                <a:solidFill>
                  <a:schemeClr val="accent3">
                    <a:lumMod val="75000"/>
                  </a:schemeClr>
                </a:solidFill>
                <a:latin typeface="Arial Black" panose="020B0A04020102020204" pitchFamily="34" charset="0"/>
                <a:ea typeface="+mn-ea"/>
                <a:cs typeface="+mn-cs"/>
              </a:rPr>
            </a:br>
            <a:r>
              <a:rPr lang="cs-CZ" sz="2700" dirty="0">
                <a:solidFill>
                  <a:schemeClr val="accent3">
                    <a:lumMod val="75000"/>
                  </a:schemeClr>
                </a:solidFill>
                <a:latin typeface="Arial Black" panose="020B0A04020102020204" pitchFamily="34" charset="0"/>
                <a:ea typeface="+mn-ea"/>
                <a:cs typeface="+mn-cs"/>
              </a:rPr>
              <a:t>příklady</a:t>
            </a:r>
          </a:p>
        </p:txBody>
      </p:sp>
      <p:pic>
        <p:nvPicPr>
          <p:cNvPr id="11" name="Picture 3" descr="http://speska.sids.ceps.cz/ChartImg.axd?i=chart_0_46.png&amp;g=6bfdfb472a4740f4871eda828c26ff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448" y="1954465"/>
            <a:ext cx="5238750" cy="4181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89236" t="78157" r="1520" b="11820"/>
          <a:stretch/>
        </p:blipFill>
        <p:spPr bwMode="auto">
          <a:xfrm>
            <a:off x="7161005" y="891318"/>
            <a:ext cx="1690577" cy="103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Skupina 13"/>
          <p:cNvGrpSpPr/>
          <p:nvPr/>
        </p:nvGrpSpPr>
        <p:grpSpPr>
          <a:xfrm>
            <a:off x="3633382" y="2780928"/>
            <a:ext cx="5238750" cy="3841233"/>
            <a:chOff x="3328974" y="2750954"/>
            <a:chExt cx="5238750" cy="3841233"/>
          </a:xfrm>
        </p:grpSpPr>
        <p:pic>
          <p:nvPicPr>
            <p:cNvPr id="10" name="Picture 2" descr="http://speska.sids.ceps.cz/ChartImg.axd?i=chart_0_40.png&amp;g=802e8a0b6bc54f73816168d80a784909"/>
            <p:cNvPicPr>
              <a:picLocks noChangeAspect="1" noChangeArrowheads="1"/>
            </p:cNvPicPr>
            <p:nvPr/>
          </p:nvPicPr>
          <p:blipFill rotWithShape="1">
            <a:blip r:embed="rId6">
              <a:extLst>
                <a:ext uri="{28A0092B-C50C-407E-A947-70E740481C1C}">
                  <a14:useLocalDpi xmlns:a14="http://schemas.microsoft.com/office/drawing/2010/main" val="0"/>
                </a:ext>
              </a:extLst>
            </a:blip>
            <a:srcRect b="8137"/>
            <a:stretch/>
          </p:blipFill>
          <p:spPr bwMode="auto">
            <a:xfrm>
              <a:off x="3328974" y="2750954"/>
              <a:ext cx="5238750" cy="3841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ovéPole 19"/>
            <p:cNvSpPr txBox="1"/>
            <p:nvPr/>
          </p:nvSpPr>
          <p:spPr>
            <a:xfrm>
              <a:off x="6702739" y="3322574"/>
              <a:ext cx="1442114" cy="523220"/>
            </a:xfrm>
            <a:prstGeom prst="rect">
              <a:avLst/>
            </a:prstGeom>
            <a:noFill/>
          </p:spPr>
          <p:txBody>
            <a:bodyPr wrap="square" rtlCol="0">
              <a:spAutoFit/>
            </a:bodyPr>
            <a:lstStyle/>
            <a:p>
              <a:pPr algn="ctr"/>
              <a:r>
                <a:rPr lang="cs-CZ" sz="1400" dirty="0">
                  <a:solidFill>
                    <a:schemeClr val="tx1">
                      <a:lumMod val="50000"/>
                      <a:lumOff val="50000"/>
                    </a:schemeClr>
                  </a:solidFill>
                </a:rPr>
                <a:t>výpadek výrobního bloku</a:t>
              </a:r>
            </a:p>
          </p:txBody>
        </p:sp>
      </p:grpSp>
    </p:spTree>
    <p:extLst>
      <p:ext uri="{BB962C8B-B14F-4D97-AF65-F5344CB8AC3E}">
        <p14:creationId xmlns:p14="http://schemas.microsoft.com/office/powerpoint/2010/main" val="40785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Definice odchylky</a:t>
            </a:r>
          </a:p>
        </p:txBody>
      </p:sp>
      <p:sp>
        <p:nvSpPr>
          <p:cNvPr id="4" name="Obdélník 3"/>
          <p:cNvSpPr/>
          <p:nvPr/>
        </p:nvSpPr>
        <p:spPr>
          <a:xfrm>
            <a:off x="300250" y="1483775"/>
            <a:ext cx="8520222" cy="2893100"/>
          </a:xfrm>
          <a:prstGeom prst="rect">
            <a:avLst/>
          </a:prstGeom>
          <a:solidFill>
            <a:schemeClr val="accent1">
              <a:lumMod val="20000"/>
              <a:lumOff val="80000"/>
            </a:schemeClr>
          </a:solidFill>
        </p:spPr>
        <p:txBody>
          <a:bodyPr wrap="square">
            <a:spAutoFit/>
          </a:bodyPr>
          <a:lstStyle/>
          <a:p>
            <a:r>
              <a:rPr lang="cs-CZ" sz="1400" dirty="0">
                <a:latin typeface="Arial" panose="020B0604020202020204" pitchFamily="34" charset="0"/>
                <a:cs typeface="Arial" panose="020B0604020202020204" pitchFamily="34" charset="0"/>
              </a:rPr>
              <a:t>V Energetickém zákoně (EZ, §2, odst. 2) je odchylka definována takto: </a:t>
            </a:r>
            <a:r>
              <a:rPr lang="cs-CZ" sz="1400" i="1" dirty="0">
                <a:latin typeface="Arial" panose="020B0604020202020204" pitchFamily="34" charset="0"/>
                <a:cs typeface="Arial" panose="020B0604020202020204" pitchFamily="34" charset="0"/>
              </a:rPr>
              <a:t>odchylkou se rozumí součet rozdílů skutečných a sjednaných dodávek nebo odběrů elektřiny v daném časovém úseku</a:t>
            </a:r>
            <a:r>
              <a:rPr lang="cs-CZ" sz="1400" dirty="0">
                <a:latin typeface="Arial" panose="020B0604020202020204" pitchFamily="34" charset="0"/>
                <a:cs typeface="Arial" panose="020B0604020202020204" pitchFamily="34" charset="0"/>
              </a:rPr>
              <a:t>. </a:t>
            </a:r>
          </a:p>
          <a:p>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V Energetickém zákoně je odchylka dále používána ve dvou významech:</a:t>
            </a:r>
          </a:p>
          <a:p>
            <a:pPr marL="342900" lvl="0" indent="-342900">
              <a:buFont typeface="+mj-lt"/>
              <a:buAutoNum type="arabicPeriod"/>
            </a:pPr>
            <a:r>
              <a:rPr lang="cs-CZ" sz="1400" dirty="0">
                <a:latin typeface="Arial" panose="020B0604020202020204" pitchFamily="34" charset="0"/>
                <a:cs typeface="Arial" panose="020B0604020202020204" pitchFamily="34" charset="0"/>
              </a:rPr>
              <a:t>„</a:t>
            </a:r>
            <a:r>
              <a:rPr lang="cs-CZ" sz="1400" b="1" dirty="0">
                <a:latin typeface="Arial" panose="020B0604020202020204" pitchFamily="34" charset="0"/>
                <a:cs typeface="Arial" panose="020B0604020202020204" pitchFamily="34" charset="0"/>
              </a:rPr>
              <a:t>odchylka subjektu</a:t>
            </a:r>
            <a:r>
              <a:rPr lang="cs-CZ" sz="1400" dirty="0">
                <a:latin typeface="Arial" panose="020B0604020202020204" pitchFamily="34" charset="0"/>
                <a:cs typeface="Arial" panose="020B0604020202020204" pitchFamily="34" charset="0"/>
              </a:rPr>
              <a:t>“ – odchylka konkrétního účastníka trhu stanovená jako rozdíl mezi obchodní pozicí (závazkem dodat či odebrat) a měřenou (skutečnou) hodnotou. Pro další výklad je dále pro odlišení používán termín „</a:t>
            </a:r>
            <a:r>
              <a:rPr lang="cs-CZ" sz="1400" b="1" dirty="0">
                <a:latin typeface="Arial" panose="020B0604020202020204" pitchFamily="34" charset="0"/>
                <a:cs typeface="Arial" panose="020B0604020202020204" pitchFamily="34" charset="0"/>
              </a:rPr>
              <a:t>odchylka subjektu zúčtování</a:t>
            </a:r>
            <a:r>
              <a:rPr lang="cs-CZ" sz="1400" dirty="0">
                <a:latin typeface="Arial" panose="020B0604020202020204" pitchFamily="34" charset="0"/>
                <a:cs typeface="Arial" panose="020B0604020202020204" pitchFamily="34" charset="0"/>
              </a:rPr>
              <a:t>“ (subjekt zúčtování je popsán dále). Kladnou odchylkou se rozumí, že bylo dodáno více nebo odebráno méně elektřiny než bylo obchodně sjednáno, zápornou opačně.</a:t>
            </a:r>
          </a:p>
          <a:p>
            <a:pPr marL="342900" lvl="0" indent="-342900">
              <a:buFont typeface="+mj-lt"/>
              <a:buAutoNum type="arabicPeriod"/>
            </a:pPr>
            <a:r>
              <a:rPr lang="cs-CZ" sz="1400" dirty="0">
                <a:latin typeface="Arial" panose="020B0604020202020204" pitchFamily="34" charset="0"/>
                <a:cs typeface="Arial" panose="020B0604020202020204" pitchFamily="34" charset="0"/>
              </a:rPr>
              <a:t>„</a:t>
            </a:r>
            <a:r>
              <a:rPr lang="cs-CZ" sz="1400" b="1" dirty="0">
                <a:latin typeface="Arial" panose="020B0604020202020204" pitchFamily="34" charset="0"/>
                <a:cs typeface="Arial" panose="020B0604020202020204" pitchFamily="34" charset="0"/>
              </a:rPr>
              <a:t>odchylka</a:t>
            </a:r>
            <a:r>
              <a:rPr lang="cs-CZ" sz="1400" dirty="0">
                <a:latin typeface="Arial" panose="020B0604020202020204" pitchFamily="34" charset="0"/>
                <a:cs typeface="Arial" panose="020B0604020202020204" pitchFamily="34" charset="0"/>
              </a:rPr>
              <a:t>“ ve smyslu celkové odchylky v ES, která je </a:t>
            </a:r>
            <a:r>
              <a:rPr lang="cs-CZ" sz="1400" b="1" dirty="0">
                <a:latin typeface="Arial" panose="020B0604020202020204" pitchFamily="34" charset="0"/>
                <a:cs typeface="Arial" panose="020B0604020202020204" pitchFamily="34" charset="0"/>
              </a:rPr>
              <a:t>součtem všech odchylek subjektů zúčtování</a:t>
            </a:r>
            <a:r>
              <a:rPr lang="cs-CZ" sz="1400" dirty="0">
                <a:latin typeface="Arial" panose="020B0604020202020204" pitchFamily="34" charset="0"/>
                <a:cs typeface="Arial" panose="020B0604020202020204" pitchFamily="34" charset="0"/>
              </a:rPr>
              <a:t> s respektováním směru. Pro další výklad je dále používán termín „</a:t>
            </a:r>
            <a:r>
              <a:rPr lang="cs-CZ" sz="1400" b="1" dirty="0">
                <a:latin typeface="Arial" panose="020B0604020202020204" pitchFamily="34" charset="0"/>
                <a:cs typeface="Arial" panose="020B0604020202020204" pitchFamily="34" charset="0"/>
              </a:rPr>
              <a:t>systémová odchylka</a:t>
            </a:r>
            <a:r>
              <a:rPr lang="cs-CZ" sz="1400" dirty="0">
                <a:latin typeface="Arial" panose="020B0604020202020204" pitchFamily="34" charset="0"/>
                <a:cs typeface="Arial" panose="020B0604020202020204" pitchFamily="34" charset="0"/>
              </a:rPr>
              <a:t>“.  Termín systémová odchylka je také definován ve vyhlášce 408/2015 Sb. o Pravidlech trhu s elektřinou jako </a:t>
            </a:r>
            <a:r>
              <a:rPr lang="cs-CZ" sz="1400" i="1" dirty="0">
                <a:latin typeface="Arial" panose="020B0604020202020204" pitchFamily="34" charset="0"/>
                <a:cs typeface="Arial" panose="020B0604020202020204" pitchFamily="34" charset="0"/>
              </a:rPr>
              <a:t>součet kladných a záporných odchylek všech subjektů zúčtování v obchodní hodině</a:t>
            </a:r>
            <a:r>
              <a:rPr lang="cs-CZ" sz="1400" dirty="0">
                <a:latin typeface="Arial" panose="020B0604020202020204" pitchFamily="34" charset="0"/>
                <a:cs typeface="Arial" panose="020B0604020202020204" pitchFamily="34" charset="0"/>
              </a:rPr>
              <a:t>. </a:t>
            </a:r>
          </a:p>
        </p:txBody>
      </p:sp>
      <p:sp>
        <p:nvSpPr>
          <p:cNvPr id="5" name="Obdélník 4"/>
          <p:cNvSpPr/>
          <p:nvPr/>
        </p:nvSpPr>
        <p:spPr>
          <a:xfrm>
            <a:off x="300250" y="4869160"/>
            <a:ext cx="8520222" cy="954107"/>
          </a:xfrm>
          <a:prstGeom prst="rect">
            <a:avLst/>
          </a:prstGeom>
          <a:solidFill>
            <a:schemeClr val="accent1">
              <a:lumMod val="20000"/>
              <a:lumOff val="80000"/>
            </a:schemeClr>
          </a:solidFill>
        </p:spPr>
        <p:txBody>
          <a:bodyPr wrap="square">
            <a:spAutoFit/>
          </a:bodyPr>
          <a:lstStyle/>
          <a:p>
            <a:r>
              <a:rPr lang="cs-CZ" sz="1400" b="1" dirty="0">
                <a:latin typeface="Arial" panose="020B0604020202020204" pitchFamily="34" charset="0"/>
                <a:cs typeface="Arial" panose="020B0604020202020204" pitchFamily="34" charset="0"/>
              </a:rPr>
              <a:t>Protiodchylka</a:t>
            </a:r>
            <a:r>
              <a:rPr lang="cs-CZ" sz="1400" dirty="0">
                <a:latin typeface="Arial" panose="020B0604020202020204" pitchFamily="34" charset="0"/>
                <a:cs typeface="Arial" panose="020B0604020202020204" pitchFamily="34" charset="0"/>
              </a:rPr>
              <a:t> v dané obchodní hodině je taková odchylka subjektu zúčtování, která má opačný směr než systémová odchylka a tedy přispívá ke snížení odchylky v ES. Tento termín je také definován ve vyhlášce 408/2015 Sb. o Pravidlech trhu s elektřinou jako </a:t>
            </a:r>
            <a:r>
              <a:rPr lang="cs-CZ" sz="1400" i="1" dirty="0">
                <a:latin typeface="Arial" panose="020B0604020202020204" pitchFamily="34" charset="0"/>
                <a:cs typeface="Arial" panose="020B0604020202020204" pitchFamily="34" charset="0"/>
              </a:rPr>
              <a:t>kladná odchylka subjektu zúčtování v případě záporné systémové odchylky nebo záporná odchylka subjektu zúčtování v případě kladné systémové odchylky</a:t>
            </a:r>
            <a:r>
              <a:rPr lang="cs-CZ"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6113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800" y="576000"/>
            <a:ext cx="7319376" cy="415498"/>
          </a:xfrm>
          <a:noFill/>
        </p:spPr>
        <p:txBody>
          <a:bodyPr vert="horz" wrap="square" lIns="0" tIns="0" rIns="0" bIns="0" rtlCol="0" anchor="ctr">
            <a:spAutoFit/>
          </a:bodyPr>
          <a:lstStyle/>
          <a:p>
            <a:pPr algn="l"/>
            <a:r>
              <a:rPr lang="cs-CZ" sz="2700" dirty="0">
                <a:solidFill>
                  <a:schemeClr val="accent3">
                    <a:lumMod val="75000"/>
                  </a:schemeClr>
                </a:solidFill>
                <a:latin typeface="Arial Black" panose="020B0A04020102020204" pitchFamily="34" charset="0"/>
                <a:ea typeface="+mn-ea"/>
                <a:cs typeface="+mn-cs"/>
              </a:rPr>
              <a:t>Výkonová rovnováha</a:t>
            </a:r>
          </a:p>
        </p:txBody>
      </p:sp>
      <p:sp>
        <p:nvSpPr>
          <p:cNvPr id="5" name="TextovéPole 4"/>
          <p:cNvSpPr txBox="1"/>
          <p:nvPr/>
        </p:nvSpPr>
        <p:spPr>
          <a:xfrm>
            <a:off x="238124" y="2139748"/>
            <a:ext cx="8654355" cy="954107"/>
          </a:xfrm>
          <a:prstGeom prst="rect">
            <a:avLst/>
          </a:prstGeom>
          <a:solidFill>
            <a:schemeClr val="accent3">
              <a:lumMod val="20000"/>
              <a:lumOff val="80000"/>
            </a:schemeClr>
          </a:solidFill>
        </p:spPr>
        <p:txBody>
          <a:bodyPr wrap="square" rtlCol="0">
            <a:spAutoFit/>
          </a:bodyPr>
          <a:lstStyle/>
          <a:p>
            <a:r>
              <a:rPr lang="cs-CZ" sz="1400" dirty="0">
                <a:latin typeface="Arial" panose="020B0604020202020204" pitchFamily="34" charset="0"/>
                <a:cs typeface="Arial" panose="020B0604020202020204" pitchFamily="34" charset="0"/>
              </a:rPr>
              <a:t>	</a:t>
            </a:r>
            <a:r>
              <a:rPr lang="cs-CZ" sz="1400" b="1" i="1" dirty="0" err="1">
                <a:latin typeface="Arial" panose="020B0604020202020204" pitchFamily="34" charset="0"/>
                <a:cs typeface="Arial" panose="020B0604020202020204" pitchFamily="34" charset="0"/>
              </a:rPr>
              <a:t>P</a:t>
            </a:r>
            <a:r>
              <a:rPr lang="cs-CZ" sz="1400" b="1" i="1" baseline="-25000" dirty="0" err="1">
                <a:latin typeface="Arial" panose="020B0604020202020204" pitchFamily="34" charset="0"/>
                <a:cs typeface="Arial" panose="020B0604020202020204" pitchFamily="34" charset="0"/>
              </a:rPr>
              <a:t>dod</a:t>
            </a:r>
            <a:r>
              <a:rPr lang="cs-CZ" sz="1400" b="1" i="1" dirty="0">
                <a:latin typeface="Arial" panose="020B0604020202020204" pitchFamily="34" charset="0"/>
                <a:cs typeface="Arial" panose="020B0604020202020204" pitchFamily="34" charset="0"/>
              </a:rPr>
              <a:t> + </a:t>
            </a:r>
            <a:r>
              <a:rPr lang="cs-CZ" sz="1400" b="1" i="1" dirty="0" err="1">
                <a:latin typeface="Arial" panose="020B0604020202020204" pitchFamily="34" charset="0"/>
                <a:cs typeface="Arial" panose="020B0604020202020204" pitchFamily="34" charset="0"/>
              </a:rPr>
              <a:t>P</a:t>
            </a:r>
            <a:r>
              <a:rPr lang="cs-CZ" sz="1400" b="1" i="1" baseline="-25000" dirty="0" err="1">
                <a:latin typeface="Arial" panose="020B0604020202020204" pitchFamily="34" charset="0"/>
                <a:cs typeface="Arial" panose="020B0604020202020204" pitchFamily="34" charset="0"/>
              </a:rPr>
              <a:t>imp</a:t>
            </a:r>
            <a:r>
              <a:rPr lang="cs-CZ" sz="1400" b="1" i="1" dirty="0">
                <a:latin typeface="Arial" panose="020B0604020202020204" pitchFamily="34" charset="0"/>
                <a:cs typeface="Arial" panose="020B0604020202020204" pitchFamily="34" charset="0"/>
              </a:rPr>
              <a:t> = </a:t>
            </a:r>
            <a:r>
              <a:rPr lang="cs-CZ" sz="1400" b="1" i="1" dirty="0" err="1">
                <a:latin typeface="Arial" panose="020B0604020202020204" pitchFamily="34" charset="0"/>
                <a:cs typeface="Arial" panose="020B0604020202020204" pitchFamily="34" charset="0"/>
              </a:rPr>
              <a:t>P</a:t>
            </a:r>
            <a:r>
              <a:rPr lang="cs-CZ" sz="1400" b="1" i="1" baseline="-25000" dirty="0" err="1">
                <a:latin typeface="Arial" panose="020B0604020202020204" pitchFamily="34" charset="0"/>
                <a:cs typeface="Arial" panose="020B0604020202020204" pitchFamily="34" charset="0"/>
              </a:rPr>
              <a:t>odb</a:t>
            </a:r>
            <a:r>
              <a:rPr lang="cs-CZ" sz="1400" b="1" i="1" dirty="0">
                <a:latin typeface="Arial" panose="020B0604020202020204" pitchFamily="34" charset="0"/>
                <a:cs typeface="Arial" panose="020B0604020202020204" pitchFamily="34" charset="0"/>
              </a:rPr>
              <a:t> + </a:t>
            </a:r>
            <a:r>
              <a:rPr lang="cs-CZ" sz="1400" b="1" i="1" dirty="0" err="1">
                <a:latin typeface="Arial" panose="020B0604020202020204" pitchFamily="34" charset="0"/>
                <a:cs typeface="Arial" panose="020B0604020202020204" pitchFamily="34" charset="0"/>
              </a:rPr>
              <a:t>P</a:t>
            </a:r>
            <a:r>
              <a:rPr lang="cs-CZ" sz="1400" b="1" i="1" baseline="-25000" dirty="0" err="1">
                <a:latin typeface="Arial" panose="020B0604020202020204" pitchFamily="34" charset="0"/>
                <a:cs typeface="Arial" panose="020B0604020202020204" pitchFamily="34" charset="0"/>
              </a:rPr>
              <a:t>exp</a:t>
            </a:r>
            <a:r>
              <a:rPr lang="cs-CZ" sz="1400" b="1" i="1" dirty="0">
                <a:latin typeface="Arial" panose="020B0604020202020204" pitchFamily="34" charset="0"/>
                <a:cs typeface="Arial" panose="020B0604020202020204" pitchFamily="34" charset="0"/>
              </a:rPr>
              <a:t> + P</a:t>
            </a:r>
            <a:r>
              <a:rPr lang="cs-CZ" sz="1400" b="1" i="1" baseline="-25000" dirty="0">
                <a:latin typeface="Arial" panose="020B0604020202020204" pitchFamily="34" charset="0"/>
                <a:cs typeface="Arial" panose="020B0604020202020204" pitchFamily="34" charset="0"/>
              </a:rPr>
              <a:t>Z</a:t>
            </a:r>
            <a:r>
              <a:rPr lang="cs-CZ" sz="1400" b="1" dirty="0">
                <a:latin typeface="Arial" panose="020B0604020202020204" pitchFamily="34" charset="0"/>
                <a:cs typeface="Arial" panose="020B0604020202020204" pitchFamily="34" charset="0"/>
              </a:rPr>
              <a:t> </a:t>
            </a:r>
          </a:p>
          <a:p>
            <a:r>
              <a:rPr lang="cs-CZ" sz="1400" b="1" i="1" dirty="0">
                <a:latin typeface="Arial" panose="020B0604020202020204" pitchFamily="34" charset="0"/>
                <a:cs typeface="Arial" panose="020B0604020202020204" pitchFamily="34" charset="0"/>
              </a:rPr>
              <a:t>	</a:t>
            </a:r>
            <a:r>
              <a:rPr lang="cs-CZ" sz="1400" b="1" i="1" dirty="0" err="1">
                <a:latin typeface="Arial" panose="020B0604020202020204" pitchFamily="34" charset="0"/>
                <a:cs typeface="Arial" panose="020B0604020202020204" pitchFamily="34" charset="0"/>
              </a:rPr>
              <a:t>P</a:t>
            </a:r>
            <a:r>
              <a:rPr lang="cs-CZ" sz="1400" b="1" i="1" baseline="-25000" dirty="0" err="1">
                <a:latin typeface="Arial" panose="020B0604020202020204" pitchFamily="34" charset="0"/>
                <a:cs typeface="Arial" panose="020B0604020202020204" pitchFamily="34" charset="0"/>
              </a:rPr>
              <a:t>dod</a:t>
            </a:r>
            <a:r>
              <a:rPr lang="cs-CZ" sz="1400" b="1" i="1" dirty="0">
                <a:latin typeface="Arial" panose="020B0604020202020204" pitchFamily="34" charset="0"/>
                <a:cs typeface="Arial" panose="020B0604020202020204" pitchFamily="34" charset="0"/>
              </a:rPr>
              <a:t> + </a:t>
            </a:r>
            <a:r>
              <a:rPr lang="cs-CZ" sz="1400" b="1" i="1" dirty="0" err="1">
                <a:latin typeface="Arial" panose="020B0604020202020204" pitchFamily="34" charset="0"/>
                <a:cs typeface="Arial" panose="020B0604020202020204" pitchFamily="34" charset="0"/>
              </a:rPr>
              <a:t>P</a:t>
            </a:r>
            <a:r>
              <a:rPr lang="cs-CZ" sz="1400" b="1" i="1" baseline="-25000" dirty="0" err="1">
                <a:latin typeface="Arial" panose="020B0604020202020204" pitchFamily="34" charset="0"/>
                <a:cs typeface="Arial" panose="020B0604020202020204" pitchFamily="34" charset="0"/>
              </a:rPr>
              <a:t>imp</a:t>
            </a:r>
            <a:r>
              <a:rPr lang="cs-CZ" sz="1400" b="1" i="1" dirty="0">
                <a:latin typeface="Arial" panose="020B0604020202020204" pitchFamily="34" charset="0"/>
                <a:cs typeface="Arial" panose="020B0604020202020204" pitchFamily="34" charset="0"/>
              </a:rPr>
              <a:t> - </a:t>
            </a:r>
            <a:r>
              <a:rPr lang="cs-CZ" sz="1400" b="1" i="1" dirty="0" err="1">
                <a:latin typeface="Arial" panose="020B0604020202020204" pitchFamily="34" charset="0"/>
                <a:cs typeface="Arial" panose="020B0604020202020204" pitchFamily="34" charset="0"/>
              </a:rPr>
              <a:t>P</a:t>
            </a:r>
            <a:r>
              <a:rPr lang="cs-CZ" sz="1400" b="1" i="1" baseline="-25000" dirty="0" err="1">
                <a:latin typeface="Arial" panose="020B0604020202020204" pitchFamily="34" charset="0"/>
                <a:cs typeface="Arial" panose="020B0604020202020204" pitchFamily="34" charset="0"/>
              </a:rPr>
              <a:t>odb</a:t>
            </a:r>
            <a:r>
              <a:rPr lang="cs-CZ" sz="1400" b="1" i="1" dirty="0">
                <a:latin typeface="Arial" panose="020B0604020202020204" pitchFamily="34" charset="0"/>
                <a:cs typeface="Arial" panose="020B0604020202020204" pitchFamily="34" charset="0"/>
              </a:rPr>
              <a:t> - </a:t>
            </a:r>
            <a:r>
              <a:rPr lang="cs-CZ" sz="1400" b="1" i="1" dirty="0" err="1">
                <a:latin typeface="Arial" panose="020B0604020202020204" pitchFamily="34" charset="0"/>
                <a:cs typeface="Arial" panose="020B0604020202020204" pitchFamily="34" charset="0"/>
              </a:rPr>
              <a:t>P</a:t>
            </a:r>
            <a:r>
              <a:rPr lang="cs-CZ" sz="1400" b="1" i="1" baseline="-25000" dirty="0" err="1">
                <a:latin typeface="Arial" panose="020B0604020202020204" pitchFamily="34" charset="0"/>
                <a:cs typeface="Arial" panose="020B0604020202020204" pitchFamily="34" charset="0"/>
              </a:rPr>
              <a:t>exp</a:t>
            </a:r>
            <a:r>
              <a:rPr lang="cs-CZ" sz="1400" b="1" i="1" dirty="0">
                <a:latin typeface="Arial" panose="020B0604020202020204" pitchFamily="34" charset="0"/>
                <a:cs typeface="Arial" panose="020B0604020202020204" pitchFamily="34" charset="0"/>
              </a:rPr>
              <a:t> - P</a:t>
            </a:r>
            <a:r>
              <a:rPr lang="cs-CZ" sz="1400" b="1" i="1" baseline="-25000" dirty="0">
                <a:latin typeface="Arial" panose="020B0604020202020204" pitchFamily="34" charset="0"/>
                <a:cs typeface="Arial" panose="020B0604020202020204" pitchFamily="34" charset="0"/>
              </a:rPr>
              <a:t>Z</a:t>
            </a:r>
            <a:r>
              <a:rPr lang="cs-CZ" sz="1400" b="1" i="1" dirty="0">
                <a:latin typeface="Arial" panose="020B0604020202020204" pitchFamily="34" charset="0"/>
                <a:cs typeface="Arial" panose="020B0604020202020204" pitchFamily="34" charset="0"/>
              </a:rPr>
              <a:t> = 0</a:t>
            </a:r>
          </a:p>
          <a:p>
            <a:pPr marL="342900" indent="-342900">
              <a:buAutoNum type="arabicParenBoth"/>
            </a:pPr>
            <a:endParaRPr lang="cs-CZ" sz="1400" dirty="0">
              <a:latin typeface="Arial" panose="020B0604020202020204" pitchFamily="34" charset="0"/>
              <a:cs typeface="Arial" panose="020B0604020202020204" pitchFamily="34" charset="0"/>
            </a:endParaRPr>
          </a:p>
          <a:p>
            <a:r>
              <a:rPr lang="cs-CZ" sz="1400" i="1" dirty="0">
                <a:latin typeface="Arial" panose="020B0604020202020204" pitchFamily="34" charset="0"/>
                <a:cs typeface="Arial" panose="020B0604020202020204" pitchFamily="34" charset="0"/>
              </a:rPr>
              <a:t>	 </a:t>
            </a:r>
            <a:r>
              <a:rPr lang="cs-CZ" sz="1400" i="1" dirty="0" err="1">
                <a:latin typeface="Arial" panose="020B0604020202020204" pitchFamily="34" charset="0"/>
                <a:cs typeface="Arial" panose="020B0604020202020204" pitchFamily="34" charset="0"/>
              </a:rPr>
              <a:t>P</a:t>
            </a:r>
            <a:r>
              <a:rPr lang="cs-CZ" sz="1400" i="1" baseline="-25000" dirty="0" err="1">
                <a:latin typeface="Arial" panose="020B0604020202020204" pitchFamily="34" charset="0"/>
                <a:cs typeface="Arial" panose="020B0604020202020204" pitchFamily="34" charset="0"/>
              </a:rPr>
              <a:t>dod</a:t>
            </a:r>
            <a:r>
              <a:rPr lang="cs-CZ" sz="1400" i="1" dirty="0">
                <a:latin typeface="Arial" panose="020B0604020202020204" pitchFamily="34" charset="0"/>
                <a:cs typeface="Arial" panose="020B0604020202020204" pitchFamily="34" charset="0"/>
              </a:rPr>
              <a:t> = P</a:t>
            </a:r>
            <a:r>
              <a:rPr lang="cs-CZ" sz="1400" i="1" baseline="-25000" dirty="0">
                <a:latin typeface="Arial" panose="020B0604020202020204" pitchFamily="34" charset="0"/>
                <a:cs typeface="Arial" panose="020B0604020202020204" pitchFamily="34" charset="0"/>
              </a:rPr>
              <a:t>V</a:t>
            </a:r>
            <a:r>
              <a:rPr lang="cs-CZ" sz="1400" i="1" dirty="0">
                <a:latin typeface="Arial" panose="020B0604020202020204" pitchFamily="34" charset="0"/>
                <a:cs typeface="Arial" panose="020B0604020202020204" pitchFamily="34" charset="0"/>
              </a:rPr>
              <a:t> + </a:t>
            </a:r>
            <a:r>
              <a:rPr lang="cs-CZ" sz="1400" i="1" dirty="0" err="1">
                <a:latin typeface="Arial" panose="020B0604020202020204" pitchFamily="34" charset="0"/>
                <a:cs typeface="Arial" panose="020B0604020202020204" pitchFamily="34" charset="0"/>
              </a:rPr>
              <a:t>P</a:t>
            </a:r>
            <a:r>
              <a:rPr lang="cs-CZ" sz="1400" i="1" baseline="-25000" dirty="0" err="1">
                <a:latin typeface="Arial" panose="020B0604020202020204" pitchFamily="34" charset="0"/>
                <a:cs typeface="Arial" panose="020B0604020202020204" pitchFamily="34" charset="0"/>
              </a:rPr>
              <a:t>reg</a:t>
            </a:r>
            <a:r>
              <a:rPr lang="cs-CZ" sz="1400" i="1" baseline="-25000" dirty="0">
                <a:latin typeface="Arial" panose="020B0604020202020204" pitchFamily="34" charset="0"/>
                <a:cs typeface="Arial" panose="020B0604020202020204" pitchFamily="34" charset="0"/>
              </a:rPr>
              <a:t>+	</a:t>
            </a:r>
            <a:r>
              <a:rPr lang="cs-CZ" sz="1400" dirty="0">
                <a:latin typeface="Arial" panose="020B0604020202020204" pitchFamily="34" charset="0"/>
                <a:cs typeface="Arial" panose="020B0604020202020204" pitchFamily="34" charset="0"/>
              </a:rPr>
              <a:t>; </a:t>
            </a:r>
            <a:r>
              <a:rPr lang="cs-CZ" sz="1400" i="1" dirty="0" err="1">
                <a:latin typeface="Arial" panose="020B0604020202020204" pitchFamily="34" charset="0"/>
                <a:cs typeface="Arial" panose="020B0604020202020204" pitchFamily="34" charset="0"/>
              </a:rPr>
              <a:t>P</a:t>
            </a:r>
            <a:r>
              <a:rPr lang="cs-CZ" sz="1400" i="1" baseline="-25000" dirty="0" err="1">
                <a:latin typeface="Arial" panose="020B0604020202020204" pitchFamily="34" charset="0"/>
                <a:cs typeface="Arial" panose="020B0604020202020204" pitchFamily="34" charset="0"/>
              </a:rPr>
              <a:t>odb</a:t>
            </a:r>
            <a:r>
              <a:rPr lang="cs-CZ" sz="1400" i="1" dirty="0">
                <a:latin typeface="Arial" panose="020B0604020202020204" pitchFamily="34" charset="0"/>
                <a:cs typeface="Arial" panose="020B0604020202020204" pitchFamily="34" charset="0"/>
              </a:rPr>
              <a:t> = P</a:t>
            </a:r>
            <a:r>
              <a:rPr lang="cs-CZ" sz="1400" i="1" baseline="-25000" dirty="0">
                <a:latin typeface="Arial" panose="020B0604020202020204" pitchFamily="34" charset="0"/>
                <a:cs typeface="Arial" panose="020B0604020202020204" pitchFamily="34" charset="0"/>
              </a:rPr>
              <a:t>S</a:t>
            </a:r>
            <a:r>
              <a:rPr lang="cs-CZ" sz="1400" i="1" dirty="0">
                <a:latin typeface="Arial" panose="020B0604020202020204" pitchFamily="34" charset="0"/>
                <a:cs typeface="Arial" panose="020B0604020202020204" pitchFamily="34" charset="0"/>
              </a:rPr>
              <a:t> + </a:t>
            </a:r>
            <a:r>
              <a:rPr lang="cs-CZ" sz="1400" i="1" dirty="0" err="1">
                <a:latin typeface="Arial" panose="020B0604020202020204" pitchFamily="34" charset="0"/>
                <a:cs typeface="Arial" panose="020B0604020202020204" pitchFamily="34" charset="0"/>
              </a:rPr>
              <a:t>P</a:t>
            </a:r>
            <a:r>
              <a:rPr lang="cs-CZ" sz="1400" i="1" baseline="-25000" dirty="0" err="1">
                <a:latin typeface="Arial" panose="020B0604020202020204" pitchFamily="34" charset="0"/>
                <a:cs typeface="Arial" panose="020B0604020202020204" pitchFamily="34" charset="0"/>
              </a:rPr>
              <a:t>reg</a:t>
            </a:r>
            <a:r>
              <a:rPr lang="cs-CZ" sz="1400" i="1" baseline="-25000" dirty="0">
                <a:latin typeface="Arial" panose="020B0604020202020204" pitchFamily="34" charset="0"/>
                <a:cs typeface="Arial" panose="020B0604020202020204" pitchFamily="34" charset="0"/>
              </a:rPr>
              <a:t>-</a:t>
            </a:r>
            <a:r>
              <a:rPr lang="cs-CZ" sz="1400" dirty="0">
                <a:latin typeface="Arial" panose="020B0604020202020204" pitchFamily="34" charset="0"/>
                <a:cs typeface="Arial" panose="020B0604020202020204" pitchFamily="34" charset="0"/>
              </a:rPr>
              <a:t> </a:t>
            </a:r>
          </a:p>
        </p:txBody>
      </p:sp>
      <p:graphicFrame>
        <p:nvGraphicFramePr>
          <p:cNvPr id="7" name="Tabulka 6"/>
          <p:cNvGraphicFramePr>
            <a:graphicFrameLocks noGrp="1"/>
          </p:cNvGraphicFramePr>
          <p:nvPr>
            <p:extLst>
              <p:ext uri="{D42A27DB-BD31-4B8C-83A1-F6EECF244321}">
                <p14:modId xmlns:p14="http://schemas.microsoft.com/office/powerpoint/2010/main" val="3523975037"/>
              </p:ext>
            </p:extLst>
          </p:nvPr>
        </p:nvGraphicFramePr>
        <p:xfrm>
          <a:off x="238124" y="3292935"/>
          <a:ext cx="8654355" cy="1836424"/>
        </p:xfrm>
        <a:graphic>
          <a:graphicData uri="http://schemas.openxmlformats.org/drawingml/2006/table">
            <a:tbl>
              <a:tblPr firstCol="1" bandRow="1">
                <a:tableStyleId>{F5AB1C69-6EDB-4FF4-983F-18BD219EF322}</a:tableStyleId>
              </a:tblPr>
              <a:tblGrid>
                <a:gridCol w="1362430">
                  <a:extLst>
                    <a:ext uri="{9D8B030D-6E8A-4147-A177-3AD203B41FA5}">
                      <a16:colId xmlns:a16="http://schemas.microsoft.com/office/drawing/2014/main" val="20000"/>
                    </a:ext>
                  </a:extLst>
                </a:gridCol>
                <a:gridCol w="7291925">
                  <a:extLst>
                    <a:ext uri="{9D8B030D-6E8A-4147-A177-3AD203B41FA5}">
                      <a16:colId xmlns:a16="http://schemas.microsoft.com/office/drawing/2014/main" val="20001"/>
                    </a:ext>
                  </a:extLst>
                </a:gridCol>
              </a:tblGrid>
              <a:tr h="0">
                <a:tc>
                  <a:txBody>
                    <a:bodyPr/>
                    <a:lstStyle/>
                    <a:p>
                      <a:pPr>
                        <a:lnSpc>
                          <a:spcPct val="115000"/>
                        </a:lnSpc>
                        <a:spcAft>
                          <a:spcPts val="1000"/>
                        </a:spcAft>
                      </a:pPr>
                      <a:r>
                        <a:rPr lang="cs-CZ" sz="1400" dirty="0" err="1">
                          <a:effectLst/>
                        </a:rPr>
                        <a:t>P</a:t>
                      </a:r>
                      <a:r>
                        <a:rPr lang="cs-CZ" sz="1400" baseline="-25000" dirty="0" err="1">
                          <a:effectLst/>
                        </a:rPr>
                        <a:t>dod</a:t>
                      </a:r>
                      <a:endParaRPr lang="cs-CZ"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cs-CZ" sz="1400" dirty="0">
                          <a:effectLst/>
                        </a:rPr>
                        <a:t>je celková okamžitá dodávka elektřiny do elektrizační soustavy [MW];</a:t>
                      </a:r>
                      <a:endParaRPr lang="cs-CZ"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1000"/>
                        </a:spcAft>
                      </a:pPr>
                      <a:r>
                        <a:rPr lang="cs-CZ" sz="1400">
                          <a:effectLst/>
                        </a:rPr>
                        <a:t>P</a:t>
                      </a:r>
                      <a:r>
                        <a:rPr lang="cs-CZ" sz="1400" baseline="-25000">
                          <a:effectLst/>
                        </a:rPr>
                        <a:t>odb</a:t>
                      </a:r>
                      <a:r>
                        <a:rPr lang="cs-CZ" sz="1400">
                          <a:effectLst/>
                        </a:rPr>
                        <a:t> </a:t>
                      </a:r>
                      <a:endParaRPr lang="cs-CZ"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cs-CZ" sz="1400" dirty="0">
                          <a:effectLst/>
                        </a:rPr>
                        <a:t>je celkový okamžitý odběr elektřiny z elektrizační soustavy [MW];</a:t>
                      </a:r>
                      <a:endParaRPr lang="cs-CZ"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1000"/>
                        </a:spcAft>
                      </a:pPr>
                      <a:r>
                        <a:rPr lang="cs-CZ" sz="1400">
                          <a:effectLst/>
                        </a:rPr>
                        <a:t>P</a:t>
                      </a:r>
                      <a:r>
                        <a:rPr lang="cs-CZ" sz="1400" baseline="-25000">
                          <a:effectLst/>
                        </a:rPr>
                        <a:t>V</a:t>
                      </a:r>
                      <a:r>
                        <a:rPr lang="cs-CZ" sz="1400">
                          <a:effectLst/>
                        </a:rPr>
                        <a:t>  </a:t>
                      </a:r>
                      <a:endParaRPr lang="cs-CZ"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cs-CZ" sz="1400" dirty="0">
                          <a:effectLst/>
                        </a:rPr>
                        <a:t>je celková výroba [MW];</a:t>
                      </a:r>
                      <a:endParaRPr lang="cs-CZ"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1000"/>
                        </a:spcAft>
                      </a:pPr>
                      <a:r>
                        <a:rPr lang="cs-CZ" sz="1400">
                          <a:effectLst/>
                        </a:rPr>
                        <a:t> P</a:t>
                      </a:r>
                      <a:r>
                        <a:rPr lang="cs-CZ" sz="1400" baseline="-25000">
                          <a:effectLst/>
                        </a:rPr>
                        <a:t>reg</a:t>
                      </a:r>
                      <a:r>
                        <a:rPr lang="cs-CZ" sz="1400">
                          <a:effectLst/>
                        </a:rPr>
                        <a:t> </a:t>
                      </a:r>
                      <a:endParaRPr lang="cs-CZ"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cs-CZ" sz="1400">
                          <a:effectLst/>
                        </a:rPr>
                        <a:t>je celkový (aktivovaný/dodaný) kladný resp. záporný regulační výkon [MW];</a:t>
                      </a:r>
                      <a:endParaRPr lang="cs-CZ"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1000"/>
                        </a:spcAft>
                      </a:pPr>
                      <a:r>
                        <a:rPr lang="cs-CZ" sz="1400">
                          <a:effectLst/>
                        </a:rPr>
                        <a:t>P</a:t>
                      </a:r>
                      <a:r>
                        <a:rPr lang="cs-CZ" sz="1400" baseline="-25000">
                          <a:effectLst/>
                        </a:rPr>
                        <a:t>S</a:t>
                      </a:r>
                      <a:r>
                        <a:rPr lang="cs-CZ" sz="1400">
                          <a:effectLst/>
                        </a:rPr>
                        <a:t>  </a:t>
                      </a:r>
                      <a:endParaRPr lang="cs-CZ"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cs-CZ" sz="1400">
                          <a:effectLst/>
                        </a:rPr>
                        <a:t>je celková spotřeba [MW];</a:t>
                      </a:r>
                      <a:endParaRPr lang="cs-CZ"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15000"/>
                        </a:lnSpc>
                        <a:spcAft>
                          <a:spcPts val="1000"/>
                        </a:spcAft>
                      </a:pPr>
                      <a:r>
                        <a:rPr lang="cs-CZ" sz="1400">
                          <a:effectLst/>
                        </a:rPr>
                        <a:t>P</a:t>
                      </a:r>
                      <a:r>
                        <a:rPr lang="cs-CZ" sz="1400" baseline="-25000">
                          <a:effectLst/>
                        </a:rPr>
                        <a:t>Z</a:t>
                      </a:r>
                      <a:r>
                        <a:rPr lang="cs-CZ" sz="1400">
                          <a:effectLst/>
                        </a:rPr>
                        <a:t> </a:t>
                      </a:r>
                      <a:endParaRPr lang="cs-CZ"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cs-CZ" sz="1400" dirty="0">
                          <a:effectLst/>
                        </a:rPr>
                        <a:t>je celkové ztráty v elektrizační soustavě [MW];</a:t>
                      </a:r>
                      <a:endParaRPr lang="cs-CZ"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15000"/>
                        </a:lnSpc>
                        <a:spcAft>
                          <a:spcPts val="1000"/>
                        </a:spcAft>
                      </a:pPr>
                      <a:r>
                        <a:rPr lang="cs-CZ" sz="1400">
                          <a:effectLst/>
                        </a:rPr>
                        <a:t>P</a:t>
                      </a:r>
                      <a:r>
                        <a:rPr lang="cs-CZ" sz="1400" baseline="-25000">
                          <a:effectLst/>
                        </a:rPr>
                        <a:t>imp</a:t>
                      </a:r>
                      <a:r>
                        <a:rPr lang="cs-CZ" sz="1400">
                          <a:effectLst/>
                        </a:rPr>
                        <a:t> </a:t>
                      </a:r>
                      <a:endParaRPr lang="cs-CZ"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cs-CZ" sz="1400" dirty="0">
                          <a:effectLst/>
                        </a:rPr>
                        <a:t>je celkový dovoz [MW];</a:t>
                      </a:r>
                      <a:endParaRPr lang="cs-CZ"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15000"/>
                        </a:lnSpc>
                        <a:spcAft>
                          <a:spcPts val="1000"/>
                        </a:spcAft>
                      </a:pPr>
                      <a:r>
                        <a:rPr lang="cs-CZ" sz="1400" dirty="0" err="1">
                          <a:effectLst/>
                        </a:rPr>
                        <a:t>P</a:t>
                      </a:r>
                      <a:r>
                        <a:rPr lang="cs-CZ" sz="1400" baseline="-25000" dirty="0" err="1">
                          <a:effectLst/>
                        </a:rPr>
                        <a:t>exp</a:t>
                      </a:r>
                      <a:r>
                        <a:rPr lang="cs-CZ" sz="1400" dirty="0">
                          <a:effectLst/>
                        </a:rPr>
                        <a:t>  </a:t>
                      </a:r>
                      <a:endParaRPr lang="cs-CZ"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cs-CZ" sz="1400" dirty="0">
                          <a:effectLst/>
                        </a:rPr>
                        <a:t>je celkový vývoz [MW];</a:t>
                      </a:r>
                      <a:endParaRPr lang="cs-CZ"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bl>
          </a:graphicData>
        </a:graphic>
      </p:graphicFrame>
      <p:sp>
        <p:nvSpPr>
          <p:cNvPr id="8" name="Obdélník 7"/>
          <p:cNvSpPr/>
          <p:nvPr/>
        </p:nvSpPr>
        <p:spPr>
          <a:xfrm>
            <a:off x="238124" y="5424920"/>
            <a:ext cx="8654355" cy="646331"/>
          </a:xfrm>
          <a:prstGeom prst="rect">
            <a:avLst/>
          </a:prstGeom>
        </p:spPr>
        <p:txBody>
          <a:bodyPr wrap="square">
            <a:spAutoFit/>
          </a:bodyPr>
          <a:lstStyle/>
          <a:p>
            <a:r>
              <a:rPr lang="cs-CZ" sz="1200" i="1" dirty="0" err="1">
                <a:latin typeface="Arial" panose="020B0604020202020204" pitchFamily="34" charset="0"/>
                <a:cs typeface="Arial" panose="020B0604020202020204" pitchFamily="34" charset="0"/>
              </a:rPr>
              <a:t>Pozn</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P</a:t>
            </a:r>
            <a:r>
              <a:rPr lang="cs-CZ" sz="1200" i="1" baseline="-25000" dirty="0" err="1">
                <a:latin typeface="Arial" panose="020B0604020202020204" pitchFamily="34" charset="0"/>
                <a:cs typeface="Arial" panose="020B0604020202020204" pitchFamily="34" charset="0"/>
              </a:rPr>
              <a:t>reg</a:t>
            </a:r>
            <a:r>
              <a:rPr lang="cs-CZ" sz="1200" i="1" baseline="-25000" dirty="0">
                <a:latin typeface="Arial" panose="020B0604020202020204" pitchFamily="34" charset="0"/>
                <a:cs typeface="Arial" panose="020B0604020202020204" pitchFamily="34" charset="0"/>
              </a:rPr>
              <a:t>+</a:t>
            </a:r>
            <a:r>
              <a:rPr lang="cs-CZ" sz="1200" i="1" dirty="0">
                <a:latin typeface="Arial" panose="020B0604020202020204" pitchFamily="34" charset="0"/>
                <a:cs typeface="Arial" panose="020B0604020202020204" pitchFamily="34" charset="0"/>
              </a:rPr>
              <a:t> a </a:t>
            </a:r>
            <a:r>
              <a:rPr lang="cs-CZ" sz="1200" i="1" dirty="0" err="1">
                <a:latin typeface="Arial" panose="020B0604020202020204" pitchFamily="34" charset="0"/>
                <a:cs typeface="Arial" panose="020B0604020202020204" pitchFamily="34" charset="0"/>
              </a:rPr>
              <a:t>P</a:t>
            </a:r>
            <a:r>
              <a:rPr lang="cs-CZ" sz="1200" i="1" baseline="-25000" dirty="0" err="1">
                <a:latin typeface="Arial" panose="020B0604020202020204" pitchFamily="34" charset="0"/>
                <a:cs typeface="Arial" panose="020B0604020202020204" pitchFamily="34" charset="0"/>
              </a:rPr>
              <a:t>reg</a:t>
            </a:r>
            <a:r>
              <a:rPr lang="cs-CZ" sz="1200" i="1" baseline="-25000" dirty="0">
                <a:latin typeface="Arial" panose="020B0604020202020204" pitchFamily="34" charset="0"/>
                <a:cs typeface="Arial" panose="020B0604020202020204" pitchFamily="34" charset="0"/>
              </a:rPr>
              <a:t>-</a:t>
            </a:r>
            <a:r>
              <a:rPr lang="cs-CZ" sz="1200" i="1" dirty="0">
                <a:latin typeface="Arial" panose="020B0604020202020204" pitchFamily="34" charset="0"/>
                <a:cs typeface="Arial" panose="020B0604020202020204" pitchFamily="34" charset="0"/>
              </a:rPr>
              <a:t> je nutné realizovat, tj. elektřinu vyrobit/nespotřebovat v případě </a:t>
            </a:r>
            <a:r>
              <a:rPr lang="cs-CZ" sz="1200" i="1" dirty="0" err="1">
                <a:latin typeface="Arial" panose="020B0604020202020204" pitchFamily="34" charset="0"/>
                <a:cs typeface="Arial" panose="020B0604020202020204" pitchFamily="34" charset="0"/>
              </a:rPr>
              <a:t>P</a:t>
            </a:r>
            <a:r>
              <a:rPr lang="cs-CZ" sz="1200" i="1" baseline="-25000" dirty="0" err="1">
                <a:latin typeface="Arial" panose="020B0604020202020204" pitchFamily="34" charset="0"/>
                <a:cs typeface="Arial" panose="020B0604020202020204" pitchFamily="34" charset="0"/>
              </a:rPr>
              <a:t>reg</a:t>
            </a:r>
            <a:r>
              <a:rPr lang="cs-CZ" sz="1200" i="1" baseline="-25000" dirty="0">
                <a:latin typeface="Arial" panose="020B0604020202020204" pitchFamily="34" charset="0"/>
                <a:cs typeface="Arial" panose="020B0604020202020204" pitchFamily="34" charset="0"/>
              </a:rPr>
              <a:t>+</a:t>
            </a:r>
            <a:r>
              <a:rPr lang="cs-CZ" sz="1200" i="1" dirty="0">
                <a:latin typeface="Arial" panose="020B0604020202020204" pitchFamily="34" charset="0"/>
                <a:cs typeface="Arial" panose="020B0604020202020204" pitchFamily="34" charset="0"/>
              </a:rPr>
              <a:t>  nebo nevyrobit/spotřebovat v případě </a:t>
            </a:r>
            <a:r>
              <a:rPr lang="cs-CZ" sz="1200" i="1" dirty="0" err="1">
                <a:latin typeface="Arial" panose="020B0604020202020204" pitchFamily="34" charset="0"/>
                <a:cs typeface="Arial" panose="020B0604020202020204" pitchFamily="34" charset="0"/>
              </a:rPr>
              <a:t>P</a:t>
            </a:r>
            <a:r>
              <a:rPr lang="cs-CZ" sz="1200" i="1" baseline="-25000" dirty="0" err="1">
                <a:latin typeface="Arial" panose="020B0604020202020204" pitchFamily="34" charset="0"/>
                <a:cs typeface="Arial" panose="020B0604020202020204" pitchFamily="34" charset="0"/>
              </a:rPr>
              <a:t>reg</a:t>
            </a:r>
            <a:r>
              <a:rPr lang="cs-CZ" sz="1200" i="1" baseline="-25000" dirty="0">
                <a:latin typeface="Arial" panose="020B0604020202020204" pitchFamily="34" charset="0"/>
                <a:cs typeface="Arial" panose="020B0604020202020204" pitchFamily="34" charset="0"/>
              </a:rPr>
              <a:t>-</a:t>
            </a:r>
            <a:r>
              <a:rPr lang="cs-CZ" sz="1200" i="1" dirty="0">
                <a:latin typeface="Arial" panose="020B0604020202020204" pitchFamily="34" charset="0"/>
                <a:cs typeface="Arial" panose="020B0604020202020204" pitchFamily="34" charset="0"/>
              </a:rPr>
              <a:t> a tím dodat kladnou nebo zápornou regulační energii. Regulační energii/výkon lze zahrnout do výroby a spotřeby, nicméně z důvodu názornosti výkladu je v bilanční rovnici uváděn explicitně.</a:t>
            </a:r>
            <a:endParaRPr lang="cs-CZ" sz="1200" dirty="0">
              <a:latin typeface="Arial" panose="020B0604020202020204" pitchFamily="34" charset="0"/>
              <a:cs typeface="Arial" panose="020B0604020202020204" pitchFamily="34" charset="0"/>
            </a:endParaRPr>
          </a:p>
        </p:txBody>
      </p:sp>
      <p:sp>
        <p:nvSpPr>
          <p:cNvPr id="9" name="Obdélník 8"/>
          <p:cNvSpPr/>
          <p:nvPr/>
        </p:nvSpPr>
        <p:spPr>
          <a:xfrm>
            <a:off x="238124" y="1502942"/>
            <a:ext cx="8654355" cy="369332"/>
          </a:xfrm>
          <a:prstGeom prst="rect">
            <a:avLst/>
          </a:prstGeom>
        </p:spPr>
        <p:txBody>
          <a:bodyPr wrap="square">
            <a:spAutoFit/>
          </a:bodyPr>
          <a:lstStyle/>
          <a:p>
            <a:r>
              <a:rPr lang="cs-CZ" dirty="0">
                <a:latin typeface="Arial" panose="020B0604020202020204" pitchFamily="34" charset="0"/>
                <a:cs typeface="Arial" panose="020B0604020202020204" pitchFamily="34" charset="0"/>
              </a:rPr>
              <a:t>V každém časovém okamžiku musí platit základní bilanční rovnice:</a:t>
            </a:r>
          </a:p>
        </p:txBody>
      </p:sp>
    </p:spTree>
    <p:extLst>
      <p:ext uri="{BB962C8B-B14F-4D97-AF65-F5344CB8AC3E}">
        <p14:creationId xmlns:p14="http://schemas.microsoft.com/office/powerpoint/2010/main" val="2759376086"/>
      </p:ext>
    </p:extLst>
  </p:cSld>
  <p:clrMapOvr>
    <a:masterClrMapping/>
  </p:clrMapOvr>
</p:sld>
</file>

<file path=ppt/theme/theme1.xml><?xml version="1.0" encoding="utf-8"?>
<a:theme xmlns:a="http://schemas.openxmlformats.org/drawingml/2006/main" name="blan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_2" id="{715069D0-9E21-499E-9ED9-A1C689C1CE3D}" vid="{DA0D605F-ED37-4C23-B53A-B459BBEA5F62}"/>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871</TotalTime>
  <Words>3247</Words>
  <Application>Microsoft Office PowerPoint</Application>
  <PresentationFormat>Předvádění na obrazovce (4:3)</PresentationFormat>
  <Paragraphs>715</Paragraphs>
  <Slides>48</Slides>
  <Notes>48</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48</vt:i4>
      </vt:variant>
    </vt:vector>
  </HeadingPairs>
  <TitlesOfParts>
    <vt:vector size="56" baseType="lpstr">
      <vt:lpstr>Arial</vt:lpstr>
      <vt:lpstr>Arial Black</vt:lpstr>
      <vt:lpstr>Calibri</vt:lpstr>
      <vt:lpstr>Cambria Math</vt:lpstr>
      <vt:lpstr>Symbol</vt:lpstr>
      <vt:lpstr>Times New Roman</vt:lpstr>
      <vt:lpstr>Wingdings</vt:lpstr>
      <vt:lpstr>blank</vt:lpstr>
      <vt:lpstr>Prezentace aplikace PowerPoint</vt:lpstr>
      <vt:lpstr>Prezentace aplikace PowerPoint</vt:lpstr>
      <vt:lpstr>Prezentace aplikace PowerPoint</vt:lpstr>
      <vt:lpstr>Odchylka – výpadek výroby</vt:lpstr>
      <vt:lpstr>Odchylka – nepřesnost spotřeby</vt:lpstr>
      <vt:lpstr>Příčiny vzniku odchylky</vt:lpstr>
      <vt:lpstr>Dodávka regulační energie příklady</vt:lpstr>
      <vt:lpstr>Definice odchylky</vt:lpstr>
      <vt:lpstr>Výkonová rovnováha</vt:lpstr>
      <vt:lpstr>Systémová odchylka a regulační energie</vt:lpstr>
      <vt:lpstr>Časová návaznost procesů před vyhodnocením odchylek</vt:lpstr>
      <vt:lpstr>Systém zúčtování odchylek a regulační energie</vt:lpstr>
      <vt:lpstr>Základní vlastnosti systému zúčtování ČR</vt:lpstr>
      <vt:lpstr>Prezentace aplikace PowerPoint</vt:lpstr>
      <vt:lpstr>Subjekt zúčtování</vt:lpstr>
      <vt:lpstr>SZ a RÚT</vt:lpstr>
      <vt:lpstr>Bilanční skupina</vt:lpstr>
      <vt:lpstr>Prezentace aplikace PowerPoint</vt:lpstr>
      <vt:lpstr>Obchodní měření, typy měření</vt:lpstr>
      <vt:lpstr>Obchodní měření v elektrizační soustavě</vt:lpstr>
      <vt:lpstr>Měření přeshraničních obchodů </vt:lpstr>
      <vt:lpstr>Zvláštní případy měření</vt:lpstr>
      <vt:lpstr>Role provozovatele přenosové soustavy  v systému zúčtování</vt:lpstr>
      <vt:lpstr>Prezentace aplikace PowerPoint</vt:lpstr>
      <vt:lpstr>Fáze vyhodnocení odchylek</vt:lpstr>
      <vt:lpstr>Vyhodnocení odchylek – vztahy (1/2)</vt:lpstr>
      <vt:lpstr>Vyhodnocení odchylek – vztahy (2/2)</vt:lpstr>
      <vt:lpstr>Stanovení systémové odchylky</vt:lpstr>
      <vt:lpstr>Proč platí: SyO = - ∑RE </vt:lpstr>
      <vt:lpstr>Zúčtovací cena</vt:lpstr>
      <vt:lpstr>Zúčtovací cena odchylky - vztahy</vt:lpstr>
      <vt:lpstr>Zúčtovací cena odchylky - vztahy</vt:lpstr>
      <vt:lpstr>Platba za odchylku subjektu zúčtování</vt:lpstr>
      <vt:lpstr>Platba za regulační energii</vt:lpstr>
      <vt:lpstr>Systém zúčtování není příjmově neutrální</vt:lpstr>
      <vt:lpstr>Finanční přebytek ze systému zúčtování</vt:lpstr>
      <vt:lpstr>Prezentace aplikace PowerPoint</vt:lpstr>
      <vt:lpstr>Základní požadavky na systém zúčtování</vt:lpstr>
      <vt:lpstr>1. Zabránění spekulace na odchylku</vt:lpstr>
      <vt:lpstr>1. Zabránění spekulace na odchylku</vt:lpstr>
      <vt:lpstr>2. Závislost mezi velikostí a cenou systémové odchylky</vt:lpstr>
      <vt:lpstr>3. Symetrické rozložení systémové odchylky</vt:lpstr>
      <vt:lpstr>4. Systémová odchylka je náhodná</vt:lpstr>
      <vt:lpstr>5. Částečný převod nákladů na původce odchylky</vt:lpstr>
      <vt:lpstr>Prezentace aplikace PowerPoint</vt:lpstr>
      <vt:lpstr>Systém zúčtování: shrnutí</vt:lpstr>
      <vt:lpstr>Zveřejňování dat – www.ote-cr.cz </vt:lpstr>
      <vt:lpstr>Prezentace aplikace PowerPoint</vt:lpstr>
    </vt:vector>
  </TitlesOfParts>
  <Company>ČEPS,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Šmrhová Iva</dc:creator>
  <cp:lastModifiedBy>Richard Kabele</cp:lastModifiedBy>
  <cp:revision>71</cp:revision>
  <cp:lastPrinted>2021-10-12T09:12:32Z</cp:lastPrinted>
  <dcterms:created xsi:type="dcterms:W3CDTF">2015-04-09T11:56:28Z</dcterms:created>
  <dcterms:modified xsi:type="dcterms:W3CDTF">2021-10-12T09:37:56Z</dcterms:modified>
</cp:coreProperties>
</file>