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handoutMasterIdLst>
    <p:handoutMasterId r:id="rId43"/>
  </p:handoutMasterIdLst>
  <p:sldIdLst>
    <p:sldId id="267" r:id="rId2"/>
    <p:sldId id="279" r:id="rId3"/>
    <p:sldId id="262" r:id="rId4"/>
    <p:sldId id="304" r:id="rId5"/>
    <p:sldId id="305" r:id="rId6"/>
    <p:sldId id="306" r:id="rId7"/>
    <p:sldId id="307" r:id="rId8"/>
    <p:sldId id="308" r:id="rId9"/>
    <p:sldId id="309" r:id="rId10"/>
    <p:sldId id="310" r:id="rId11"/>
    <p:sldId id="311" r:id="rId12"/>
    <p:sldId id="312" r:id="rId13"/>
    <p:sldId id="313" r:id="rId14"/>
    <p:sldId id="314" r:id="rId15"/>
    <p:sldId id="330" r:id="rId16"/>
    <p:sldId id="315" r:id="rId17"/>
    <p:sldId id="316" r:id="rId18"/>
    <p:sldId id="317" r:id="rId19"/>
    <p:sldId id="318" r:id="rId20"/>
    <p:sldId id="319" r:id="rId21"/>
    <p:sldId id="320" r:id="rId22"/>
    <p:sldId id="331" r:id="rId23"/>
    <p:sldId id="321" r:id="rId24"/>
    <p:sldId id="332" r:id="rId25"/>
    <p:sldId id="333" r:id="rId26"/>
    <p:sldId id="334" r:id="rId27"/>
    <p:sldId id="335" r:id="rId28"/>
    <p:sldId id="322" r:id="rId29"/>
    <p:sldId id="323" r:id="rId30"/>
    <p:sldId id="324" r:id="rId31"/>
    <p:sldId id="326" r:id="rId32"/>
    <p:sldId id="337" r:id="rId33"/>
    <p:sldId id="338" r:id="rId34"/>
    <p:sldId id="339" r:id="rId35"/>
    <p:sldId id="340" r:id="rId36"/>
    <p:sldId id="341" r:id="rId37"/>
    <p:sldId id="336" r:id="rId38"/>
    <p:sldId id="327" r:id="rId39"/>
    <p:sldId id="328" r:id="rId40"/>
    <p:sldId id="329" r:id="rId41"/>
  </p:sldIdLst>
  <p:sldSz cx="10691813" cy="7559675"/>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or Adamec (KF Legal)" initials="LA(L" lastIdx="8" clrIdx="0">
    <p:extLst>
      <p:ext uri="{19B8F6BF-5375-455C-9EA6-DF929625EA0E}">
        <p15:presenceInfo xmlns:p15="http://schemas.microsoft.com/office/powerpoint/2012/main" userId="S-1-5-21-2513145917-4162279529-2199106303-1306" providerId="AD"/>
      </p:ext>
    </p:extLst>
  </p:cmAuthor>
  <p:cmAuthor id="2" name="AK" initials="AK" lastIdx="2" clrIdx="1">
    <p:extLst>
      <p:ext uri="{19B8F6BF-5375-455C-9EA6-DF929625EA0E}">
        <p15:presenceInfo xmlns:p15="http://schemas.microsoft.com/office/powerpoint/2012/main" userId="AK" providerId="None"/>
      </p:ext>
    </p:extLst>
  </p:cmAuthor>
  <p:cmAuthor id="3" name="Josef Fiřt (KF Legal)" initials="JF(L" lastIdx="3" clrIdx="2">
    <p:extLst>
      <p:ext uri="{19B8F6BF-5375-455C-9EA6-DF929625EA0E}">
        <p15:presenceInfo xmlns:p15="http://schemas.microsoft.com/office/powerpoint/2012/main" userId="S-1-5-21-2513145917-4162279529-2199106303-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436"/>
    <a:srgbClr val="E07666"/>
    <a:srgbClr val="F3F4F0"/>
    <a:srgbClr val="8786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3899" autoAdjust="0"/>
  </p:normalViewPr>
  <p:slideViewPr>
    <p:cSldViewPr snapToGrid="0" snapToObjects="1" showGuides="1">
      <p:cViewPr varScale="1">
        <p:scale>
          <a:sx n="106" d="100"/>
          <a:sy n="106" d="100"/>
        </p:scale>
        <p:origin x="1266" y="102"/>
      </p:cViewPr>
      <p:guideLst>
        <p:guide orient="horz" pos="2381"/>
        <p:guide pos="3368"/>
      </p:guideLst>
    </p:cSldViewPr>
  </p:slideViewPr>
  <p:outlineViewPr>
    <p:cViewPr>
      <p:scale>
        <a:sx n="33" d="100"/>
        <a:sy n="33" d="100"/>
      </p:scale>
      <p:origin x="0" y="-5276"/>
    </p:cViewPr>
  </p:outlineViewPr>
  <p:notesTextViewPr>
    <p:cViewPr>
      <p:scale>
        <a:sx n="1" d="1"/>
        <a:sy n="1" d="1"/>
      </p:scale>
      <p:origin x="0" y="0"/>
    </p:cViewPr>
  </p:notesTextViewPr>
  <p:sorterViewPr>
    <p:cViewPr>
      <p:scale>
        <a:sx n="125" d="100"/>
        <a:sy n="125" d="100"/>
      </p:scale>
      <p:origin x="0" y="-7908"/>
    </p:cViewPr>
  </p:sorterViewPr>
  <p:notesViewPr>
    <p:cSldViewPr snapToGrid="0" snapToObjects="1" showGuides="1">
      <p:cViewPr varScale="1">
        <p:scale>
          <a:sx n="88" d="100"/>
          <a:sy n="88" d="100"/>
        </p:scale>
        <p:origin x="26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cs-CZ" sz="2000" b="1" dirty="0">
                <a:solidFill>
                  <a:srgbClr val="141436"/>
                </a:solidFill>
                <a:latin typeface="Poppins" pitchFamily="2" charset="77"/>
                <a:cs typeface="Poppins" pitchFamily="2" charset="77"/>
              </a:rPr>
              <a:t>Graf –</a:t>
            </a:r>
            <a:r>
              <a:rPr lang="cs-CZ" sz="2000" b="1" baseline="0" dirty="0">
                <a:solidFill>
                  <a:srgbClr val="141436"/>
                </a:solidFill>
                <a:latin typeface="Poppins" pitchFamily="2" charset="77"/>
                <a:cs typeface="Poppins" pitchFamily="2" charset="77"/>
              </a:rPr>
              <a:t> </a:t>
            </a:r>
            <a:r>
              <a:rPr lang="cs-CZ" sz="2000" b="1" dirty="0">
                <a:solidFill>
                  <a:srgbClr val="141436"/>
                </a:solidFill>
                <a:latin typeface="Poppins" pitchFamily="2" charset="77"/>
                <a:cs typeface="Poppins" pitchFamily="2" charset="77"/>
              </a:rPr>
              <a:t>Nadpis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Sheet1!$B$1</c:f>
              <c:strCache>
                <c:ptCount val="1"/>
                <c:pt idx="0">
                  <c:v>Series 1</c:v>
                </c:pt>
              </c:strCache>
            </c:strRef>
          </c:tx>
          <c:spPr>
            <a:solidFill>
              <a:srgbClr val="1414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C261-0F49-A674-CBC355783C5D}"/>
            </c:ext>
          </c:extLst>
        </c:ser>
        <c:ser>
          <c:idx val="1"/>
          <c:order val="1"/>
          <c:tx>
            <c:strRef>
              <c:f>Sheet1!$C$1</c:f>
              <c:strCache>
                <c:ptCount val="1"/>
                <c:pt idx="0">
                  <c:v>Series 2</c:v>
                </c:pt>
              </c:strCache>
            </c:strRef>
          </c:tx>
          <c:spPr>
            <a:solidFill>
              <a:srgbClr val="8786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C261-0F49-A674-CBC355783C5D}"/>
            </c:ext>
          </c:extLst>
        </c:ser>
        <c:ser>
          <c:idx val="2"/>
          <c:order val="2"/>
          <c:tx>
            <c:strRef>
              <c:f>Sheet1!$D$1</c:f>
              <c:strCache>
                <c:ptCount val="1"/>
                <c:pt idx="0">
                  <c:v>Series 3</c:v>
                </c:pt>
              </c:strCache>
            </c:strRef>
          </c:tx>
          <c:spPr>
            <a:solidFill>
              <a:srgbClr val="E07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C261-0F49-A674-CBC355783C5D}"/>
            </c:ext>
          </c:extLst>
        </c:ser>
        <c:dLbls>
          <c:dLblPos val="outEnd"/>
          <c:showLegendKey val="0"/>
          <c:showVal val="1"/>
          <c:showCatName val="0"/>
          <c:showSerName val="0"/>
          <c:showPercent val="0"/>
          <c:showBubbleSize val="0"/>
        </c:dLbls>
        <c:gapWidth val="219"/>
        <c:overlap val="-27"/>
        <c:axId val="327753248"/>
        <c:axId val="327751680"/>
      </c:barChart>
      <c:catAx>
        <c:axId val="32775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41436"/>
                </a:solidFill>
                <a:latin typeface="Poppins" pitchFamily="2" charset="77"/>
                <a:ea typeface="+mn-ea"/>
                <a:cs typeface="Poppins" pitchFamily="2" charset="77"/>
              </a:defRPr>
            </a:pPr>
            <a:endParaRPr lang="cs-CZ"/>
          </a:p>
        </c:txPr>
        <c:crossAx val="327751680"/>
        <c:crosses val="autoZero"/>
        <c:auto val="1"/>
        <c:lblAlgn val="ctr"/>
        <c:lblOffset val="100"/>
        <c:noMultiLvlLbl val="0"/>
      </c:catAx>
      <c:valAx>
        <c:axId val="327751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141436"/>
                </a:solidFill>
                <a:latin typeface="Poppins" pitchFamily="2" charset="77"/>
                <a:ea typeface="+mn-ea"/>
                <a:cs typeface="Poppins" pitchFamily="2" charset="77"/>
              </a:defRPr>
            </a:pPr>
            <a:endParaRPr lang="cs-CZ"/>
          </a:p>
        </c:txPr>
        <c:crossAx val="327753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rgbClr val="141436"/>
              </a:solidFill>
              <a:latin typeface="Poppins" pitchFamily="2" charset="77"/>
              <a:ea typeface="+mn-ea"/>
              <a:cs typeface="Poppins" pitchFamily="2" charset="77"/>
            </a:defRPr>
          </a:pPr>
          <a:endParaRPr lang="cs-CZ"/>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9B4E6EC-6A29-A442-ABF7-AF061FD489B8}"/>
              </a:ext>
            </a:extLst>
          </p:cNvPr>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cs-CZ" dirty="0">
              <a:latin typeface="Poppins" pitchFamily="2" charset="77"/>
            </a:endParaRPr>
          </a:p>
        </p:txBody>
      </p:sp>
      <p:sp>
        <p:nvSpPr>
          <p:cNvPr id="3" name="Date Placeholder 2">
            <a:extLst>
              <a:ext uri="{FF2B5EF4-FFF2-40B4-BE49-F238E27FC236}">
                <a16:creationId xmlns:a16="http://schemas.microsoft.com/office/drawing/2014/main" xmlns="" id="{D8B74805-93A9-224F-AD01-52943A96641D}"/>
              </a:ext>
            </a:extLst>
          </p:cNvPr>
          <p:cNvSpPr>
            <a:spLocks noGrp="1"/>
          </p:cNvSpPr>
          <p:nvPr>
            <p:ph type="dt" sz="quarter" idx="1"/>
          </p:nvPr>
        </p:nvSpPr>
        <p:spPr>
          <a:xfrm>
            <a:off x="3850444" y="1"/>
            <a:ext cx="2945659" cy="498135"/>
          </a:xfrm>
          <a:prstGeom prst="rect">
            <a:avLst/>
          </a:prstGeom>
        </p:spPr>
        <p:txBody>
          <a:bodyPr vert="horz" lIns="91440" tIns="45720" rIns="91440" bIns="45720" rtlCol="0"/>
          <a:lstStyle>
            <a:lvl1pPr algn="r">
              <a:defRPr sz="1200"/>
            </a:lvl1pPr>
          </a:lstStyle>
          <a:p>
            <a:fld id="{DBFA9BA9-631C-E44C-9D8C-CB68D69AAE51}" type="datetimeFigureOut">
              <a:rPr lang="cs-CZ" smtClean="0">
                <a:latin typeface="Poppins" pitchFamily="2" charset="77"/>
              </a:rPr>
              <a:t>22.10.2021</a:t>
            </a:fld>
            <a:endParaRPr lang="cs-CZ" dirty="0">
              <a:latin typeface="Poppins" pitchFamily="2" charset="77"/>
            </a:endParaRPr>
          </a:p>
        </p:txBody>
      </p:sp>
      <p:sp>
        <p:nvSpPr>
          <p:cNvPr id="4" name="Footer Placeholder 3">
            <a:extLst>
              <a:ext uri="{FF2B5EF4-FFF2-40B4-BE49-F238E27FC236}">
                <a16:creationId xmlns:a16="http://schemas.microsoft.com/office/drawing/2014/main" xmlns="" id="{6BEB325F-04A1-0844-A464-567CFE5955D9}"/>
              </a:ext>
            </a:extLst>
          </p:cNvPr>
          <p:cNvSpPr>
            <a:spLocks noGrp="1"/>
          </p:cNvSpPr>
          <p:nvPr>
            <p:ph type="ftr" sz="quarter" idx="2"/>
          </p:nvPr>
        </p:nvSpPr>
        <p:spPr>
          <a:xfrm>
            <a:off x="1" y="9430091"/>
            <a:ext cx="2945659" cy="498134"/>
          </a:xfrm>
          <a:prstGeom prst="rect">
            <a:avLst/>
          </a:prstGeom>
        </p:spPr>
        <p:txBody>
          <a:bodyPr vert="horz" lIns="91440" tIns="45720" rIns="91440" bIns="45720" rtlCol="0" anchor="b"/>
          <a:lstStyle>
            <a:lvl1pPr algn="l">
              <a:defRPr sz="1200"/>
            </a:lvl1pPr>
          </a:lstStyle>
          <a:p>
            <a:endParaRPr lang="cs-CZ" dirty="0">
              <a:latin typeface="Poppins" pitchFamily="2" charset="77"/>
            </a:endParaRPr>
          </a:p>
        </p:txBody>
      </p:sp>
      <p:sp>
        <p:nvSpPr>
          <p:cNvPr id="5" name="Slide Number Placeholder 4">
            <a:extLst>
              <a:ext uri="{FF2B5EF4-FFF2-40B4-BE49-F238E27FC236}">
                <a16:creationId xmlns:a16="http://schemas.microsoft.com/office/drawing/2014/main" xmlns="" id="{0C4CE937-1959-734F-A4CE-0260E0D1FDD9}"/>
              </a:ext>
            </a:extLst>
          </p:cNvPr>
          <p:cNvSpPr>
            <a:spLocks noGrp="1"/>
          </p:cNvSpPr>
          <p:nvPr>
            <p:ph type="sldNum" sz="quarter" idx="3"/>
          </p:nvPr>
        </p:nvSpPr>
        <p:spPr>
          <a:xfrm>
            <a:off x="3850444" y="9430091"/>
            <a:ext cx="2945659" cy="498134"/>
          </a:xfrm>
          <a:prstGeom prst="rect">
            <a:avLst/>
          </a:prstGeom>
        </p:spPr>
        <p:txBody>
          <a:bodyPr vert="horz" lIns="91440" tIns="45720" rIns="91440" bIns="45720" rtlCol="0" anchor="b"/>
          <a:lstStyle>
            <a:lvl1pPr algn="r">
              <a:defRPr sz="1200"/>
            </a:lvl1pPr>
          </a:lstStyle>
          <a:p>
            <a:fld id="{35E4FDC7-E294-1847-BA22-E85D93069712}" type="slidenum">
              <a:rPr lang="cs-CZ" smtClean="0">
                <a:latin typeface="Poppins" pitchFamily="2" charset="77"/>
              </a:rPr>
              <a:t>‹#›</a:t>
            </a:fld>
            <a:endParaRPr lang="cs-CZ" dirty="0">
              <a:latin typeface="Poppins" pitchFamily="2" charset="77"/>
            </a:endParaRPr>
          </a:p>
        </p:txBody>
      </p:sp>
    </p:spTree>
    <p:extLst>
      <p:ext uri="{BB962C8B-B14F-4D97-AF65-F5344CB8AC3E}">
        <p14:creationId xmlns:p14="http://schemas.microsoft.com/office/powerpoint/2010/main" val="2883063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b="0" i="0">
                <a:latin typeface="Poppins" pitchFamily="2" charset="77"/>
              </a:defRPr>
            </a:lvl1pPr>
          </a:lstStyle>
          <a:p>
            <a:endParaRPr lang="cs-CZ" dirty="0"/>
          </a:p>
        </p:txBody>
      </p:sp>
      <p:sp>
        <p:nvSpPr>
          <p:cNvPr id="3" name="Date Placeholder 2"/>
          <p:cNvSpPr>
            <a:spLocks noGrp="1"/>
          </p:cNvSpPr>
          <p:nvPr>
            <p:ph type="dt" idx="1"/>
          </p:nvPr>
        </p:nvSpPr>
        <p:spPr>
          <a:xfrm>
            <a:off x="3850444" y="1"/>
            <a:ext cx="2945659" cy="498135"/>
          </a:xfrm>
          <a:prstGeom prst="rect">
            <a:avLst/>
          </a:prstGeom>
        </p:spPr>
        <p:txBody>
          <a:bodyPr vert="horz" lIns="91440" tIns="45720" rIns="91440" bIns="45720" rtlCol="0"/>
          <a:lstStyle>
            <a:lvl1pPr algn="r">
              <a:defRPr sz="1200" b="0" i="0">
                <a:latin typeface="Poppins" pitchFamily="2" charset="77"/>
              </a:defRPr>
            </a:lvl1pPr>
          </a:lstStyle>
          <a:p>
            <a:fld id="{20ACE8ED-1F74-714C-91C7-5C6FE136C5DC}" type="datetimeFigureOut">
              <a:rPr lang="cs-CZ" smtClean="0"/>
              <a:pPr/>
              <a:t>22.10.2021</a:t>
            </a:fld>
            <a:endParaRPr lang="cs-CZ" dirty="0"/>
          </a:p>
        </p:txBody>
      </p:sp>
      <p:sp>
        <p:nvSpPr>
          <p:cNvPr id="4" name="Slide Image Placeholder 3"/>
          <p:cNvSpPr>
            <a:spLocks noGrp="1" noRot="1" noChangeAspect="1"/>
          </p:cNvSpPr>
          <p:nvPr>
            <p:ph type="sldImg" idx="2"/>
          </p:nvPr>
        </p:nvSpPr>
        <p:spPr>
          <a:xfrm>
            <a:off x="1028700" y="1239838"/>
            <a:ext cx="4740275" cy="33528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cs-CZ" dirty="0"/>
          </a:p>
        </p:txBody>
      </p:sp>
      <p:sp>
        <p:nvSpPr>
          <p:cNvPr id="6" name="Footer Placeholder 5"/>
          <p:cNvSpPr>
            <a:spLocks noGrp="1"/>
          </p:cNvSpPr>
          <p:nvPr>
            <p:ph type="ftr" sz="quarter" idx="4"/>
          </p:nvPr>
        </p:nvSpPr>
        <p:spPr>
          <a:xfrm>
            <a:off x="1" y="9430091"/>
            <a:ext cx="2945659" cy="498134"/>
          </a:xfrm>
          <a:prstGeom prst="rect">
            <a:avLst/>
          </a:prstGeom>
        </p:spPr>
        <p:txBody>
          <a:bodyPr vert="horz" lIns="91440" tIns="45720" rIns="91440" bIns="45720" rtlCol="0" anchor="b"/>
          <a:lstStyle>
            <a:lvl1pPr algn="l">
              <a:defRPr sz="1200" b="0" i="0">
                <a:latin typeface="Poppins" pitchFamily="2" charset="77"/>
              </a:defRPr>
            </a:lvl1pPr>
          </a:lstStyle>
          <a:p>
            <a:endParaRPr lang="cs-CZ" dirty="0"/>
          </a:p>
        </p:txBody>
      </p:sp>
      <p:sp>
        <p:nvSpPr>
          <p:cNvPr id="7" name="Slide Number Placeholder 6"/>
          <p:cNvSpPr>
            <a:spLocks noGrp="1"/>
          </p:cNvSpPr>
          <p:nvPr>
            <p:ph type="sldNum" sz="quarter" idx="5"/>
          </p:nvPr>
        </p:nvSpPr>
        <p:spPr>
          <a:xfrm>
            <a:off x="3850444" y="9430091"/>
            <a:ext cx="2945659" cy="498134"/>
          </a:xfrm>
          <a:prstGeom prst="rect">
            <a:avLst/>
          </a:prstGeom>
        </p:spPr>
        <p:txBody>
          <a:bodyPr vert="horz" lIns="91440" tIns="45720" rIns="91440" bIns="45720" rtlCol="0" anchor="b"/>
          <a:lstStyle>
            <a:lvl1pPr algn="r">
              <a:defRPr sz="1200" b="0" i="0">
                <a:latin typeface="Poppins" pitchFamily="2" charset="77"/>
              </a:defRPr>
            </a:lvl1pPr>
          </a:lstStyle>
          <a:p>
            <a:fld id="{979BAFE0-91A3-5146-AD4E-8AB36EF748CD}" type="slidenum">
              <a:rPr lang="cs-CZ" smtClean="0"/>
              <a:pPr/>
              <a:t>‹#›</a:t>
            </a:fld>
            <a:endParaRPr lang="cs-CZ" dirty="0"/>
          </a:p>
        </p:txBody>
      </p:sp>
    </p:spTree>
    <p:extLst>
      <p:ext uri="{BB962C8B-B14F-4D97-AF65-F5344CB8AC3E}">
        <p14:creationId xmlns:p14="http://schemas.microsoft.com/office/powerpoint/2010/main" val="125293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Poppins" pitchFamily="2" charset="77"/>
        <a:ea typeface="+mn-ea"/>
        <a:cs typeface="+mn-cs"/>
      </a:defRPr>
    </a:lvl1pPr>
    <a:lvl2pPr marL="457200" algn="l" defTabSz="914400" rtl="0" eaLnBrk="1" latinLnBrk="0" hangingPunct="1">
      <a:defRPr sz="1200" b="0" i="0" kern="1200">
        <a:solidFill>
          <a:schemeClr val="tx1"/>
        </a:solidFill>
        <a:latin typeface="Poppins" pitchFamily="2" charset="77"/>
        <a:ea typeface="+mn-ea"/>
        <a:cs typeface="+mn-cs"/>
      </a:defRPr>
    </a:lvl2pPr>
    <a:lvl3pPr marL="914400" algn="l" defTabSz="914400" rtl="0" eaLnBrk="1" latinLnBrk="0" hangingPunct="1">
      <a:defRPr sz="1200" b="0" i="0" kern="1200">
        <a:solidFill>
          <a:schemeClr val="tx1"/>
        </a:solidFill>
        <a:latin typeface="Poppins" pitchFamily="2" charset="77"/>
        <a:ea typeface="+mn-ea"/>
        <a:cs typeface="+mn-cs"/>
      </a:defRPr>
    </a:lvl3pPr>
    <a:lvl4pPr marL="1371600" algn="l" defTabSz="914400" rtl="0" eaLnBrk="1" latinLnBrk="0" hangingPunct="1">
      <a:defRPr sz="1200" b="0" i="0" kern="1200">
        <a:solidFill>
          <a:schemeClr val="tx1"/>
        </a:solidFill>
        <a:latin typeface="Poppins" pitchFamily="2" charset="77"/>
        <a:ea typeface="+mn-ea"/>
        <a:cs typeface="+mn-cs"/>
      </a:defRPr>
    </a:lvl4pPr>
    <a:lvl5pPr marL="1828800" algn="l" defTabSz="914400" rtl="0" eaLnBrk="1" latinLnBrk="0" hangingPunct="1">
      <a:defRPr sz="1200" b="0" i="0" kern="1200">
        <a:solidFill>
          <a:schemeClr val="tx1"/>
        </a:solidFill>
        <a:latin typeface="Poppins"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a:t>
            </a:fld>
            <a:endParaRPr lang="cs-CZ" dirty="0"/>
          </a:p>
        </p:txBody>
      </p:sp>
    </p:spTree>
    <p:extLst>
      <p:ext uri="{BB962C8B-B14F-4D97-AF65-F5344CB8AC3E}">
        <p14:creationId xmlns:p14="http://schemas.microsoft.com/office/powerpoint/2010/main" val="90700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12</a:t>
            </a:fld>
            <a:endParaRPr lang="cs-CZ" dirty="0"/>
          </a:p>
        </p:txBody>
      </p:sp>
    </p:spTree>
    <p:extLst>
      <p:ext uri="{BB962C8B-B14F-4D97-AF65-F5344CB8AC3E}">
        <p14:creationId xmlns:p14="http://schemas.microsoft.com/office/powerpoint/2010/main" val="718908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13</a:t>
            </a:fld>
            <a:endParaRPr lang="cs-CZ" dirty="0"/>
          </a:p>
        </p:txBody>
      </p:sp>
    </p:spTree>
    <p:extLst>
      <p:ext uri="{BB962C8B-B14F-4D97-AF65-F5344CB8AC3E}">
        <p14:creationId xmlns:p14="http://schemas.microsoft.com/office/powerpoint/2010/main" val="399753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14</a:t>
            </a:fld>
            <a:endParaRPr lang="cs-CZ" dirty="0"/>
          </a:p>
        </p:txBody>
      </p:sp>
    </p:spTree>
    <p:extLst>
      <p:ext uri="{BB962C8B-B14F-4D97-AF65-F5344CB8AC3E}">
        <p14:creationId xmlns:p14="http://schemas.microsoft.com/office/powerpoint/2010/main" val="44591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15</a:t>
            </a:fld>
            <a:endParaRPr lang="cs-CZ" dirty="0"/>
          </a:p>
        </p:txBody>
      </p:sp>
    </p:spTree>
    <p:extLst>
      <p:ext uri="{BB962C8B-B14F-4D97-AF65-F5344CB8AC3E}">
        <p14:creationId xmlns:p14="http://schemas.microsoft.com/office/powerpoint/2010/main" val="81167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16</a:t>
            </a:fld>
            <a:endParaRPr lang="cs-CZ" dirty="0"/>
          </a:p>
        </p:txBody>
      </p:sp>
    </p:spTree>
    <p:extLst>
      <p:ext uri="{BB962C8B-B14F-4D97-AF65-F5344CB8AC3E}">
        <p14:creationId xmlns:p14="http://schemas.microsoft.com/office/powerpoint/2010/main" val="163398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17</a:t>
            </a:fld>
            <a:endParaRPr lang="cs-CZ" dirty="0"/>
          </a:p>
        </p:txBody>
      </p:sp>
    </p:spTree>
    <p:extLst>
      <p:ext uri="{BB962C8B-B14F-4D97-AF65-F5344CB8AC3E}">
        <p14:creationId xmlns:p14="http://schemas.microsoft.com/office/powerpoint/2010/main" val="522105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18</a:t>
            </a:fld>
            <a:endParaRPr lang="cs-CZ" dirty="0"/>
          </a:p>
        </p:txBody>
      </p:sp>
    </p:spTree>
    <p:extLst>
      <p:ext uri="{BB962C8B-B14F-4D97-AF65-F5344CB8AC3E}">
        <p14:creationId xmlns:p14="http://schemas.microsoft.com/office/powerpoint/2010/main" val="1696330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19</a:t>
            </a:fld>
            <a:endParaRPr lang="cs-CZ" dirty="0"/>
          </a:p>
        </p:txBody>
      </p:sp>
    </p:spTree>
    <p:extLst>
      <p:ext uri="{BB962C8B-B14F-4D97-AF65-F5344CB8AC3E}">
        <p14:creationId xmlns:p14="http://schemas.microsoft.com/office/powerpoint/2010/main" val="3168302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20</a:t>
            </a:fld>
            <a:endParaRPr lang="cs-CZ" dirty="0"/>
          </a:p>
        </p:txBody>
      </p:sp>
    </p:spTree>
    <p:extLst>
      <p:ext uri="{BB962C8B-B14F-4D97-AF65-F5344CB8AC3E}">
        <p14:creationId xmlns:p14="http://schemas.microsoft.com/office/powerpoint/2010/main" val="92585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21</a:t>
            </a:fld>
            <a:endParaRPr lang="cs-CZ" dirty="0"/>
          </a:p>
        </p:txBody>
      </p:sp>
    </p:spTree>
    <p:extLst>
      <p:ext uri="{BB962C8B-B14F-4D97-AF65-F5344CB8AC3E}">
        <p14:creationId xmlns:p14="http://schemas.microsoft.com/office/powerpoint/2010/main" val="15056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a:t>
            </a:fld>
            <a:endParaRPr lang="cs-CZ" dirty="0"/>
          </a:p>
        </p:txBody>
      </p:sp>
    </p:spTree>
    <p:extLst>
      <p:ext uri="{BB962C8B-B14F-4D97-AF65-F5344CB8AC3E}">
        <p14:creationId xmlns:p14="http://schemas.microsoft.com/office/powerpoint/2010/main" val="3694563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22</a:t>
            </a:fld>
            <a:endParaRPr lang="cs-CZ" dirty="0"/>
          </a:p>
        </p:txBody>
      </p:sp>
    </p:spTree>
    <p:extLst>
      <p:ext uri="{BB962C8B-B14F-4D97-AF65-F5344CB8AC3E}">
        <p14:creationId xmlns:p14="http://schemas.microsoft.com/office/powerpoint/2010/main" val="1706258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23</a:t>
            </a:fld>
            <a:endParaRPr lang="cs-CZ" dirty="0"/>
          </a:p>
        </p:txBody>
      </p:sp>
    </p:spTree>
    <p:extLst>
      <p:ext uri="{BB962C8B-B14F-4D97-AF65-F5344CB8AC3E}">
        <p14:creationId xmlns:p14="http://schemas.microsoft.com/office/powerpoint/2010/main" val="3750626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24</a:t>
            </a:fld>
            <a:endParaRPr lang="cs-CZ" dirty="0"/>
          </a:p>
        </p:txBody>
      </p:sp>
    </p:spTree>
    <p:extLst>
      <p:ext uri="{BB962C8B-B14F-4D97-AF65-F5344CB8AC3E}">
        <p14:creationId xmlns:p14="http://schemas.microsoft.com/office/powerpoint/2010/main" val="3816406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25</a:t>
            </a:fld>
            <a:endParaRPr lang="cs-CZ" dirty="0"/>
          </a:p>
        </p:txBody>
      </p:sp>
    </p:spTree>
    <p:extLst>
      <p:ext uri="{BB962C8B-B14F-4D97-AF65-F5344CB8AC3E}">
        <p14:creationId xmlns:p14="http://schemas.microsoft.com/office/powerpoint/2010/main" val="100166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26</a:t>
            </a:fld>
            <a:endParaRPr lang="cs-CZ" dirty="0"/>
          </a:p>
        </p:txBody>
      </p:sp>
    </p:spTree>
    <p:extLst>
      <p:ext uri="{BB962C8B-B14F-4D97-AF65-F5344CB8AC3E}">
        <p14:creationId xmlns:p14="http://schemas.microsoft.com/office/powerpoint/2010/main" val="568203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27</a:t>
            </a:fld>
            <a:endParaRPr lang="cs-CZ" dirty="0"/>
          </a:p>
        </p:txBody>
      </p:sp>
    </p:spTree>
    <p:extLst>
      <p:ext uri="{BB962C8B-B14F-4D97-AF65-F5344CB8AC3E}">
        <p14:creationId xmlns:p14="http://schemas.microsoft.com/office/powerpoint/2010/main" val="3604288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28</a:t>
            </a:fld>
            <a:endParaRPr lang="cs-CZ" dirty="0"/>
          </a:p>
        </p:txBody>
      </p:sp>
    </p:spTree>
    <p:extLst>
      <p:ext uri="{BB962C8B-B14F-4D97-AF65-F5344CB8AC3E}">
        <p14:creationId xmlns:p14="http://schemas.microsoft.com/office/powerpoint/2010/main" val="2375367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29</a:t>
            </a:fld>
            <a:endParaRPr lang="cs-CZ" dirty="0"/>
          </a:p>
        </p:txBody>
      </p:sp>
    </p:spTree>
    <p:extLst>
      <p:ext uri="{BB962C8B-B14F-4D97-AF65-F5344CB8AC3E}">
        <p14:creationId xmlns:p14="http://schemas.microsoft.com/office/powerpoint/2010/main" val="704993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30</a:t>
            </a:fld>
            <a:endParaRPr lang="cs-CZ" dirty="0"/>
          </a:p>
        </p:txBody>
      </p:sp>
    </p:spTree>
    <p:extLst>
      <p:ext uri="{BB962C8B-B14F-4D97-AF65-F5344CB8AC3E}">
        <p14:creationId xmlns:p14="http://schemas.microsoft.com/office/powerpoint/2010/main" val="21209424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31</a:t>
            </a:fld>
            <a:endParaRPr lang="cs-CZ" dirty="0"/>
          </a:p>
        </p:txBody>
      </p:sp>
    </p:spTree>
    <p:extLst>
      <p:ext uri="{BB962C8B-B14F-4D97-AF65-F5344CB8AC3E}">
        <p14:creationId xmlns:p14="http://schemas.microsoft.com/office/powerpoint/2010/main" val="361516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5</a:t>
            </a:fld>
            <a:endParaRPr lang="cs-CZ" dirty="0"/>
          </a:p>
        </p:txBody>
      </p:sp>
    </p:spTree>
    <p:extLst>
      <p:ext uri="{BB962C8B-B14F-4D97-AF65-F5344CB8AC3E}">
        <p14:creationId xmlns:p14="http://schemas.microsoft.com/office/powerpoint/2010/main" val="42748629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32</a:t>
            </a:fld>
            <a:endParaRPr lang="cs-CZ" dirty="0"/>
          </a:p>
        </p:txBody>
      </p:sp>
    </p:spTree>
    <p:extLst>
      <p:ext uri="{BB962C8B-B14F-4D97-AF65-F5344CB8AC3E}">
        <p14:creationId xmlns:p14="http://schemas.microsoft.com/office/powerpoint/2010/main" val="2357886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33</a:t>
            </a:fld>
            <a:endParaRPr lang="cs-CZ" dirty="0"/>
          </a:p>
        </p:txBody>
      </p:sp>
    </p:spTree>
    <p:extLst>
      <p:ext uri="{BB962C8B-B14F-4D97-AF65-F5344CB8AC3E}">
        <p14:creationId xmlns:p14="http://schemas.microsoft.com/office/powerpoint/2010/main" val="1844392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34</a:t>
            </a:fld>
            <a:endParaRPr lang="cs-CZ" dirty="0"/>
          </a:p>
        </p:txBody>
      </p:sp>
    </p:spTree>
    <p:extLst>
      <p:ext uri="{BB962C8B-B14F-4D97-AF65-F5344CB8AC3E}">
        <p14:creationId xmlns:p14="http://schemas.microsoft.com/office/powerpoint/2010/main" val="31947718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35</a:t>
            </a:fld>
            <a:endParaRPr lang="cs-CZ" dirty="0"/>
          </a:p>
        </p:txBody>
      </p:sp>
    </p:spTree>
    <p:extLst>
      <p:ext uri="{BB962C8B-B14F-4D97-AF65-F5344CB8AC3E}">
        <p14:creationId xmlns:p14="http://schemas.microsoft.com/office/powerpoint/2010/main" val="17795409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36</a:t>
            </a:fld>
            <a:endParaRPr lang="cs-CZ" dirty="0"/>
          </a:p>
        </p:txBody>
      </p:sp>
    </p:spTree>
    <p:extLst>
      <p:ext uri="{BB962C8B-B14F-4D97-AF65-F5344CB8AC3E}">
        <p14:creationId xmlns:p14="http://schemas.microsoft.com/office/powerpoint/2010/main" val="33334577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37</a:t>
            </a:fld>
            <a:endParaRPr lang="cs-CZ" dirty="0"/>
          </a:p>
        </p:txBody>
      </p:sp>
    </p:spTree>
    <p:extLst>
      <p:ext uri="{BB962C8B-B14F-4D97-AF65-F5344CB8AC3E}">
        <p14:creationId xmlns:p14="http://schemas.microsoft.com/office/powerpoint/2010/main" val="38633867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38</a:t>
            </a:fld>
            <a:endParaRPr lang="cs-CZ" dirty="0"/>
          </a:p>
        </p:txBody>
      </p:sp>
    </p:spTree>
    <p:extLst>
      <p:ext uri="{BB962C8B-B14F-4D97-AF65-F5344CB8AC3E}">
        <p14:creationId xmlns:p14="http://schemas.microsoft.com/office/powerpoint/2010/main" val="32444400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39</a:t>
            </a:fld>
            <a:endParaRPr lang="cs-CZ" dirty="0"/>
          </a:p>
        </p:txBody>
      </p:sp>
    </p:spTree>
    <p:extLst>
      <p:ext uri="{BB962C8B-B14F-4D97-AF65-F5344CB8AC3E}">
        <p14:creationId xmlns:p14="http://schemas.microsoft.com/office/powerpoint/2010/main" val="2713382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40</a:t>
            </a:fld>
            <a:endParaRPr lang="cs-CZ" dirty="0"/>
          </a:p>
        </p:txBody>
      </p:sp>
    </p:spTree>
    <p:extLst>
      <p:ext uri="{BB962C8B-B14F-4D97-AF65-F5344CB8AC3E}">
        <p14:creationId xmlns:p14="http://schemas.microsoft.com/office/powerpoint/2010/main" val="3367204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6</a:t>
            </a:fld>
            <a:endParaRPr lang="cs-CZ" dirty="0"/>
          </a:p>
        </p:txBody>
      </p:sp>
    </p:spTree>
    <p:extLst>
      <p:ext uri="{BB962C8B-B14F-4D97-AF65-F5344CB8AC3E}">
        <p14:creationId xmlns:p14="http://schemas.microsoft.com/office/powerpoint/2010/main" val="286590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7</a:t>
            </a:fld>
            <a:endParaRPr lang="cs-CZ" dirty="0"/>
          </a:p>
        </p:txBody>
      </p:sp>
    </p:spTree>
    <p:extLst>
      <p:ext uri="{BB962C8B-B14F-4D97-AF65-F5344CB8AC3E}">
        <p14:creationId xmlns:p14="http://schemas.microsoft.com/office/powerpoint/2010/main" val="279499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8</a:t>
            </a:fld>
            <a:endParaRPr lang="cs-CZ" dirty="0"/>
          </a:p>
        </p:txBody>
      </p:sp>
    </p:spTree>
    <p:extLst>
      <p:ext uri="{BB962C8B-B14F-4D97-AF65-F5344CB8AC3E}">
        <p14:creationId xmlns:p14="http://schemas.microsoft.com/office/powerpoint/2010/main" val="298138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9</a:t>
            </a:fld>
            <a:endParaRPr lang="cs-CZ" dirty="0"/>
          </a:p>
        </p:txBody>
      </p:sp>
    </p:spTree>
    <p:extLst>
      <p:ext uri="{BB962C8B-B14F-4D97-AF65-F5344CB8AC3E}">
        <p14:creationId xmlns:p14="http://schemas.microsoft.com/office/powerpoint/2010/main" val="3585997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10</a:t>
            </a:fld>
            <a:endParaRPr lang="cs-CZ" dirty="0"/>
          </a:p>
        </p:txBody>
      </p:sp>
    </p:spTree>
    <p:extLst>
      <p:ext uri="{BB962C8B-B14F-4D97-AF65-F5344CB8AC3E}">
        <p14:creationId xmlns:p14="http://schemas.microsoft.com/office/powerpoint/2010/main" val="3197926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11</a:t>
            </a:fld>
            <a:endParaRPr lang="cs-CZ" dirty="0"/>
          </a:p>
        </p:txBody>
      </p:sp>
    </p:spTree>
    <p:extLst>
      <p:ext uri="{BB962C8B-B14F-4D97-AF65-F5344CB8AC3E}">
        <p14:creationId xmlns:p14="http://schemas.microsoft.com/office/powerpoint/2010/main" val="3994780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216F6D2B-8EB0-4B4C-B1D0-B188FEC5A248}"/>
              </a:ext>
            </a:extLst>
          </p:cNvPr>
          <p:cNvPicPr>
            <a:picLocks noChangeAspect="1"/>
          </p:cNvPicPr>
          <p:nvPr userDrawn="1"/>
        </p:nvPicPr>
        <p:blipFill>
          <a:blip r:embed="rId2"/>
          <a:stretch>
            <a:fillRect/>
          </a:stretch>
        </p:blipFill>
        <p:spPr>
          <a:xfrm>
            <a:off x="4349750" y="2878137"/>
            <a:ext cx="1993900" cy="1803400"/>
          </a:xfrm>
          <a:prstGeom prst="rect">
            <a:avLst/>
          </a:prstGeom>
        </p:spPr>
      </p:pic>
    </p:spTree>
    <p:extLst>
      <p:ext uri="{BB962C8B-B14F-4D97-AF65-F5344CB8AC3E}">
        <p14:creationId xmlns:p14="http://schemas.microsoft.com/office/powerpoint/2010/main" val="350307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lastní rozložení">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6C8B8C2A-1758-44ED-B531-70AA91C21C0F}"/>
              </a:ext>
            </a:extLst>
          </p:cNvPr>
          <p:cNvPicPr>
            <a:picLocks noChangeAspect="1"/>
          </p:cNvPicPr>
          <p:nvPr userDrawn="1"/>
        </p:nvPicPr>
        <p:blipFill>
          <a:blip r:embed="rId2"/>
          <a:stretch>
            <a:fillRect/>
          </a:stretch>
        </p:blipFill>
        <p:spPr>
          <a:xfrm>
            <a:off x="4349750" y="825767"/>
            <a:ext cx="1993900" cy="1803400"/>
          </a:xfrm>
          <a:prstGeom prst="rect">
            <a:avLst/>
          </a:prstGeom>
        </p:spPr>
      </p:pic>
      <p:sp>
        <p:nvSpPr>
          <p:cNvPr id="6" name="Zástupný text 5" title="Nadpis">
            <a:extLst>
              <a:ext uri="{FF2B5EF4-FFF2-40B4-BE49-F238E27FC236}">
                <a16:creationId xmlns:a16="http://schemas.microsoft.com/office/drawing/2014/main" xmlns="" id="{45D0F2C1-9FDB-4D52-88CF-827A98C46F94}"/>
              </a:ext>
            </a:extLst>
          </p:cNvPr>
          <p:cNvSpPr>
            <a:spLocks noGrp="1"/>
          </p:cNvSpPr>
          <p:nvPr>
            <p:ph type="body" sz="quarter" idx="10"/>
          </p:nvPr>
        </p:nvSpPr>
        <p:spPr>
          <a:xfrm>
            <a:off x="1824037" y="3440363"/>
            <a:ext cx="7045326" cy="523220"/>
          </a:xfrm>
        </p:spPr>
        <p:txBody>
          <a:bodyPr>
            <a:spAutoFit/>
          </a:bodyPr>
          <a:lstStyle>
            <a:lvl1pPr marL="0" indent="0" algn="ctr">
              <a:buNone/>
              <a:defRPr sz="2800" b="1">
                <a:solidFill>
                  <a:srgbClr val="141436"/>
                </a:solidFill>
                <a:latin typeface="Tahoma" panose="020B0604030504040204" pitchFamily="34" charset="0"/>
                <a:ea typeface="Tahoma" panose="020B0604030504040204" pitchFamily="34" charset="0"/>
                <a:cs typeface="Tahoma" panose="020B0604030504040204" pitchFamily="34" charset="0"/>
              </a:defRPr>
            </a:lvl1pPr>
          </a:lstStyle>
          <a:p>
            <a:pPr lvl="0"/>
            <a:endParaRPr lang="cs-CZ" dirty="0"/>
          </a:p>
        </p:txBody>
      </p:sp>
      <p:sp>
        <p:nvSpPr>
          <p:cNvPr id="7" name="Zástupný text 5" title="Nadpis">
            <a:extLst>
              <a:ext uri="{FF2B5EF4-FFF2-40B4-BE49-F238E27FC236}">
                <a16:creationId xmlns:a16="http://schemas.microsoft.com/office/drawing/2014/main" xmlns="" id="{6ED0A421-0DF1-4533-A11D-28F53804DFEF}"/>
              </a:ext>
            </a:extLst>
          </p:cNvPr>
          <p:cNvSpPr>
            <a:spLocks noGrp="1"/>
          </p:cNvSpPr>
          <p:nvPr>
            <p:ph type="body" sz="quarter" idx="11"/>
          </p:nvPr>
        </p:nvSpPr>
        <p:spPr>
          <a:xfrm>
            <a:off x="1823243" y="5188562"/>
            <a:ext cx="7045326" cy="461665"/>
          </a:xfrm>
        </p:spPr>
        <p:txBody>
          <a:bodyPr>
            <a:spAutoFit/>
          </a:bodyPr>
          <a:lstStyle>
            <a:lvl1pPr marL="0" indent="0" algn="ctr">
              <a:buNone/>
              <a:defRPr sz="2400" b="0">
                <a:solidFill>
                  <a:srgbClr val="141436"/>
                </a:solidFill>
                <a:latin typeface="Tahoma" panose="020B0604030504040204" pitchFamily="34" charset="0"/>
                <a:ea typeface="Tahoma" panose="020B0604030504040204" pitchFamily="34" charset="0"/>
                <a:cs typeface="Tahoma" panose="020B0604030504040204" pitchFamily="34" charset="0"/>
              </a:defRPr>
            </a:lvl1pPr>
          </a:lstStyle>
          <a:p>
            <a:pPr lvl="0"/>
            <a:endParaRPr lang="cs-CZ" dirty="0"/>
          </a:p>
        </p:txBody>
      </p:sp>
    </p:spTree>
    <p:extLst>
      <p:ext uri="{BB962C8B-B14F-4D97-AF65-F5344CB8AC3E}">
        <p14:creationId xmlns:p14="http://schemas.microsoft.com/office/powerpoint/2010/main" val="18257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Slide Number Placeholder 4">
            <a:extLst>
              <a:ext uri="{FF2B5EF4-FFF2-40B4-BE49-F238E27FC236}">
                <a16:creationId xmlns:a16="http://schemas.microsoft.com/office/drawing/2014/main" xmlns="" id="{AB654A93-7F2B-9C48-91DF-7770E2D932F4}"/>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pic>
        <p:nvPicPr>
          <p:cNvPr id="11" name="Picture 10">
            <a:extLst>
              <a:ext uri="{FF2B5EF4-FFF2-40B4-BE49-F238E27FC236}">
                <a16:creationId xmlns:a16="http://schemas.microsoft.com/office/drawing/2014/main" xmlns="" id="{F3AA5012-989D-7042-9954-9478935E4809}"/>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3" name="Zástupný text 2">
            <a:extLst>
              <a:ext uri="{FF2B5EF4-FFF2-40B4-BE49-F238E27FC236}">
                <a16:creationId xmlns:a16="http://schemas.microsoft.com/office/drawing/2014/main" xmlns="" id="{AA4AEDE0-088B-4ADA-9918-281EDD46F250}"/>
              </a:ext>
            </a:extLst>
          </p:cNvPr>
          <p:cNvSpPr>
            <a:spLocks noGrp="1"/>
          </p:cNvSpPr>
          <p:nvPr>
            <p:ph type="body" sz="quarter" idx="10"/>
          </p:nvPr>
        </p:nvSpPr>
        <p:spPr>
          <a:xfrm>
            <a:off x="544513" y="1992313"/>
            <a:ext cx="9602787" cy="3659187"/>
          </a:xfrm>
        </p:spPr>
        <p:txBody>
          <a:bodyPr>
            <a:noAutofit/>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p:txBody>
      </p:sp>
      <p:sp>
        <p:nvSpPr>
          <p:cNvPr id="6" name="Nadpis 5">
            <a:extLst>
              <a:ext uri="{FF2B5EF4-FFF2-40B4-BE49-F238E27FC236}">
                <a16:creationId xmlns:a16="http://schemas.microsoft.com/office/drawing/2014/main" xmlns="" id="{DE40611A-9E90-44F0-959F-5D179D5F3E4E}"/>
              </a:ext>
            </a:extLst>
          </p:cNvPr>
          <p:cNvSpPr>
            <a:spLocks noGrp="1"/>
          </p:cNvSpPr>
          <p:nvPr>
            <p:ph type="title"/>
          </p:nvPr>
        </p:nvSpPr>
        <p:spPr/>
        <p:txBody>
          <a:bodyPr/>
          <a:lstStyle>
            <a:lvl1pPr>
              <a:lnSpc>
                <a:spcPct val="100000"/>
              </a:lnSpc>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352310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3AFED50-21B2-C443-BA3B-F143704F0489}"/>
              </a:ext>
            </a:extLst>
          </p:cNvPr>
          <p:cNvSpPr>
            <a:spLocks noGrp="1"/>
          </p:cNvSpPr>
          <p:nvPr>
            <p:ph type="sldNum" sz="quarter" idx="12"/>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pic>
        <p:nvPicPr>
          <p:cNvPr id="8" name="Picture 7">
            <a:extLst>
              <a:ext uri="{FF2B5EF4-FFF2-40B4-BE49-F238E27FC236}">
                <a16:creationId xmlns:a16="http://schemas.microsoft.com/office/drawing/2014/main" xmlns="" id="{DCD2EE07-2635-A843-A411-5D125DDB4BED}"/>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9" name="Picture Placeholder 8">
            <a:extLst>
              <a:ext uri="{FF2B5EF4-FFF2-40B4-BE49-F238E27FC236}">
                <a16:creationId xmlns:a16="http://schemas.microsoft.com/office/drawing/2014/main" xmlns="" id="{11D3CC66-FC6F-BF40-9CC4-D3A6E3D08EE9}"/>
              </a:ext>
            </a:extLst>
          </p:cNvPr>
          <p:cNvSpPr>
            <a:spLocks noGrp="1"/>
          </p:cNvSpPr>
          <p:nvPr>
            <p:ph type="pic" sz="quarter" idx="13"/>
          </p:nvPr>
        </p:nvSpPr>
        <p:spPr>
          <a:xfrm>
            <a:off x="544515" y="1928387"/>
            <a:ext cx="9602784" cy="4551449"/>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cs-CZ" dirty="0"/>
          </a:p>
        </p:txBody>
      </p:sp>
      <p:sp>
        <p:nvSpPr>
          <p:cNvPr id="2" name="Nadpis 1">
            <a:extLst>
              <a:ext uri="{FF2B5EF4-FFF2-40B4-BE49-F238E27FC236}">
                <a16:creationId xmlns:a16="http://schemas.microsoft.com/office/drawing/2014/main" xmlns="" id="{7CA8E1CF-CCB3-4974-BA39-444AFE363704}"/>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169512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xmlns="" id="{E25B59B3-38FA-7648-9D55-0710AEB17B29}"/>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graphicFrame>
        <p:nvGraphicFramePr>
          <p:cNvPr id="8" name="Chart 7">
            <a:extLst>
              <a:ext uri="{FF2B5EF4-FFF2-40B4-BE49-F238E27FC236}">
                <a16:creationId xmlns:a16="http://schemas.microsoft.com/office/drawing/2014/main" xmlns="" id="{9C2C8511-9B7C-B945-9DEE-B9924DD3E926}"/>
              </a:ext>
            </a:extLst>
          </p:cNvPr>
          <p:cNvGraphicFramePr/>
          <p:nvPr userDrawn="1">
            <p:extLst>
              <p:ext uri="{D42A27DB-BD31-4B8C-83A1-F6EECF244321}">
                <p14:modId xmlns:p14="http://schemas.microsoft.com/office/powerpoint/2010/main" val="1646271778"/>
              </p:ext>
            </p:extLst>
          </p:nvPr>
        </p:nvGraphicFramePr>
        <p:xfrm>
          <a:off x="1781969" y="1271240"/>
          <a:ext cx="7127875" cy="511275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a16="http://schemas.microsoft.com/office/drawing/2014/main" xmlns="" id="{DFFEEB53-9FB5-6F4F-A770-A45A17C09064}"/>
              </a:ext>
            </a:extLst>
          </p:cNvPr>
          <p:cNvPicPr>
            <a:picLocks noChangeAspect="1"/>
          </p:cNvPicPr>
          <p:nvPr userDrawn="1"/>
        </p:nvPicPr>
        <p:blipFill>
          <a:blip r:embed="rId3"/>
          <a:stretch>
            <a:fillRect/>
          </a:stretch>
        </p:blipFill>
        <p:spPr>
          <a:xfrm>
            <a:off x="5047384" y="6833893"/>
            <a:ext cx="597042" cy="540000"/>
          </a:xfrm>
          <a:prstGeom prst="rect">
            <a:avLst/>
          </a:prstGeom>
        </p:spPr>
      </p:pic>
      <p:sp>
        <p:nvSpPr>
          <p:cNvPr id="2" name="Nadpis 1">
            <a:extLst>
              <a:ext uri="{FF2B5EF4-FFF2-40B4-BE49-F238E27FC236}">
                <a16:creationId xmlns:a16="http://schemas.microsoft.com/office/drawing/2014/main" xmlns="" id="{11DEE595-20A9-4ACB-9122-BA291F641677}"/>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201230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DE450BAA-DBB9-9349-A10D-C770E259E630}"/>
              </a:ext>
            </a:extLst>
          </p:cNvPr>
          <p:cNvSpPr>
            <a:spLocks noGrp="1"/>
          </p:cNvSpPr>
          <p:nvPr>
            <p:ph type="title" idx="4294967295"/>
          </p:nvPr>
        </p:nvSpPr>
        <p:spPr>
          <a:xfrm>
            <a:off x="544513" y="2444977"/>
            <a:ext cx="9602786" cy="2669723"/>
          </a:xfrm>
        </p:spPr>
        <p:txBody>
          <a:bodyPr anchor="ctr">
            <a:noAutofit/>
          </a:bodyPr>
          <a:lstStyle>
            <a:lvl1pPr>
              <a:defRPr>
                <a:latin typeface="Tahoma" panose="020B0604030504040204" pitchFamily="34" charset="0"/>
                <a:ea typeface="Tahoma" panose="020B0604030504040204" pitchFamily="34" charset="0"/>
                <a:cs typeface="Tahoma" panose="020B0604030504040204" pitchFamily="34" charset="0"/>
              </a:defRPr>
            </a:lvl1pPr>
          </a:lstStyle>
          <a:p>
            <a:pPr algn="ctr">
              <a:lnSpc>
                <a:spcPct val="150000"/>
              </a:lnSpc>
            </a:pPr>
            <a:r>
              <a:rPr lang="cs-CZ" dirty="0"/>
              <a:t>Případné dotazy </a:t>
            </a:r>
            <a:br>
              <a:rPr lang="cs-CZ" dirty="0"/>
            </a:br>
            <a:r>
              <a:rPr lang="cs-CZ" sz="1600" b="0" dirty="0"/>
              <a:t>(Q&amp;A)</a:t>
            </a:r>
          </a:p>
        </p:txBody>
      </p:sp>
      <p:pic>
        <p:nvPicPr>
          <p:cNvPr id="10" name="Picture 9">
            <a:extLst>
              <a:ext uri="{FF2B5EF4-FFF2-40B4-BE49-F238E27FC236}">
                <a16:creationId xmlns:a16="http://schemas.microsoft.com/office/drawing/2014/main" xmlns="" id="{2055C429-058B-E949-A65D-528136717624}"/>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11" name="Slide Number Placeholder 4">
            <a:extLst>
              <a:ext uri="{FF2B5EF4-FFF2-40B4-BE49-F238E27FC236}">
                <a16:creationId xmlns:a16="http://schemas.microsoft.com/office/drawing/2014/main" xmlns="" id="{DD841E7B-99C5-BA4A-B490-8D70538A5283}"/>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22920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E0E6532A-E532-1A45-8DD5-857C5BAF7B6E}"/>
              </a:ext>
            </a:extLst>
          </p:cNvPr>
          <p:cNvSpPr>
            <a:spLocks noGrp="1"/>
          </p:cNvSpPr>
          <p:nvPr>
            <p:ph type="title" idx="4294967295"/>
          </p:nvPr>
        </p:nvSpPr>
        <p:spPr>
          <a:xfrm>
            <a:off x="546101" y="2677886"/>
            <a:ext cx="9601198" cy="1676400"/>
          </a:xfrm>
        </p:spPr>
        <p:txBody>
          <a:bodyPr anchor="ctr">
            <a:noAutofit/>
          </a:bodyPr>
          <a:lstStyle>
            <a:lvl1pPr>
              <a:defRPr>
                <a:latin typeface="Tahoma" panose="020B0604030504040204" pitchFamily="34" charset="0"/>
                <a:ea typeface="Tahoma" panose="020B0604030504040204" pitchFamily="34" charset="0"/>
                <a:cs typeface="Tahoma" panose="020B0604030504040204" pitchFamily="34" charset="0"/>
              </a:defRPr>
            </a:lvl1pPr>
          </a:lstStyle>
          <a:p>
            <a:pPr algn="ctr">
              <a:lnSpc>
                <a:spcPct val="150000"/>
              </a:lnSpc>
            </a:pPr>
            <a:r>
              <a:rPr lang="cs-CZ" dirty="0"/>
              <a:t>Děkujeme vám </a:t>
            </a:r>
            <a:br>
              <a:rPr lang="cs-CZ" dirty="0"/>
            </a:br>
            <a:r>
              <a:rPr lang="cs-CZ" dirty="0"/>
              <a:t>za pozornost. </a:t>
            </a:r>
          </a:p>
        </p:txBody>
      </p:sp>
      <p:sp>
        <p:nvSpPr>
          <p:cNvPr id="6" name="Content Placeholder 2">
            <a:extLst>
              <a:ext uri="{FF2B5EF4-FFF2-40B4-BE49-F238E27FC236}">
                <a16:creationId xmlns:a16="http://schemas.microsoft.com/office/drawing/2014/main" xmlns="" id="{56629B12-4668-7A45-AA48-47877C1888B9}"/>
              </a:ext>
            </a:extLst>
          </p:cNvPr>
          <p:cNvSpPr>
            <a:spLocks noGrp="1"/>
          </p:cNvSpPr>
          <p:nvPr>
            <p:ph idx="4294967295"/>
          </p:nvPr>
        </p:nvSpPr>
        <p:spPr>
          <a:xfrm>
            <a:off x="546101" y="5352862"/>
            <a:ext cx="9601198" cy="482454"/>
          </a:xfrm>
        </p:spPr>
        <p:txBody>
          <a:bodyPr vert="horz" lIns="0" tIns="0" rIns="0" bIns="0" rtlCol="0" anchor="ctr">
            <a:noAutofit/>
          </a:bodyPr>
          <a:lstStyle>
            <a:lvl1pPr>
              <a:buFontTx/>
              <a:buNone/>
              <a:defRPr b="0">
                <a:latin typeface="Tahoma" panose="020B0604030504040204" pitchFamily="34" charset="0"/>
                <a:ea typeface="Tahoma" panose="020B0604030504040204" pitchFamily="34" charset="0"/>
                <a:cs typeface="Tahoma" panose="020B0604030504040204" pitchFamily="34" charset="0"/>
              </a:defRPr>
            </a:lvl1pPr>
          </a:lstStyle>
          <a:p>
            <a:pPr marL="0" indent="0" algn="ctr">
              <a:lnSpc>
                <a:spcPct val="100000"/>
              </a:lnSpc>
              <a:buNone/>
            </a:pPr>
            <a:r>
              <a:rPr lang="cs-CZ" sz="1600" dirty="0"/>
              <a:t>Prezentoval/a </a:t>
            </a:r>
            <a:r>
              <a:rPr lang="cs-CZ" sz="1600" b="1" dirty="0"/>
              <a:t>Jméno Příjmení</a:t>
            </a:r>
            <a:endParaRPr lang="cs-CZ" sz="1600" dirty="0"/>
          </a:p>
        </p:txBody>
      </p:sp>
      <p:pic>
        <p:nvPicPr>
          <p:cNvPr id="7" name="Picture 6">
            <a:extLst>
              <a:ext uri="{FF2B5EF4-FFF2-40B4-BE49-F238E27FC236}">
                <a16:creationId xmlns:a16="http://schemas.microsoft.com/office/drawing/2014/main" xmlns="" id="{D0D2A99A-42AA-F44E-BF6B-51C92608C3EF}"/>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8" name="Slide Number Placeholder 4">
            <a:extLst>
              <a:ext uri="{FF2B5EF4-FFF2-40B4-BE49-F238E27FC236}">
                <a16:creationId xmlns:a16="http://schemas.microsoft.com/office/drawing/2014/main" xmlns="" id="{8E54ED49-FEC6-774C-A60D-E6E948E01DC8}"/>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428502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337C038-6131-B144-9B9D-5F6EF1F123C4}"/>
              </a:ext>
            </a:extLst>
          </p:cNvPr>
          <p:cNvPicPr>
            <a:picLocks noChangeAspect="1"/>
          </p:cNvPicPr>
          <p:nvPr userDrawn="1"/>
        </p:nvPicPr>
        <p:blipFill>
          <a:blip r:embed="rId2"/>
          <a:stretch>
            <a:fillRect/>
          </a:stretch>
        </p:blipFill>
        <p:spPr>
          <a:xfrm>
            <a:off x="4349750" y="2878137"/>
            <a:ext cx="1993900" cy="1803400"/>
          </a:xfrm>
          <a:prstGeom prst="rect">
            <a:avLst/>
          </a:prstGeom>
        </p:spPr>
      </p:pic>
      <p:sp>
        <p:nvSpPr>
          <p:cNvPr id="4" name="Content Placeholder 2">
            <a:extLst>
              <a:ext uri="{FF2B5EF4-FFF2-40B4-BE49-F238E27FC236}">
                <a16:creationId xmlns:a16="http://schemas.microsoft.com/office/drawing/2014/main" xmlns="" id="{EC2BC40B-7646-FB4E-8F6D-7DF1B8901FFA}"/>
              </a:ext>
            </a:extLst>
          </p:cNvPr>
          <p:cNvSpPr>
            <a:spLocks noGrp="1"/>
          </p:cNvSpPr>
          <p:nvPr>
            <p:ph idx="4294967295" hasCustomPrompt="1"/>
          </p:nvPr>
        </p:nvSpPr>
        <p:spPr>
          <a:xfrm>
            <a:off x="683592" y="5902150"/>
            <a:ext cx="9326216" cy="482454"/>
          </a:xfrm>
        </p:spPr>
        <p:txBody>
          <a:bodyPr vert="horz" lIns="0" tIns="0" rIns="0" bIns="0" rtlCol="0" anchor="t">
            <a:noAutofit/>
          </a:bodyPr>
          <a:lstStyle>
            <a:lvl1pPr>
              <a:buFontTx/>
              <a:buNone/>
              <a:defRPr sz="1200" b="0">
                <a:latin typeface="Tahoma" panose="020B0604030504040204" pitchFamily="34" charset="0"/>
                <a:ea typeface="Tahoma" panose="020B0604030504040204" pitchFamily="34" charset="0"/>
                <a:cs typeface="Tahoma" panose="020B0604030504040204" pitchFamily="34" charset="0"/>
              </a:defRPr>
            </a:lvl1pPr>
          </a:lstStyle>
          <a:p>
            <a:pPr marL="0" indent="0" algn="ctr">
              <a:lnSpc>
                <a:spcPct val="100000"/>
              </a:lnSpc>
              <a:buNone/>
            </a:pPr>
            <a:r>
              <a:rPr lang="cs-CZ" sz="1200" b="1" dirty="0"/>
              <a:t>Advokátní kancelář KF Legal, s.r.o.</a:t>
            </a:r>
            <a:r>
              <a:rPr lang="cs-CZ" sz="1200" dirty="0"/>
              <a:t>, Opletalova 1015/55, 110 00  Praha 1, www.kflegal.cz </a:t>
            </a:r>
          </a:p>
          <a:p>
            <a:pPr marL="0" indent="0" algn="ctr">
              <a:lnSpc>
                <a:spcPct val="100000"/>
              </a:lnSpc>
              <a:buNone/>
            </a:pPr>
            <a:r>
              <a:rPr lang="cs-CZ" sz="1200" dirty="0"/>
              <a:t>e-mail: </a:t>
            </a:r>
            <a:r>
              <a:rPr lang="cs-CZ" sz="1200" dirty="0" err="1"/>
              <a:t>ak@kflegal.cz</a:t>
            </a:r>
            <a:r>
              <a:rPr lang="cs-CZ" sz="1200" dirty="0"/>
              <a:t>, tel. +420 222 362 069, fax +420 222 362 059, IČ: 29143608 , DIČ: CZ29143608</a:t>
            </a:r>
          </a:p>
        </p:txBody>
      </p:sp>
    </p:spTree>
    <p:extLst>
      <p:ext uri="{BB962C8B-B14F-4D97-AF65-F5344CB8AC3E}">
        <p14:creationId xmlns:p14="http://schemas.microsoft.com/office/powerpoint/2010/main" val="165163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5DB1F38-4179-4A65-BC86-0AB00482ABE2}"/>
              </a:ext>
            </a:extLst>
          </p:cNvPr>
          <p:cNvSpPr>
            <a:spLocks noGrp="1"/>
          </p:cNvSpPr>
          <p:nvPr>
            <p:ph type="sldNum" sz="quarter"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17616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4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14" y="402484"/>
            <a:ext cx="9602786" cy="1440000"/>
          </a:xfrm>
          <a:prstGeom prst="rect">
            <a:avLst/>
          </a:prstGeom>
          <a:noFill/>
        </p:spPr>
        <p:txBody>
          <a:bodyPr vert="horz" lIns="91440" tIns="45720" rIns="91440" bIns="45720" rtlCol="0" anchor="t" anchorCtr="0">
            <a:normAutofit/>
          </a:bodyPr>
          <a:lstStyle/>
          <a:p>
            <a:r>
              <a:rPr lang="en-GB" dirty="0"/>
              <a:t>Click to edit Master title style</a:t>
            </a:r>
            <a:endParaRPr lang="en-US" dirty="0"/>
          </a:p>
        </p:txBody>
      </p:sp>
      <p:sp>
        <p:nvSpPr>
          <p:cNvPr id="3" name="Text Placeholder 2"/>
          <p:cNvSpPr>
            <a:spLocks noGrp="1"/>
          </p:cNvSpPr>
          <p:nvPr>
            <p:ph type="body" idx="1"/>
          </p:nvPr>
        </p:nvSpPr>
        <p:spPr>
          <a:xfrm>
            <a:off x="544514" y="2012414"/>
            <a:ext cx="9602786" cy="479654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a:t>
            </a:r>
            <a:r>
              <a:rPr lang="en-GB" dirty="0" err="1"/>
              <a:t>leve</a:t>
            </a:r>
            <a:r>
              <a:rPr lang="cs-CZ" dirty="0"/>
              <a:t>l</a:t>
            </a:r>
            <a:endParaRPr lang="en-GB" dirty="0"/>
          </a:p>
          <a:p>
            <a:pPr lvl="2"/>
            <a:r>
              <a:rPr lang="en-GB" dirty="0"/>
              <a:t>Third level</a:t>
            </a:r>
            <a:endParaRPr lang="cs-CZ" dirty="0"/>
          </a:p>
          <a:p>
            <a:pPr lvl="3"/>
            <a:r>
              <a:rPr lang="cs-CZ" dirty="0" err="1"/>
              <a:t>Fourth</a:t>
            </a:r>
            <a:r>
              <a:rPr lang="cs-CZ" dirty="0"/>
              <a:t> level</a:t>
            </a:r>
          </a:p>
          <a:p>
            <a:pPr lvl="2"/>
            <a:endParaRPr lang="cs-CZ" dirty="0"/>
          </a:p>
          <a:p>
            <a:pPr lvl="2"/>
            <a:endParaRPr lang="cs-CZ" dirty="0"/>
          </a:p>
          <a:p>
            <a:pPr lvl="2"/>
            <a:endParaRPr lang="cs-CZ" dirty="0"/>
          </a:p>
          <a:p>
            <a:pPr lvl="2"/>
            <a:endParaRPr lang="cs-CZ" dirty="0"/>
          </a:p>
          <a:p>
            <a:pPr lvl="2"/>
            <a:endParaRPr lang="en-GB" dirty="0"/>
          </a:p>
        </p:txBody>
      </p:sp>
      <p:sp>
        <p:nvSpPr>
          <p:cNvPr id="15" name="Slide Number Placeholder 5">
            <a:extLst>
              <a:ext uri="{FF2B5EF4-FFF2-40B4-BE49-F238E27FC236}">
                <a16:creationId xmlns:a16="http://schemas.microsoft.com/office/drawing/2014/main" xmlns="" id="{41603165-7B2B-E44D-9C69-549A68FDAF26}"/>
              </a:ext>
            </a:extLst>
          </p:cNvPr>
          <p:cNvSpPr>
            <a:spLocks noGrp="1"/>
          </p:cNvSpPr>
          <p:nvPr>
            <p:ph type="sldNum" sz="quarter" idx="4"/>
          </p:nvPr>
        </p:nvSpPr>
        <p:spPr>
          <a:xfrm>
            <a:off x="7551092" y="7017402"/>
            <a:ext cx="2596207" cy="542273"/>
          </a:xfrm>
          <a:prstGeom prst="rect">
            <a:avLst/>
          </a:prstGeom>
        </p:spPr>
        <p:txBody>
          <a:bodyPr anchor="ctr"/>
          <a:lstStyle>
            <a:lvl1pPr algn="r">
              <a:defRPr sz="1000" b="0" i="0">
                <a:solidFill>
                  <a:srgbClr val="141436"/>
                </a:solidFill>
                <a:latin typeface="Poppins" pitchFamily="2" charset="77"/>
                <a:cs typeface="Poppins" pitchFamily="2" charset="77"/>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3992872357"/>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72" r:id="rId4"/>
    <p:sldLayoutId id="2147483664" r:id="rId5"/>
    <p:sldLayoutId id="2147483665" r:id="rId6"/>
    <p:sldLayoutId id="2147483666" r:id="rId7"/>
    <p:sldLayoutId id="2147483667" r:id="rId8"/>
    <p:sldLayoutId id="2147483673" r:id="rId9"/>
  </p:sldLayoutIdLst>
  <p:hf hdr="0" dt="0"/>
  <p:txStyles>
    <p:titleStyle>
      <a:lvl1pPr algn="l" defTabSz="1007943" rtl="0" eaLnBrk="1" latinLnBrk="0" hangingPunct="1">
        <a:lnSpc>
          <a:spcPct val="90000"/>
        </a:lnSpc>
        <a:spcBef>
          <a:spcPct val="0"/>
        </a:spcBef>
        <a:buNone/>
        <a:defRPr sz="2400" b="1" kern="1200">
          <a:solidFill>
            <a:srgbClr val="141436"/>
          </a:solidFill>
          <a:latin typeface="Poppins" pitchFamily="2" charset="77"/>
          <a:ea typeface="+mj-ea"/>
          <a:cs typeface="Poppins" pitchFamily="2" charset="77"/>
        </a:defRPr>
      </a:lvl1pPr>
    </p:titleStyle>
    <p:bodyStyle>
      <a:lvl1pPr marL="251986" indent="-251986" algn="l" defTabSz="1007943" rtl="0" eaLnBrk="1" latinLnBrk="0" hangingPunct="1">
        <a:lnSpc>
          <a:spcPct val="100000"/>
        </a:lnSpc>
        <a:spcBef>
          <a:spcPts val="0"/>
        </a:spcBef>
        <a:spcAft>
          <a:spcPts val="600"/>
        </a:spcAft>
        <a:buFont typeface="Arial" panose="020B0604020202020204" pitchFamily="34" charset="0"/>
        <a:buChar char="•"/>
        <a:defRPr sz="1600" b="0" kern="1200">
          <a:solidFill>
            <a:srgbClr val="141436"/>
          </a:solidFill>
          <a:latin typeface="Poppins" pitchFamily="2" charset="77"/>
          <a:ea typeface="+mn-ea"/>
          <a:cs typeface="Poppins" pitchFamily="2" charset="77"/>
        </a:defRPr>
      </a:lvl1pPr>
      <a:lvl2pPr marL="755957" indent="-251986" algn="l" defTabSz="1007943" rtl="0" eaLnBrk="1" latinLnBrk="0" hangingPunct="1">
        <a:lnSpc>
          <a:spcPct val="100000"/>
        </a:lnSpc>
        <a:spcBef>
          <a:spcPts val="0"/>
        </a:spcBef>
        <a:spcAft>
          <a:spcPts val="600"/>
        </a:spcAft>
        <a:buFont typeface="Courier New" panose="02070309020205020404" pitchFamily="49" charset="0"/>
        <a:buChar char="o"/>
        <a:defRPr sz="1600" b="0" kern="1200">
          <a:solidFill>
            <a:srgbClr val="141436"/>
          </a:solidFill>
          <a:latin typeface="Poppins" pitchFamily="2" charset="77"/>
          <a:ea typeface="+mn-ea"/>
          <a:cs typeface="Poppins" pitchFamily="2" charset="77"/>
        </a:defRPr>
      </a:lvl2pPr>
      <a:lvl3pPr marL="1259929" indent="-251986" algn="l" defTabSz="1007943" rtl="0" eaLnBrk="1" latinLnBrk="0" hangingPunct="1">
        <a:lnSpc>
          <a:spcPct val="100000"/>
        </a:lnSpc>
        <a:spcBef>
          <a:spcPts val="0"/>
        </a:spcBef>
        <a:spcAft>
          <a:spcPts val="600"/>
        </a:spcAft>
        <a:buFont typeface="Wingdings" panose="05000000000000000000" pitchFamily="2" charset="2"/>
        <a:buChar char="§"/>
        <a:defRPr sz="1600" b="0" kern="1200">
          <a:solidFill>
            <a:srgbClr val="141436"/>
          </a:solidFill>
          <a:latin typeface="Poppins" pitchFamily="2" charset="77"/>
          <a:ea typeface="+mn-ea"/>
          <a:cs typeface="Poppins" pitchFamily="2" charset="77"/>
        </a:defRPr>
      </a:lvl3pPr>
      <a:lvl4pPr marL="1763900" indent="-251986" algn="l" defTabSz="1007943" rtl="0" eaLnBrk="1" latinLnBrk="0" hangingPunct="1">
        <a:lnSpc>
          <a:spcPct val="90000"/>
        </a:lnSpc>
        <a:spcBef>
          <a:spcPts val="551"/>
        </a:spcBef>
        <a:buFont typeface="Poppins" panose="00000500000000000000" pitchFamily="2" charset="-18"/>
        <a:buChar char="—"/>
        <a:defRPr sz="1600" b="0" kern="1200">
          <a:solidFill>
            <a:srgbClr val="141436"/>
          </a:solidFill>
          <a:latin typeface="Poppins" pitchFamily="2" charset="77"/>
          <a:ea typeface="+mn-ea"/>
          <a:cs typeface="Poppins" pitchFamily="2" charset="77"/>
        </a:defRPr>
      </a:lvl4pPr>
      <a:lvl5pPr marL="2267872" indent="-251986" algn="l" defTabSz="1007943" rtl="0" eaLnBrk="1" latinLnBrk="0" hangingPunct="1">
        <a:lnSpc>
          <a:spcPct val="90000"/>
        </a:lnSpc>
        <a:spcBef>
          <a:spcPts val="551"/>
        </a:spcBef>
        <a:buFont typeface="Arial" panose="020B0604020202020204" pitchFamily="34" charset="0"/>
        <a:buChar char="•"/>
        <a:defRPr sz="1600" b="0" kern="1200">
          <a:solidFill>
            <a:srgbClr val="141436"/>
          </a:solidFill>
          <a:latin typeface="Poppins" pitchFamily="2" charset="77"/>
          <a:ea typeface="+mn-ea"/>
          <a:cs typeface="Poppins" pitchFamily="2" charset="77"/>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8" userDrawn="1">
          <p15:clr>
            <a:srgbClr val="F26B43"/>
          </p15:clr>
        </p15:guide>
        <p15:guide id="2" orient="horz" pos="340" userDrawn="1">
          <p15:clr>
            <a:srgbClr val="F26B43"/>
          </p15:clr>
        </p15:guide>
        <p15:guide id="3" pos="339" userDrawn="1">
          <p15:clr>
            <a:srgbClr val="F26B43"/>
          </p15:clr>
        </p15:guide>
        <p15:guide id="4" pos="6392" userDrawn="1">
          <p15:clr>
            <a:srgbClr val="F26B43"/>
          </p15:clr>
        </p15:guide>
        <p15:guide id="5" orient="horz" pos="4420" userDrawn="1">
          <p15:clr>
            <a:srgbClr val="F26B43"/>
          </p15:clr>
        </p15:guide>
        <p15:guide id="6" orient="horz" pos="23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3F4F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C66BC87C-C2CF-204E-A2B4-C2812C4AA0EF}"/>
              </a:ext>
            </a:extLst>
          </p:cNvPr>
          <p:cNvPicPr>
            <a:picLocks noChangeAspect="1"/>
          </p:cNvPicPr>
          <p:nvPr/>
        </p:nvPicPr>
        <p:blipFill>
          <a:blip r:embed="rId2"/>
          <a:stretch>
            <a:fillRect/>
          </a:stretch>
        </p:blipFill>
        <p:spPr>
          <a:xfrm>
            <a:off x="4349750" y="2878137"/>
            <a:ext cx="1993900" cy="1803400"/>
          </a:xfrm>
          <a:prstGeom prst="rect">
            <a:avLst/>
          </a:prstGeom>
        </p:spPr>
      </p:pic>
    </p:spTree>
    <p:extLst>
      <p:ext uri="{BB962C8B-B14F-4D97-AF65-F5344CB8AC3E}">
        <p14:creationId xmlns:p14="http://schemas.microsoft.com/office/powerpoint/2010/main" val="304117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smysl licence: oprávnění k podnikání</a:t>
            </a:r>
          </a:p>
          <a:p>
            <a:pPr lvl="1"/>
            <a:r>
              <a:rPr lang="cs-CZ" dirty="0"/>
              <a:t>licence vydává ERÚ ve správním řízení, licence je nároková (při splnění podmínek)</a:t>
            </a:r>
          </a:p>
          <a:p>
            <a:pPr lvl="1"/>
            <a:r>
              <a:rPr lang="cs-CZ" dirty="0"/>
              <a:t>nahrazuje oprávnění podle živnostenského zákona</a:t>
            </a:r>
          </a:p>
          <a:p>
            <a:pPr lvl="1"/>
            <a:r>
              <a:rPr lang="cs-CZ" dirty="0"/>
              <a:t>výroba elektřiny, přenos elektřiny, distribuce elektřiny a obchod s elektřinou, činnosti operátora trhu, výroba plynu, přeprava plynu, distribuce plynu, uskladňování plynu a obchod s plynem a výroba tepelné energie a rozvod tepelné energie.</a:t>
            </a:r>
          </a:p>
          <a:p>
            <a:pPr lvl="1"/>
            <a:r>
              <a:rPr lang="cs-CZ" dirty="0"/>
              <a:t>výjimky z povinnosti získat licenci: např. některé zvláštní druhy plynu, mikrozdroje (výrobna elektřiny do 10 kW pro vlastní spotřebu zákazníka), využití elektřiny při provozování dobíjecí stanice podle zákona o pohonných hmotách</a:t>
            </a:r>
          </a:p>
          <a:p>
            <a:r>
              <a:rPr lang="cs-CZ" b="1" dirty="0"/>
              <a:t>licence z hlediska času (§ 4)</a:t>
            </a:r>
          </a:p>
          <a:p>
            <a:pPr lvl="1"/>
            <a:r>
              <a:rPr lang="cs-CZ" dirty="0"/>
              <a:t>na 5 let: obchod s elektřinou, obchod s plynem; až na 25 let: výrobní licence</a:t>
            </a:r>
          </a:p>
          <a:p>
            <a:pPr lvl="1"/>
            <a:r>
              <a:rPr lang="cs-CZ" dirty="0"/>
              <a:t>ostatní licence se udělují na dobu neurčitou</a:t>
            </a:r>
          </a:p>
          <a:p>
            <a:pPr lvl="1"/>
            <a:r>
              <a:rPr lang="cs-CZ" dirty="0"/>
              <a:t>specifické licence: pro celé území ČR, výlučnost licence: provozovatel přenosové soustavy a přepravní soustavy, operátor trhu: na dobu neurčitou</a:t>
            </a:r>
          </a:p>
          <a:p>
            <a:pPr marL="0" indent="0">
              <a:buNone/>
            </a:pPr>
            <a:endParaRPr lang="cs-CZ" dirty="0"/>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8. Podnikání v elektroenergetice: licence (1)</a:t>
            </a:r>
            <a:br>
              <a:rPr lang="cs-CZ" dirty="0"/>
            </a:b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423272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podmínky pro udělení licence</a:t>
            </a:r>
          </a:p>
          <a:p>
            <a:pPr lvl="1"/>
            <a:r>
              <a:rPr lang="cs-CZ" dirty="0"/>
              <a:t>majetkoprávní předpoklady: vztah k zařízení</a:t>
            </a:r>
          </a:p>
          <a:p>
            <a:pPr lvl="1"/>
            <a:r>
              <a:rPr lang="cs-CZ" dirty="0"/>
              <a:t>technické předpoklady: kolaudace, licence</a:t>
            </a:r>
          </a:p>
          <a:p>
            <a:pPr lvl="1"/>
            <a:r>
              <a:rPr lang="cs-CZ" dirty="0"/>
              <a:t>finanční předpoklady</a:t>
            </a:r>
          </a:p>
          <a:p>
            <a:pPr lvl="1"/>
            <a:r>
              <a:rPr lang="cs-CZ" dirty="0"/>
              <a:t>osobní předpoklady: bezúhonnost, odbornost, odpovědný zástupce</a:t>
            </a:r>
          </a:p>
          <a:p>
            <a:r>
              <a:rPr lang="cs-CZ" b="1" dirty="0"/>
              <a:t>udělování, změny a rušení licencí (§ 8, 9, 10)</a:t>
            </a:r>
          </a:p>
          <a:p>
            <a:pPr lvl="1"/>
            <a:r>
              <a:rPr lang="cs-CZ" dirty="0"/>
              <a:t>správní řízení</a:t>
            </a:r>
          </a:p>
          <a:p>
            <a:pPr lvl="1"/>
            <a:r>
              <a:rPr lang="cs-CZ" dirty="0"/>
              <a:t>s podporou OZE přišla snaha kriminalizovat tuto oblast</a:t>
            </a:r>
          </a:p>
          <a:p>
            <a:r>
              <a:rPr lang="cs-CZ" b="1" dirty="0"/>
              <a:t>pokračování v licenci</a:t>
            </a:r>
          </a:p>
          <a:p>
            <a:pPr lvl="1"/>
            <a:r>
              <a:rPr lang="cs-CZ" dirty="0"/>
              <a:t>licence nepřechází, je vázána na osobu držitele</a:t>
            </a:r>
          </a:p>
          <a:p>
            <a:pPr lvl="1"/>
            <a:r>
              <a:rPr lang="cs-CZ" dirty="0"/>
              <a:t>pokračování v licenci při smrti zůstavitele a při přeměně právní nástupce, vždy však musí požádat o udělení nové licence (dočasný institut)</a:t>
            </a:r>
          </a:p>
          <a:p>
            <a:r>
              <a:rPr lang="cs-CZ" b="1" dirty="0" smtClean="0"/>
              <a:t>oprávnění k činnosti zprostředkovatele v energetických odvětvích</a:t>
            </a:r>
            <a:endParaRPr lang="cs-CZ" b="1" dirty="0"/>
          </a:p>
          <a:p>
            <a:pPr lvl="1"/>
            <a:r>
              <a:rPr lang="cs-CZ" dirty="0" smtClean="0"/>
              <a:t>uděluje ERÚ, nejedná se o licenci</a:t>
            </a:r>
            <a:endParaRPr lang="cs-CZ" dirty="0"/>
          </a:p>
          <a:p>
            <a:pPr marL="0" indent="0">
              <a:buNone/>
            </a:pPr>
            <a:endParaRPr lang="cs-CZ" dirty="0"/>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9. Podnikání v elektroenergetice: licence (2)</a:t>
            </a:r>
            <a:br>
              <a:rPr lang="cs-CZ" dirty="0"/>
            </a:br>
            <a:endParaRPr lang="cs-CZ" dirty="0"/>
          </a:p>
        </p:txBody>
      </p:sp>
    </p:spTree>
    <p:extLst>
      <p:ext uri="{BB962C8B-B14F-4D97-AF65-F5344CB8AC3E}">
        <p14:creationId xmlns:p14="http://schemas.microsoft.com/office/powerpoint/2010/main" val="233582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pPr algn="just">
              <a:defRPr/>
            </a:pPr>
            <a:r>
              <a:rPr lang="cs-CZ" b="1" dirty="0"/>
              <a:t>požádat může zahraniční držitel licence na obchod s elektřinou či plynem (pouze z jiného členského státu EU)</a:t>
            </a:r>
          </a:p>
          <a:p>
            <a:pPr algn="just">
              <a:defRPr/>
            </a:pPr>
            <a:r>
              <a:rPr lang="cs-CZ" b="1" dirty="0"/>
              <a:t>ERÚ svým rozhodnutím zahraniční oprávnění uznává pro ČR</a:t>
            </a:r>
          </a:p>
          <a:p>
            <a:pPr algn="just">
              <a:defRPr/>
            </a:pPr>
            <a:r>
              <a:rPr lang="cs-CZ" b="1" dirty="0"/>
              <a:t>existence oprávnění je vázána na oprávnění v jiném členském státě EU (oznamovací povinnost držitele licence)</a:t>
            </a:r>
          </a:p>
          <a:p>
            <a:pPr marL="719564" lvl="1" indent="-285750" algn="just">
              <a:defRPr/>
            </a:pPr>
            <a:r>
              <a:rPr lang="cs-CZ" dirty="0"/>
              <a:t>ERÚ je oprávněn rozhodnutí o uznání oprávnění zrušit</a:t>
            </a:r>
          </a:p>
          <a:p>
            <a:pPr algn="just">
              <a:defRPr/>
            </a:pPr>
            <a:r>
              <a:rPr lang="cs-CZ" altLang="cs-CZ" b="1" dirty="0"/>
              <a:t>povinnost zřídit organizační složku v ČR</a:t>
            </a:r>
          </a:p>
          <a:p>
            <a:pPr algn="just">
              <a:defRPr/>
            </a:pPr>
            <a:r>
              <a:rPr lang="cs-CZ" altLang="cs-CZ" b="1" dirty="0"/>
              <a:t>povinnosti obchodníka s elektřinou dle českého </a:t>
            </a:r>
            <a:r>
              <a:rPr lang="cs-CZ" altLang="cs-CZ" b="1" dirty="0" err="1"/>
              <a:t>EnZ</a:t>
            </a:r>
            <a:r>
              <a:rPr lang="cs-CZ" altLang="cs-CZ" b="1" dirty="0"/>
              <a:t> (§ 30 - např. povinnost zaregistrovat se v systému OTE, a.s.)</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10. Uznání zahraniční licence (§ 7a)</a:t>
            </a:r>
            <a:br>
              <a:rPr lang="cs-CZ" dirty="0"/>
            </a:b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4228385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1" y="1321410"/>
            <a:ext cx="9602787" cy="5227781"/>
          </a:xfrm>
        </p:spPr>
        <p:txBody>
          <a:bodyPr/>
          <a:lstStyle/>
          <a:p>
            <a:pPr marL="0" indent="0">
              <a:buNone/>
            </a:pPr>
            <a:endParaRPr lang="cs-CZ" dirty="0"/>
          </a:p>
          <a:p>
            <a:r>
              <a:rPr lang="cs-CZ" b="1" dirty="0"/>
              <a:t>zajišťovat bezpečnou a spolehlivou dodávku</a:t>
            </a:r>
          </a:p>
          <a:p>
            <a:r>
              <a:rPr lang="cs-CZ" b="1" dirty="0"/>
              <a:t>používat technická zařízení odpovídající normám</a:t>
            </a:r>
          </a:p>
          <a:p>
            <a:r>
              <a:rPr lang="cs-CZ" b="1" dirty="0"/>
              <a:t>poskytovat ERÚ a MPO pravdivé a úplné informace</a:t>
            </a:r>
          </a:p>
          <a:p>
            <a:r>
              <a:rPr lang="cs-CZ" b="1" dirty="0"/>
              <a:t>zachovávat mlčenlivost o chráněných informacích</a:t>
            </a:r>
          </a:p>
          <a:p>
            <a:r>
              <a:rPr lang="cs-CZ" b="1" dirty="0"/>
              <a:t>součinnostní povinnost vůči zákazníkům, operátorovi, ERÚ </a:t>
            </a:r>
          </a:p>
          <a:p>
            <a:r>
              <a:rPr lang="cs-CZ" b="1" dirty="0"/>
              <a:t>možnost vykonávat činnosti i prostřednictvím třetích osob x povinnost mít dostatečné lidské, technické a finanční zdroje k plnění povinností</a:t>
            </a:r>
          </a:p>
          <a:p>
            <a:r>
              <a:rPr lang="cs-CZ" b="1" dirty="0"/>
              <a:t>umožnit právo volby dodavatele elektřiny a plynu: právo volby má prioritu, jeho uplatněním ale není vyloučen vznik povinnosti zákazníka k náhradě škody</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it-IT" dirty="0"/>
              <a:t>11. Povinnosti držitele licence (§ 11)</a:t>
            </a:r>
            <a:br>
              <a:rPr lang="it-IT" dirty="0"/>
            </a:br>
            <a:endParaRPr lang="cs-CZ" dirty="0"/>
          </a:p>
        </p:txBody>
      </p:sp>
    </p:spTree>
    <p:extLst>
      <p:ext uri="{BB962C8B-B14F-4D97-AF65-F5344CB8AC3E}">
        <p14:creationId xmlns:p14="http://schemas.microsoft.com/office/powerpoint/2010/main" val="349204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dodavatel poslední instance: obchodník s elektřinou či plynem, jenž byl součástí vertikálně integrovaného podnikatele (platí pro území)</a:t>
            </a:r>
          </a:p>
          <a:p>
            <a:r>
              <a:rPr lang="cs-CZ" b="1" dirty="0"/>
              <a:t>vznik dodávky: nikoliv na základě smlouvy, ale ze zákona</a:t>
            </a:r>
          </a:p>
          <a:p>
            <a:pPr lvl="1"/>
            <a:r>
              <a:rPr lang="cs-CZ" dirty="0"/>
              <a:t>dodavatel elektřiny nebo plynu pozbyl oprávnění,  nebo </a:t>
            </a:r>
          </a:p>
          <a:p>
            <a:pPr lvl="1"/>
            <a:r>
              <a:rPr lang="cs-CZ" dirty="0"/>
              <a:t>jako subjekt zúčtování nesplňuje finanční podmínky zúčtování odchylek, nebo </a:t>
            </a:r>
          </a:p>
          <a:p>
            <a:pPr lvl="1"/>
            <a:r>
              <a:rPr lang="cs-CZ" dirty="0"/>
              <a:t>v případě dodávky elektřiny na základě smlouvy o sdružených službách dodávky elektřiny nemá zajištěnu související službu v elektroenergetice nebo v případě dodávky plynu na základě smlouvy o sdružených službách dodávky plynu nemá zajištěnu související službu v plynárenství</a:t>
            </a:r>
          </a:p>
          <a:p>
            <a:pPr lvl="1"/>
            <a:r>
              <a:rPr lang="cs-CZ" dirty="0"/>
              <a:t>dodávka domácnosti při vzniku nového OM</a:t>
            </a:r>
          </a:p>
          <a:p>
            <a:pPr lvl="1"/>
            <a:r>
              <a:rPr lang="cs-CZ" dirty="0"/>
              <a:t>max. 6 měsíců, vznik oznámením operátora trhu; nevztahuje se na odběratele plynu s odběrem nad 630 </a:t>
            </a:r>
            <a:r>
              <a:rPr lang="cs-CZ" dirty="0" err="1"/>
              <a:t>MWh</a:t>
            </a:r>
            <a:r>
              <a:rPr lang="cs-CZ" dirty="0"/>
              <a:t> za posledních 12 měsíců</a:t>
            </a:r>
          </a:p>
          <a:p>
            <a:r>
              <a:rPr lang="cs-CZ" b="1" dirty="0"/>
              <a:t>pro případ selhání v oblasti dodávky tepla, distribuce elektřiny či distribuce plynu: povinnosti nad rámec licence (§ 12)</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12. Dodávka poslední instance (§ 12a)</a:t>
            </a:r>
            <a:br>
              <a:rPr lang="cs-CZ" dirty="0"/>
            </a:br>
            <a:endParaRPr lang="cs-CZ" dirty="0"/>
          </a:p>
        </p:txBody>
      </p:sp>
    </p:spTree>
    <p:extLst>
      <p:ext uri="{BB962C8B-B14F-4D97-AF65-F5344CB8AC3E}">
        <p14:creationId xmlns:p14="http://schemas.microsoft.com/office/powerpoint/2010/main" val="2788441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povinnost uveřejňovat pomocí dálkového přístupu obchodní podmínky a ceníky</a:t>
            </a:r>
          </a:p>
          <a:p>
            <a:r>
              <a:rPr lang="cs-CZ" b="1" dirty="0" smtClean="0"/>
              <a:t>zvýšení </a:t>
            </a:r>
            <a:r>
              <a:rPr lang="cs-CZ" b="1" dirty="0"/>
              <a:t>cen za dodávku elektřiny nebo </a:t>
            </a:r>
            <a:r>
              <a:rPr lang="cs-CZ" b="1" dirty="0" smtClean="0"/>
              <a:t>plynu, změny </a:t>
            </a:r>
            <a:r>
              <a:rPr lang="cs-CZ" b="1" dirty="0"/>
              <a:t>jiných podmínek dodávek elektřiny nebo </a:t>
            </a:r>
            <a:r>
              <a:rPr lang="cs-CZ" b="1" dirty="0" smtClean="0"/>
              <a:t>plynu:  </a:t>
            </a:r>
            <a:r>
              <a:rPr lang="cs-CZ" dirty="0" smtClean="0"/>
              <a:t>povinnost držitele </a:t>
            </a:r>
            <a:r>
              <a:rPr lang="cs-CZ" dirty="0"/>
              <a:t>licence </a:t>
            </a:r>
            <a:r>
              <a:rPr lang="cs-CZ" dirty="0" smtClean="0"/>
              <a:t>uveřejnit </a:t>
            </a:r>
            <a:r>
              <a:rPr lang="cs-CZ" dirty="0"/>
              <a:t>a oznámit svým zákazníkům způsobem sjednaným ve smlouvě nejpozději třicátý den přede dnem jejich </a:t>
            </a:r>
            <a:r>
              <a:rPr lang="cs-CZ" dirty="0" smtClean="0"/>
              <a:t>účinnosti (jinak „prokazatelným způsobem“) + poučit je</a:t>
            </a:r>
          </a:p>
          <a:p>
            <a:pPr lvl="1"/>
            <a:r>
              <a:rPr lang="cs-CZ" dirty="0" smtClean="0"/>
              <a:t>povinnost </a:t>
            </a:r>
            <a:r>
              <a:rPr lang="cs-CZ" dirty="0"/>
              <a:t>dodržena: </a:t>
            </a:r>
            <a:r>
              <a:rPr lang="cs-CZ" dirty="0" smtClean="0"/>
              <a:t>právo zákazníka odstoupit </a:t>
            </a:r>
            <a:r>
              <a:rPr lang="cs-CZ" dirty="0"/>
              <a:t>od smlouvy nejpozději desátý den přede dnem zvýšení ceny nebo změny jiných smluvních podmínek</a:t>
            </a:r>
            <a:endParaRPr lang="cs-CZ" dirty="0" smtClean="0"/>
          </a:p>
          <a:p>
            <a:pPr lvl="1"/>
            <a:r>
              <a:rPr lang="cs-CZ" dirty="0"/>
              <a:t>povinnost nedodržena: </a:t>
            </a:r>
            <a:r>
              <a:rPr lang="cs-CZ" dirty="0" smtClean="0"/>
              <a:t>právo zákazníka odstoupit do </a:t>
            </a:r>
            <a:r>
              <a:rPr lang="cs-CZ" dirty="0"/>
              <a:t>3 měsíců od data zvýšení ceny nebo změny jiných smluvních </a:t>
            </a:r>
            <a:r>
              <a:rPr lang="cs-CZ" dirty="0" smtClean="0"/>
              <a:t>podmínek</a:t>
            </a:r>
          </a:p>
          <a:p>
            <a:pPr lvl="1"/>
            <a:r>
              <a:rPr lang="cs-CZ" dirty="0" smtClean="0"/>
              <a:t>účinnost k poslednímu dni kal. měsíce doručení, neurčí-li zákazník datum pozdější</a:t>
            </a:r>
          </a:p>
          <a:p>
            <a:r>
              <a:rPr lang="cs-CZ" b="1" dirty="0" smtClean="0"/>
              <a:t> smlouva </a:t>
            </a:r>
            <a:r>
              <a:rPr lang="cs-CZ" b="1" dirty="0"/>
              <a:t>o dodávce elektřiny, plynu nebo tepelné energie nebo smlouvy o sdružených službách dodávky elektřiny nebo </a:t>
            </a:r>
            <a:r>
              <a:rPr lang="cs-CZ" b="1" dirty="0" smtClean="0"/>
              <a:t>plynu uzavřené zákazníkem </a:t>
            </a:r>
            <a:r>
              <a:rPr lang="cs-CZ" b="1" dirty="0"/>
              <a:t>v postavení spotřebitele </a:t>
            </a:r>
            <a:r>
              <a:rPr lang="cs-CZ" b="1" dirty="0" smtClean="0"/>
              <a:t>distančním </a:t>
            </a:r>
            <a:r>
              <a:rPr lang="cs-CZ" b="1" dirty="0"/>
              <a:t>způsobem nebo mimo obchodní prostory držitele </a:t>
            </a:r>
            <a:r>
              <a:rPr lang="cs-CZ" b="1" dirty="0" smtClean="0"/>
              <a:t>licence</a:t>
            </a:r>
            <a:r>
              <a:rPr lang="cs-CZ" dirty="0" smtClean="0"/>
              <a:t>: </a:t>
            </a:r>
          </a:p>
          <a:p>
            <a:pPr lvl="1"/>
            <a:r>
              <a:rPr lang="cs-CZ" dirty="0" smtClean="0"/>
              <a:t>čtrnáctidenní lhůta pro odstoupení běží od uzavření smlouvy</a:t>
            </a:r>
          </a:p>
          <a:p>
            <a:pPr lvl="1"/>
            <a:r>
              <a:rPr lang="cs-CZ" dirty="0" smtClean="0"/>
              <a:t>zároveň právo </a:t>
            </a:r>
            <a:r>
              <a:rPr lang="cs-CZ" dirty="0"/>
              <a:t>zákazníka smlouvu </a:t>
            </a:r>
            <a:r>
              <a:rPr lang="cs-CZ" dirty="0" smtClean="0"/>
              <a:t>vypovědět ve </a:t>
            </a:r>
            <a:r>
              <a:rPr lang="cs-CZ" dirty="0"/>
              <a:t>lhůtě do patnáctého dne po zahájení dodávky elektřiny nebo </a:t>
            </a:r>
            <a:r>
              <a:rPr lang="cs-CZ" dirty="0" smtClean="0"/>
              <a:t>plynu (ne u tepla); výjimečně postačuje ve lhůtě výpověď odeslat, výpovědní lhůta: 15 dní</a:t>
            </a:r>
          </a:p>
          <a:p>
            <a:pPr lvl="1"/>
            <a:r>
              <a:rPr lang="cs-CZ" dirty="0"/>
              <a:t>v pochybnostech musí </a:t>
            </a:r>
            <a:r>
              <a:rPr lang="cs-CZ" dirty="0" smtClean="0"/>
              <a:t>držitel </a:t>
            </a:r>
            <a:r>
              <a:rPr lang="cs-CZ" dirty="0"/>
              <a:t>licence, který smlouvu se zákazníkem uzavřel, </a:t>
            </a:r>
            <a:r>
              <a:rPr lang="cs-CZ" dirty="0" smtClean="0"/>
              <a:t>prokázat, </a:t>
            </a:r>
            <a:r>
              <a:rPr lang="cs-CZ" dirty="0"/>
              <a:t>že smlouva nebyla uzavřena distančním způsobem nebo mimo obchodní prostory.</a:t>
            </a:r>
          </a:p>
          <a:p>
            <a:r>
              <a:rPr lang="cs-CZ" b="1" dirty="0" smtClean="0"/>
              <a:t>způsob platby; výše záloh</a:t>
            </a:r>
            <a:endParaRPr lang="cs-CZ" b="1"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13. Ochrana spotřebitele (elektřina + plyn) - § 11a</a:t>
            </a:r>
            <a:r>
              <a:rPr lang="cs-CZ" dirty="0"/>
              <a:t/>
            </a:r>
            <a:br>
              <a:rPr lang="cs-CZ" dirty="0"/>
            </a:br>
            <a:endParaRPr lang="cs-CZ" dirty="0"/>
          </a:p>
        </p:txBody>
      </p:sp>
    </p:spTree>
    <p:extLst>
      <p:ext uri="{BB962C8B-B14F-4D97-AF65-F5344CB8AC3E}">
        <p14:creationId xmlns:p14="http://schemas.microsoft.com/office/powerpoint/2010/main" val="4020773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principy regulace: § 19a</a:t>
            </a:r>
          </a:p>
          <a:p>
            <a:pPr lvl="1"/>
            <a:r>
              <a:rPr lang="cs-CZ" dirty="0"/>
              <a:t>regulované ceny mají pokrývat ekonomicky oprávněné náklady na zajištění spolehlivého, bezpečného a efektivního výkonu licencované činnosti, dále odpisy a přiměřený zisk zajišťující návratnost realizovaných investic do zařízení sloužících k výkonu licencované činnosti a oprávněné náklady na zvyšování energetické účinnosti při výstavbě a provozu soustavy</a:t>
            </a:r>
          </a:p>
          <a:p>
            <a:pPr lvl="1"/>
            <a:r>
              <a:rPr lang="cs-CZ" dirty="0"/>
              <a:t>povaha cenových rozhodnutí: předpis x individuální cenové rozhodnutí</a:t>
            </a:r>
          </a:p>
          <a:p>
            <a:r>
              <a:rPr lang="cs-CZ" b="1" dirty="0"/>
              <a:t>předmět regulace: </a:t>
            </a:r>
          </a:p>
          <a:p>
            <a:pPr lvl="1"/>
            <a:r>
              <a:rPr lang="cs-CZ" dirty="0"/>
              <a:t>cena související služby v elektroenergetice = cena služby PS nebo služby DS</a:t>
            </a:r>
          </a:p>
          <a:p>
            <a:pPr lvl="1"/>
            <a:r>
              <a:rPr lang="cs-CZ" dirty="0"/>
              <a:t>zahrnuje i cenu za systémové služby, cenu za činnosti OTE, poplatek na činnost ERÚ a složku ceny na podporu elektřiny z podporovaných zdrojů energie</a:t>
            </a:r>
          </a:p>
          <a:p>
            <a:pPr lvl="1"/>
            <a:r>
              <a:rPr lang="cs-CZ" dirty="0"/>
              <a:t>ceny pevné x věcné usměrňování cen: cena DPI, ceny tepelné energie</a:t>
            </a:r>
          </a:p>
          <a:p>
            <a:r>
              <a:rPr lang="cs-CZ" b="1" dirty="0"/>
              <a:t>desetiletý plán rozvoje přenosové soustavy</a:t>
            </a:r>
          </a:p>
          <a:p>
            <a:pPr lvl="1"/>
            <a:r>
              <a:rPr lang="cs-CZ" dirty="0"/>
              <a:t>schvalováno ERÚ na základě závazného stanoviska MPO, vyhotovuje se každé 2 roky</a:t>
            </a:r>
          </a:p>
          <a:p>
            <a:pPr lvl="1"/>
            <a:r>
              <a:rPr lang="cs-CZ" dirty="0"/>
              <a:t>pokud jsou investice schváleny ERÚ, musejí být brány v potaz při cenové regulaci; chybí u DSO</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14. </a:t>
            </a:r>
            <a:r>
              <a:rPr lang="cs-CZ" dirty="0"/>
              <a:t>Podmínky cenové regulace</a:t>
            </a:r>
            <a:br>
              <a:rPr lang="cs-CZ" dirty="0"/>
            </a:br>
            <a:r>
              <a:rPr lang="cs-CZ" dirty="0"/>
              <a:t/>
            </a:r>
            <a:br>
              <a:rPr lang="cs-CZ" dirty="0"/>
            </a:br>
            <a:endParaRPr lang="cs-CZ" dirty="0"/>
          </a:p>
        </p:txBody>
      </p:sp>
    </p:spTree>
    <p:extLst>
      <p:ext uri="{BB962C8B-B14F-4D97-AF65-F5344CB8AC3E}">
        <p14:creationId xmlns:p14="http://schemas.microsoft.com/office/powerpoint/2010/main" val="207530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 15a – povinnost poskytnout MPO a ERÚ informace nezbytné k výkonu jejich působnosti</a:t>
            </a:r>
          </a:p>
          <a:p>
            <a:pPr lvl="1"/>
            <a:r>
              <a:rPr lang="cs-CZ" dirty="0"/>
              <a:t>povinnost se vztahuje i na účastníky velkoobchodního trhu (REMIT) a jejich pracovníky a smluvní partnery</a:t>
            </a:r>
          </a:p>
          <a:p>
            <a:pPr lvl="1"/>
            <a:r>
              <a:rPr lang="cs-CZ" dirty="0"/>
              <a:t>povinnost předat informace i Komisi</a:t>
            </a:r>
          </a:p>
          <a:p>
            <a:pPr lvl="1"/>
            <a:r>
              <a:rPr lang="cs-CZ" dirty="0"/>
              <a:t>ERÚ a MPO musí uvést právní důvod a účel</a:t>
            </a:r>
          </a:p>
          <a:p>
            <a:r>
              <a:rPr lang="cs-CZ" b="1" dirty="0"/>
              <a:t>§ 18b – </a:t>
            </a:r>
            <a:r>
              <a:rPr lang="cs-CZ" b="1" dirty="0" err="1"/>
              <a:t>dawn</a:t>
            </a:r>
            <a:r>
              <a:rPr lang="cs-CZ" b="1" dirty="0"/>
              <a:t> </a:t>
            </a:r>
            <a:r>
              <a:rPr lang="cs-CZ" b="1" dirty="0" err="1"/>
              <a:t>ride</a:t>
            </a:r>
            <a:r>
              <a:rPr lang="cs-CZ" b="1" dirty="0"/>
              <a:t> – šetření ERÚ v obchodních prostorách</a:t>
            </a:r>
          </a:p>
          <a:p>
            <a:pPr lvl="1"/>
            <a:r>
              <a:rPr lang="cs-CZ" dirty="0"/>
              <a:t>využitelné, pokud ERÚ provádí šetření trhu s elektřinou či </a:t>
            </a:r>
            <a:r>
              <a:rPr lang="cs-CZ" dirty="0" smtClean="0"/>
              <a:t>plynem</a:t>
            </a:r>
          </a:p>
          <a:p>
            <a:pPr lvl="1"/>
            <a:r>
              <a:rPr lang="cs-CZ" dirty="0" smtClean="0"/>
              <a:t>nejde o obecné oprávnění v rámci správního dozoru</a:t>
            </a:r>
          </a:p>
          <a:p>
            <a:pPr lvl="1"/>
            <a:r>
              <a:rPr lang="cs-CZ" dirty="0" smtClean="0"/>
              <a:t>zákaz </a:t>
            </a:r>
            <a:r>
              <a:rPr lang="cs-CZ" dirty="0" err="1" smtClean="0"/>
              <a:t>fishingu</a:t>
            </a:r>
            <a:endParaRPr lang="cs-CZ" dirty="0"/>
          </a:p>
          <a:p>
            <a:r>
              <a:rPr lang="cs-CZ" b="1" dirty="0"/>
              <a:t>rozsáhlé informační povinnosti účastníků trhu</a:t>
            </a:r>
          </a:p>
          <a:p>
            <a:pPr lvl="1"/>
            <a:r>
              <a:rPr lang="cs-CZ" dirty="0"/>
              <a:t>upraveny nesystematicky na mnoha místech zákona (oprávnění ERÚ a MPO, oprávnění OTE a provozovatelů soustav, povinnosti jednotlivých účastníků trhu, …) </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fi-FI" dirty="0" smtClean="0"/>
              <a:t>1</a:t>
            </a:r>
            <a:r>
              <a:rPr lang="cs-CZ" dirty="0" smtClean="0"/>
              <a:t>5</a:t>
            </a:r>
            <a:r>
              <a:rPr lang="fi-FI" dirty="0" smtClean="0"/>
              <a:t>. </a:t>
            </a:r>
            <a:r>
              <a:rPr lang="fi-FI" dirty="0"/>
              <a:t>Poskytování informací orgánům státní správy</a:t>
            </a:r>
            <a:br>
              <a:rPr lang="fi-FI" dirty="0"/>
            </a:br>
            <a:r>
              <a:rPr lang="cs-CZ" dirty="0"/>
              <a:t/>
            </a:r>
            <a:br>
              <a:rPr lang="cs-CZ" dirty="0"/>
            </a:br>
            <a:endParaRPr lang="cs-CZ" dirty="0"/>
          </a:p>
        </p:txBody>
      </p:sp>
    </p:spTree>
    <p:extLst>
      <p:ext uri="{BB962C8B-B14F-4D97-AF65-F5344CB8AC3E}">
        <p14:creationId xmlns:p14="http://schemas.microsoft.com/office/powerpoint/2010/main" val="1109322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ústřední orgán státní správy pro výkon regulace v energetice</a:t>
            </a:r>
          </a:p>
          <a:p>
            <a:pPr lvl="1"/>
            <a:r>
              <a:rPr lang="cs-CZ" dirty="0"/>
              <a:t>obrovsky široká paleta úkolů a kompetencí</a:t>
            </a:r>
          </a:p>
          <a:p>
            <a:pPr lvl="1"/>
            <a:r>
              <a:rPr lang="cs-CZ" dirty="0"/>
              <a:t>nezávislost, nesmí přijímat pokyny od vlády, prezidenta ani Parlamentu ČR</a:t>
            </a:r>
          </a:p>
          <a:p>
            <a:pPr lvl="1"/>
            <a:r>
              <a:rPr lang="cs-CZ" dirty="0"/>
              <a:t>důraz na ochranu zájmů zákazníků a spotřebitelů (ne vždy jsou ale slabší stranou…)</a:t>
            </a:r>
          </a:p>
          <a:p>
            <a:r>
              <a:rPr lang="cs-CZ" b="1" dirty="0"/>
              <a:t>regulace cen </a:t>
            </a:r>
          </a:p>
          <a:p>
            <a:pPr lvl="1"/>
            <a:r>
              <a:rPr lang="cs-CZ" dirty="0"/>
              <a:t>vydávání cenových rozhodnutí</a:t>
            </a:r>
          </a:p>
          <a:p>
            <a:pPr lvl="1"/>
            <a:r>
              <a:rPr lang="cs-CZ" dirty="0"/>
              <a:t>cenové kontroly (otázka pravomoci Státní energetické inspekce)</a:t>
            </a:r>
          </a:p>
          <a:p>
            <a:r>
              <a:rPr lang="cs-CZ" b="1" dirty="0"/>
              <a:t>udělování licencí, udělování certifikátu nezávislosti, uznání oprávnění zahraniční osoby</a:t>
            </a:r>
          </a:p>
          <a:p>
            <a:r>
              <a:rPr lang="cs-CZ" b="1" dirty="0"/>
              <a:t>podpora hospodářské soutěže v energetických odvětvích</a:t>
            </a:r>
          </a:p>
          <a:p>
            <a:pPr lvl="1"/>
            <a:r>
              <a:rPr lang="cs-CZ" dirty="0"/>
              <a:t>souběžně s Úřadem pro ochranu hospodářské soutěže (ale § 19a zákona č. 143/2001 Sb.!)</a:t>
            </a:r>
          </a:p>
          <a:p>
            <a:pPr lvl="1"/>
            <a:r>
              <a:rPr lang="cs-CZ" dirty="0"/>
              <a:t>provádění šetření a ukládání opatření k zajištění řádného fungování trhu</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fi-FI" dirty="0" smtClean="0"/>
              <a:t>1</a:t>
            </a:r>
            <a:r>
              <a:rPr lang="cs-CZ" dirty="0" smtClean="0"/>
              <a:t>6</a:t>
            </a:r>
            <a:r>
              <a:rPr lang="fi-FI" dirty="0" smtClean="0"/>
              <a:t>. </a:t>
            </a:r>
            <a:r>
              <a:rPr lang="fi-FI" dirty="0"/>
              <a:t>ERÚ jako nezávislý regulátor (1)</a:t>
            </a:r>
            <a:br>
              <a:rPr lang="fi-FI" dirty="0"/>
            </a:br>
            <a:endParaRPr lang="cs-CZ" dirty="0"/>
          </a:p>
        </p:txBody>
      </p:sp>
    </p:spTree>
    <p:extLst>
      <p:ext uri="{BB962C8B-B14F-4D97-AF65-F5344CB8AC3E}">
        <p14:creationId xmlns:p14="http://schemas.microsoft.com/office/powerpoint/2010/main" val="84671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podpora POZE</a:t>
            </a:r>
          </a:p>
          <a:p>
            <a:r>
              <a:rPr lang="cs-CZ" b="1" dirty="0"/>
              <a:t>rozhodování sporů </a:t>
            </a:r>
          </a:p>
          <a:p>
            <a:pPr lvl="1"/>
            <a:r>
              <a:rPr lang="cs-CZ" dirty="0"/>
              <a:t>spory o připojení a o přístup k přenosové/distribuční soustavě</a:t>
            </a:r>
          </a:p>
          <a:p>
            <a:pPr lvl="1"/>
            <a:r>
              <a:rPr lang="cs-CZ" dirty="0"/>
              <a:t>spory ve věci podpory OZE</a:t>
            </a:r>
          </a:p>
          <a:p>
            <a:pPr lvl="1"/>
            <a:r>
              <a:rPr lang="cs-CZ" dirty="0"/>
              <a:t>spory o plnění či o určení na návrh zákazníka – spotřebitele (domácnost, podnikající FO)</a:t>
            </a:r>
          </a:p>
          <a:p>
            <a:pPr lvl="1"/>
            <a:r>
              <a:rPr lang="cs-CZ" dirty="0"/>
              <a:t>spory o uzavření smlouvy, spory o omezení, přerušení dodávek</a:t>
            </a:r>
          </a:p>
          <a:p>
            <a:pPr lvl="1"/>
            <a:r>
              <a:rPr lang="cs-CZ" dirty="0"/>
              <a:t>spory mezi držiteli licencí, popř. zákazníky, pokud se na příslušnosti ERÚ dohodnou</a:t>
            </a:r>
          </a:p>
          <a:p>
            <a:r>
              <a:rPr lang="cs-CZ" b="1" dirty="0"/>
              <a:t>dohled nad trhem/plněním povinností</a:t>
            </a:r>
          </a:p>
          <a:p>
            <a:pPr lvl="1"/>
            <a:r>
              <a:rPr lang="cs-CZ" dirty="0"/>
              <a:t>dozor v energetice (§ 18)</a:t>
            </a:r>
          </a:p>
          <a:p>
            <a:pPr lvl="1"/>
            <a:r>
              <a:rPr lang="cs-CZ" dirty="0"/>
              <a:t>kontroly z vlastního podnětu či návrhu MPO</a:t>
            </a:r>
          </a:p>
          <a:p>
            <a:pPr lvl="1"/>
            <a:r>
              <a:rPr lang="cs-CZ" dirty="0"/>
              <a:t>dohled nad plněním </a:t>
            </a:r>
            <a:r>
              <a:rPr lang="cs-CZ" dirty="0" err="1"/>
              <a:t>EnZ</a:t>
            </a:r>
            <a:r>
              <a:rPr lang="cs-CZ" dirty="0"/>
              <a:t> a zákona o POZE, cenové kontroly</a:t>
            </a:r>
          </a:p>
          <a:p>
            <a:pPr lvl="1"/>
            <a:r>
              <a:rPr lang="cs-CZ" dirty="0"/>
              <a:t>ukládání pokut a nápravných opatření</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fi-FI" dirty="0" smtClean="0"/>
              <a:t>1</a:t>
            </a:r>
            <a:r>
              <a:rPr lang="cs-CZ" dirty="0" smtClean="0"/>
              <a:t>7</a:t>
            </a:r>
            <a:r>
              <a:rPr lang="fi-FI" dirty="0" smtClean="0"/>
              <a:t>. </a:t>
            </a:r>
            <a:r>
              <a:rPr lang="fi-FI" dirty="0"/>
              <a:t>ERÚ jako nezávislý regulátor (2)</a:t>
            </a:r>
            <a:br>
              <a:rPr lang="fi-FI" dirty="0"/>
            </a:br>
            <a:r>
              <a:rPr lang="fi-FI" dirty="0"/>
              <a:t/>
            </a:r>
            <a:br>
              <a:rPr lang="fi-FI" dirty="0"/>
            </a:br>
            <a:endParaRPr lang="cs-CZ" dirty="0"/>
          </a:p>
        </p:txBody>
      </p:sp>
    </p:spTree>
    <p:extLst>
      <p:ext uri="{BB962C8B-B14F-4D97-AF65-F5344CB8AC3E}">
        <p14:creationId xmlns:p14="http://schemas.microsoft.com/office/powerpoint/2010/main" val="357818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2">
            <a:extLst>
              <a:ext uri="{FF2B5EF4-FFF2-40B4-BE49-F238E27FC236}">
                <a16:creationId xmlns:a16="http://schemas.microsoft.com/office/drawing/2014/main" xmlns="" id="{8C9B2D1D-516F-49D7-B7B6-1A954F44A8F0}"/>
              </a:ext>
            </a:extLst>
          </p:cNvPr>
          <p:cNvSpPr>
            <a:spLocks noGrp="1"/>
          </p:cNvSpPr>
          <p:nvPr>
            <p:ph type="body" sz="quarter" idx="10"/>
          </p:nvPr>
        </p:nvSpPr>
        <p:spPr>
          <a:xfrm>
            <a:off x="822036" y="3440363"/>
            <a:ext cx="9079346" cy="2492990"/>
          </a:xfrm>
        </p:spPr>
        <p:txBody>
          <a:bodyPr wrap="square">
            <a:spAutoFit/>
          </a:bodyPr>
          <a:lstStyle/>
          <a:p>
            <a:r>
              <a:rPr lang="cs-CZ" altLang="cs-CZ" sz="1800" dirty="0"/>
              <a:t>ENERGETICKÉ PRÁVO – ELEKTROENERGETIKA</a:t>
            </a:r>
          </a:p>
          <a:p>
            <a:r>
              <a:rPr lang="cs-CZ" altLang="cs-CZ" sz="1800" dirty="0"/>
              <a:t>(česká část)</a:t>
            </a:r>
          </a:p>
          <a:p>
            <a:endParaRPr lang="cs-CZ" altLang="cs-CZ" sz="1800" dirty="0"/>
          </a:p>
          <a:p>
            <a:pPr algn="just"/>
            <a:r>
              <a:rPr lang="cs-CZ" altLang="cs-CZ" sz="1800" dirty="0"/>
              <a:t>Mgr. et Mgr. Jan Kořán</a:t>
            </a:r>
          </a:p>
          <a:p>
            <a:pPr algn="just"/>
            <a:r>
              <a:rPr lang="cs-CZ" altLang="cs-CZ" sz="1800" dirty="0"/>
              <a:t>spoluautor komentáře k energetickému zákonu, advokát</a:t>
            </a:r>
          </a:p>
          <a:p>
            <a:endParaRPr lang="cs-CZ" altLang="cs-CZ" sz="1800" dirty="0"/>
          </a:p>
          <a:p>
            <a:pPr algn="r"/>
            <a:r>
              <a:rPr lang="cs-CZ" altLang="cs-CZ" sz="1800" dirty="0" smtClean="0"/>
              <a:t>16. </a:t>
            </a:r>
            <a:r>
              <a:rPr lang="cs-CZ" altLang="cs-CZ" sz="1800" smtClean="0"/>
              <a:t>září 2020</a:t>
            </a:r>
            <a:r>
              <a:rPr lang="cs-CZ" altLang="cs-CZ" sz="1800" dirty="0" smtClean="0"/>
              <a:t>, Třinec</a:t>
            </a:r>
            <a:endParaRPr lang="cs-CZ" sz="1800" dirty="0"/>
          </a:p>
        </p:txBody>
      </p:sp>
    </p:spTree>
    <p:extLst>
      <p:ext uri="{BB962C8B-B14F-4D97-AF65-F5344CB8AC3E}">
        <p14:creationId xmlns:p14="http://schemas.microsoft.com/office/powerpoint/2010/main" val="193746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organizační záruky nezávislosti</a:t>
            </a:r>
          </a:p>
          <a:p>
            <a:pPr lvl="1"/>
            <a:r>
              <a:rPr lang="cs-CZ" dirty="0"/>
              <a:t>zákaz poslouchat či vyžadovat pokyny od prezidenta republiky, Parlamentu České republiky, vlády ani od jakéhokoliv jiného orgánu výkonné moci nebo fyzické nebo právnické osoby.</a:t>
            </a:r>
          </a:p>
          <a:p>
            <a:pPr lvl="1"/>
            <a:r>
              <a:rPr lang="cs-CZ" dirty="0"/>
              <a:t>povinnost mlčenlivosti (§ 17 odst. 13)</a:t>
            </a:r>
          </a:p>
          <a:p>
            <a:pPr lvl="1"/>
            <a:r>
              <a:rPr lang="cs-CZ" dirty="0"/>
              <a:t>konstrukce Rady – kolektivní pětičlenný orgán – nezávislost, neodvolatelnost</a:t>
            </a:r>
          </a:p>
          <a:p>
            <a:r>
              <a:rPr lang="cs-CZ" b="1" dirty="0"/>
              <a:t>ekonomická nezávislost ERÚ </a:t>
            </a:r>
          </a:p>
          <a:p>
            <a:pPr lvl="1"/>
            <a:r>
              <a:rPr lang="cs-CZ" dirty="0"/>
              <a:t>§ 17d: poplatek na činnost ERÚ: unikátní poplatek, unikátní způsob výběru soukromoprávní cestou jako součást ceny služby přenosové/distribuční soustavy</a:t>
            </a:r>
          </a:p>
          <a:p>
            <a:r>
              <a:rPr lang="cs-CZ" b="1" dirty="0"/>
              <a:t>transparentnost ERÚ </a:t>
            </a:r>
          </a:p>
          <a:p>
            <a:pPr lvl="1"/>
            <a:r>
              <a:rPr lang="cs-CZ" dirty="0"/>
              <a:t>konzultační a schvalovací procesy se zapojením veřejnosti (schválení řádu, cenová rozhodnutí, …)</a:t>
            </a:r>
          </a:p>
          <a:p>
            <a:pPr lvl="1"/>
            <a:r>
              <a:rPr lang="cs-CZ" dirty="0"/>
              <a:t>zveřejňování rozhodnutí, výkladových stanovisek, výsledky monitorovací činnosti</a:t>
            </a:r>
          </a:p>
          <a:p>
            <a:pPr marL="1007943" lvl="2" indent="0">
              <a:buNone/>
            </a:pP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18. </a:t>
            </a:r>
            <a:r>
              <a:rPr lang="cs-CZ" dirty="0"/>
              <a:t>Vnitřní organizace ERÚ, nezávislost ERÚ </a:t>
            </a:r>
            <a:br>
              <a:rPr lang="cs-CZ" dirty="0"/>
            </a:br>
            <a:r>
              <a:rPr lang="fi-FI" dirty="0"/>
              <a:t/>
            </a:r>
            <a:br>
              <a:rPr lang="fi-FI" dirty="0"/>
            </a:br>
            <a:endParaRPr lang="cs-CZ" dirty="0"/>
          </a:p>
        </p:txBody>
      </p:sp>
    </p:spTree>
    <p:extLst>
      <p:ext uri="{BB962C8B-B14F-4D97-AF65-F5344CB8AC3E}">
        <p14:creationId xmlns:p14="http://schemas.microsoft.com/office/powerpoint/2010/main" val="3075562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4" y="1808094"/>
            <a:ext cx="9602787" cy="5227781"/>
          </a:xfrm>
        </p:spPr>
        <p:txBody>
          <a:bodyPr/>
          <a:lstStyle/>
          <a:p>
            <a:r>
              <a:rPr lang="cs-CZ" b="1" dirty="0"/>
              <a:t>souhrn pravomocí spíše koncepčního charakteru (§ 16)</a:t>
            </a:r>
          </a:p>
          <a:p>
            <a:pPr lvl="1"/>
            <a:r>
              <a:rPr lang="cs-CZ" dirty="0"/>
              <a:t>vydává státní autorizace pro výstavbu výroben elektřiny (od 1 MW)</a:t>
            </a:r>
          </a:p>
          <a:p>
            <a:pPr lvl="1"/>
            <a:r>
              <a:rPr lang="cs-CZ" dirty="0"/>
              <a:t>zpracovává státní energetickou koncepci a Národní akční plán</a:t>
            </a:r>
          </a:p>
          <a:p>
            <a:pPr lvl="1"/>
            <a:r>
              <a:rPr lang="cs-CZ" dirty="0"/>
              <a:t>komunikace s Komisí</a:t>
            </a:r>
          </a:p>
          <a:p>
            <a:pPr lvl="1"/>
            <a:r>
              <a:rPr lang="cs-CZ" dirty="0"/>
              <a:t>vydává závazné stanovisko k desetiletému plánu rozvoje přenosové soustavy</a:t>
            </a:r>
          </a:p>
          <a:p>
            <a:r>
              <a:rPr lang="cs-CZ" b="1" dirty="0"/>
              <a:t>mimosoudní urovnávání sporů v energetických odvětvích</a:t>
            </a:r>
          </a:p>
          <a:p>
            <a:pPr lvl="1"/>
            <a:r>
              <a:rPr lang="cs-CZ" dirty="0"/>
              <a:t>podle § 16 písm. i) </a:t>
            </a:r>
            <a:r>
              <a:rPr lang="cs-CZ" dirty="0" err="1"/>
              <a:t>EnZ</a:t>
            </a:r>
            <a:r>
              <a:rPr lang="cs-CZ" dirty="0"/>
              <a:t>: mimosoudní urovnávání sporů zajišťuje MPO</a:t>
            </a:r>
          </a:p>
          <a:p>
            <a:pPr lvl="1"/>
            <a:r>
              <a:rPr lang="cs-CZ" dirty="0"/>
              <a:t>jenže podle § 20e písm. c) zákona č. 634/1992 Sb., o ochraně spotřebitele, je subjektem mimosoudního řešení spotřebitelských sporů oblasti elektroenergetiky, plynárenství a teplárenství ERÚ v rozsahu působnosti energetického zákona</a:t>
            </a:r>
          </a:p>
          <a:p>
            <a:pPr marL="1007943" lvl="2" indent="0">
              <a:buNone/>
            </a:pP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19. </a:t>
            </a:r>
            <a:r>
              <a:rPr lang="cs-CZ" dirty="0"/>
              <a:t>Postavení MPO</a:t>
            </a:r>
            <a:br>
              <a:rPr lang="cs-CZ" dirty="0"/>
            </a:br>
            <a:endParaRPr lang="cs-CZ" dirty="0"/>
          </a:p>
        </p:txBody>
      </p:sp>
    </p:spTree>
    <p:extLst>
      <p:ext uri="{BB962C8B-B14F-4D97-AF65-F5344CB8AC3E}">
        <p14:creationId xmlns:p14="http://schemas.microsoft.com/office/powerpoint/2010/main" val="19475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„řád“: Pravidla provozování přenosové soustavy, Pravidla provozování distribuční soustavy, Řád provozovatele přepravní soustavy, Řád provozovatele distribuční soustavy, Řád provozovatele zásobníku plynu, obchodní podmínky operátora trhu</a:t>
            </a:r>
          </a:p>
          <a:p>
            <a:pPr lvl="1"/>
            <a:r>
              <a:rPr lang="cs-CZ" dirty="0"/>
              <a:t>specifický nástroj detailní regulace: obchodní podmínky, schvalované orgánem veřejné moci</a:t>
            </a:r>
          </a:p>
          <a:p>
            <a:pPr lvl="1"/>
            <a:r>
              <a:rPr lang="cs-CZ" dirty="0"/>
              <a:t>klíčové pro možnost zachování jednotných podmínek pro zákazníky</a:t>
            </a:r>
          </a:p>
          <a:p>
            <a:pPr lvl="1"/>
            <a:r>
              <a:rPr lang="cs-CZ" dirty="0"/>
              <a:t>účastníkem řízení je jen držitel licence, o jehož řád se jedná, ale ERÚ návrh zveřejní (web ERÚ) a následně vypořádává připomínky</a:t>
            </a:r>
          </a:p>
          <a:p>
            <a:pPr lvl="1"/>
            <a:r>
              <a:rPr lang="cs-CZ" dirty="0"/>
              <a:t>je-li držitel licence nečinným může ERÚ řád stanovit sám</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20. </a:t>
            </a:r>
            <a:r>
              <a:rPr lang="cs-CZ" dirty="0"/>
              <a:t>Schvalování Pravidel a řádu (§ 97a)</a:t>
            </a:r>
            <a:br>
              <a:rPr lang="cs-CZ" dirty="0"/>
            </a:br>
            <a:endParaRPr lang="cs-CZ" dirty="0"/>
          </a:p>
        </p:txBody>
      </p:sp>
    </p:spTree>
    <p:extLst>
      <p:ext uri="{BB962C8B-B14F-4D97-AF65-F5344CB8AC3E}">
        <p14:creationId xmlns:p14="http://schemas.microsoft.com/office/powerpoint/2010/main" val="152601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akciová společnost založená státem, povinný minimální podíl státu: 67 % - OTE, a.s.</a:t>
            </a:r>
          </a:p>
          <a:p>
            <a:r>
              <a:rPr lang="cs-CZ" b="1" dirty="0" smtClean="0"/>
              <a:t>držitel licence (jedné, výlučné, a nikoliv jiné)</a:t>
            </a:r>
          </a:p>
          <a:p>
            <a:r>
              <a:rPr lang="cs-CZ" b="1" dirty="0" smtClean="0"/>
              <a:t>úkoly OTE</a:t>
            </a:r>
            <a:endParaRPr lang="cs-CZ" b="1" dirty="0"/>
          </a:p>
          <a:p>
            <a:pPr lvl="1"/>
            <a:r>
              <a:rPr lang="cs-CZ" dirty="0"/>
              <a:t>organizuje </a:t>
            </a:r>
            <a:r>
              <a:rPr lang="cs-CZ" dirty="0" smtClean="0"/>
              <a:t>krátkodobý </a:t>
            </a:r>
            <a:r>
              <a:rPr lang="cs-CZ" dirty="0"/>
              <a:t>trh s plynem a krátkodobý trh s elektřinou a ve spolupráci s provozovatelem přenosové soustavy vyrovnávací trh s regulační energií</a:t>
            </a:r>
            <a:r>
              <a:rPr lang="cs-CZ" dirty="0" smtClean="0"/>
              <a:t>,</a:t>
            </a:r>
          </a:p>
          <a:p>
            <a:pPr lvl="1"/>
            <a:r>
              <a:rPr lang="cs-CZ" dirty="0"/>
              <a:t>vyhodnocuje odchylky </a:t>
            </a:r>
            <a:r>
              <a:rPr lang="cs-CZ" dirty="0" smtClean="0"/>
              <a:t>a na základě vyhodnocení zajišťuje zúčtování </a:t>
            </a:r>
            <a:r>
              <a:rPr lang="cs-CZ" dirty="0"/>
              <a:t>a vypořádání odchylek subjektů zúčtování, které jsou povinny je uhradit</a:t>
            </a:r>
            <a:r>
              <a:rPr lang="cs-CZ" dirty="0" smtClean="0"/>
              <a:t>,</a:t>
            </a:r>
          </a:p>
          <a:p>
            <a:pPr lvl="1"/>
            <a:r>
              <a:rPr lang="cs-CZ" dirty="0" smtClean="0"/>
              <a:t>zajišťuje a poskytuje účastníkům </a:t>
            </a:r>
            <a:r>
              <a:rPr lang="cs-CZ" dirty="0"/>
              <a:t>trhu s elektřinou nebo plynem skutečné hodnoty dodávek a odběrů elektřiny nebo plynu a další nezbytné informace související s vyúčtováním dodávek a odběrů elektřiny nebo plynu a s právem zákazníka na změnu dodavatele</a:t>
            </a:r>
            <a:r>
              <a:rPr lang="cs-CZ" dirty="0" smtClean="0"/>
              <a:t>,</a:t>
            </a:r>
          </a:p>
          <a:p>
            <a:pPr lvl="1"/>
            <a:r>
              <a:rPr lang="cs-CZ" dirty="0" smtClean="0"/>
              <a:t>zpracovává </a:t>
            </a:r>
            <a:r>
              <a:rPr lang="cs-CZ" dirty="0"/>
              <a:t>a po schválení </a:t>
            </a:r>
            <a:r>
              <a:rPr lang="cs-CZ" dirty="0" smtClean="0"/>
              <a:t>ERÚ zveřejňuje zveřejňovat </a:t>
            </a:r>
            <a:r>
              <a:rPr lang="cs-CZ" dirty="0"/>
              <a:t>obchodní podmínky operátora trhu pro elektroenergetiku a pro </a:t>
            </a:r>
            <a:r>
              <a:rPr lang="cs-CZ" dirty="0" smtClean="0"/>
              <a:t>plynárenství</a:t>
            </a:r>
          </a:p>
          <a:p>
            <a:pPr lvl="1"/>
            <a:r>
              <a:rPr lang="cs-CZ" dirty="0" smtClean="0"/>
              <a:t>v </a:t>
            </a:r>
            <a:r>
              <a:rPr lang="cs-CZ" dirty="0"/>
              <a:t>součinnosti s </a:t>
            </a:r>
            <a:r>
              <a:rPr lang="cs-CZ" dirty="0" smtClean="0"/>
              <a:t>PDS zajišťuje zpracovávání </a:t>
            </a:r>
            <a:r>
              <a:rPr lang="cs-CZ" dirty="0"/>
              <a:t>typových diagramů </a:t>
            </a:r>
            <a:r>
              <a:rPr lang="cs-CZ" dirty="0" smtClean="0"/>
              <a:t>dodávek</a:t>
            </a:r>
          </a:p>
          <a:p>
            <a:pPr lvl="1"/>
            <a:r>
              <a:rPr lang="cs-CZ" dirty="0"/>
              <a:t>uzavírá </a:t>
            </a:r>
            <a:r>
              <a:rPr lang="cs-CZ" dirty="0" smtClean="0"/>
              <a:t>smlouvu </a:t>
            </a:r>
            <a:r>
              <a:rPr lang="cs-CZ" dirty="0"/>
              <a:t>o zúčtování odchylek a </a:t>
            </a:r>
            <a:r>
              <a:rPr lang="cs-CZ" dirty="0" smtClean="0"/>
              <a:t>umožňuje obchodovat </a:t>
            </a:r>
            <a:r>
              <a:rPr lang="cs-CZ" dirty="0"/>
              <a:t>s elektřinou nebo plynem na jím organizovaných trzích každému, kdo o to požádá a splňuje obchodní podmínky </a:t>
            </a:r>
            <a:r>
              <a:rPr lang="cs-CZ" dirty="0" smtClean="0"/>
              <a:t>OTE, a.s.</a:t>
            </a:r>
          </a:p>
          <a:p>
            <a:pPr lvl="1"/>
            <a:r>
              <a:rPr lang="cs-CZ" dirty="0" smtClean="0"/>
              <a:t>POZE: hradí zelený bonus, rozdíl mezi </a:t>
            </a:r>
            <a:r>
              <a:rPr lang="cs-CZ" dirty="0"/>
              <a:t>výkupní cenou a </a:t>
            </a:r>
            <a:r>
              <a:rPr lang="cs-CZ" dirty="0" smtClean="0"/>
              <a:t>vydává </a:t>
            </a:r>
            <a:r>
              <a:rPr lang="cs-CZ" dirty="0"/>
              <a:t>záruky původu elektřiny z </a:t>
            </a:r>
            <a:r>
              <a:rPr lang="cs-CZ" dirty="0" smtClean="0"/>
              <a:t>OZE a KVET,</a:t>
            </a: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21. Operátor trhu (§ 20a)</a:t>
            </a:r>
            <a:r>
              <a:rPr lang="cs-CZ" dirty="0"/>
              <a:t/>
            </a:r>
            <a:br>
              <a:rPr lang="cs-CZ" dirty="0"/>
            </a:br>
            <a:endParaRPr lang="cs-CZ" dirty="0"/>
          </a:p>
        </p:txBody>
      </p:sp>
    </p:spTree>
    <p:extLst>
      <p:ext uri="{BB962C8B-B14F-4D97-AF65-F5344CB8AC3E}">
        <p14:creationId xmlns:p14="http://schemas.microsoft.com/office/powerpoint/2010/main" val="467118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endParaRPr lang="cs-CZ" b="1" dirty="0" smtClean="0"/>
          </a:p>
          <a:p>
            <a:r>
              <a:rPr lang="cs-CZ" b="1" dirty="0" smtClean="0"/>
              <a:t>účastníci trhu s elektřinou:</a:t>
            </a:r>
          </a:p>
          <a:p>
            <a:pPr lvl="1"/>
            <a:r>
              <a:rPr lang="cs-CZ" dirty="0" smtClean="0"/>
              <a:t>provozovatel </a:t>
            </a:r>
            <a:r>
              <a:rPr lang="cs-CZ" dirty="0"/>
              <a:t>přenosové </a:t>
            </a:r>
            <a:r>
              <a:rPr lang="cs-CZ" dirty="0" smtClean="0"/>
              <a:t>soustavy</a:t>
            </a:r>
            <a:endParaRPr lang="cs-CZ" dirty="0"/>
          </a:p>
          <a:p>
            <a:pPr lvl="1"/>
            <a:r>
              <a:rPr lang="cs-CZ" dirty="0" smtClean="0"/>
              <a:t>provozovatelé </a:t>
            </a:r>
            <a:r>
              <a:rPr lang="cs-CZ" dirty="0"/>
              <a:t>distribučních </a:t>
            </a:r>
            <a:r>
              <a:rPr lang="cs-CZ" dirty="0" smtClean="0"/>
              <a:t>soustav</a:t>
            </a:r>
            <a:endParaRPr lang="cs-CZ" dirty="0"/>
          </a:p>
          <a:p>
            <a:pPr lvl="1"/>
            <a:r>
              <a:rPr lang="cs-CZ" dirty="0"/>
              <a:t>výrobci </a:t>
            </a:r>
            <a:r>
              <a:rPr lang="cs-CZ" dirty="0" smtClean="0"/>
              <a:t>elektřiny </a:t>
            </a:r>
            <a:endParaRPr lang="cs-CZ" dirty="0"/>
          </a:p>
          <a:p>
            <a:pPr lvl="1"/>
            <a:r>
              <a:rPr lang="cs-CZ" dirty="0" smtClean="0"/>
              <a:t>obchodníci </a:t>
            </a:r>
            <a:r>
              <a:rPr lang="cs-CZ" dirty="0"/>
              <a:t>s </a:t>
            </a:r>
            <a:r>
              <a:rPr lang="cs-CZ" dirty="0" smtClean="0"/>
              <a:t>elektřinou</a:t>
            </a:r>
            <a:endParaRPr lang="cs-CZ" dirty="0"/>
          </a:p>
          <a:p>
            <a:pPr lvl="1"/>
            <a:r>
              <a:rPr lang="cs-CZ" dirty="0" smtClean="0"/>
              <a:t>zákazníci</a:t>
            </a:r>
            <a:endParaRPr lang="cs-CZ" dirty="0"/>
          </a:p>
          <a:p>
            <a:pPr lvl="1"/>
            <a:r>
              <a:rPr lang="cs-CZ" dirty="0"/>
              <a:t>operátor </a:t>
            </a:r>
            <a:r>
              <a:rPr lang="cs-CZ" dirty="0" smtClean="0"/>
              <a:t>trhu</a:t>
            </a:r>
          </a:p>
          <a:p>
            <a:pPr lvl="1"/>
            <a:r>
              <a:rPr lang="cs-CZ" dirty="0" smtClean="0"/>
              <a:t>zatím chybí: ukládání elektřiny (akumulace), agregace/řízení odezvy poptávky</a:t>
            </a:r>
            <a:endParaRPr lang="cs-CZ" dirty="0"/>
          </a:p>
          <a:p>
            <a:r>
              <a:rPr lang="cs-CZ" b="1" dirty="0"/>
              <a:t> </a:t>
            </a:r>
            <a:endParaRPr lang="cs-CZ" b="1" dirty="0" smtClean="0"/>
          </a:p>
          <a:p>
            <a:r>
              <a:rPr lang="cs-CZ" b="1" dirty="0" smtClean="0"/>
              <a:t>odpovědnost za odchylku </a:t>
            </a:r>
            <a:endParaRPr lang="cs-CZ" b="1" dirty="0"/>
          </a:p>
          <a:p>
            <a:pPr lvl="1"/>
            <a:r>
              <a:rPr lang="cs-CZ" dirty="0" smtClean="0"/>
              <a:t>účastníci nesou </a:t>
            </a:r>
            <a:r>
              <a:rPr lang="cs-CZ" dirty="0"/>
              <a:t>odpovědnost za odchylku a jsou subjekty zúčtování odchylek,</a:t>
            </a:r>
          </a:p>
          <a:p>
            <a:pPr lvl="1"/>
            <a:r>
              <a:rPr lang="cs-CZ" dirty="0" smtClean="0"/>
              <a:t>ale mohou </a:t>
            </a:r>
            <a:r>
              <a:rPr lang="cs-CZ" dirty="0"/>
              <a:t>přenášet na základě smlouvy odpovědnost za odchylku na jiný subjekt zúčtování odchylek.</a:t>
            </a:r>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22. Účastníci trhu (§ 22)</a:t>
            </a:r>
            <a:r>
              <a:rPr lang="cs-CZ" dirty="0"/>
              <a:t/>
            </a:r>
            <a:br>
              <a:rPr lang="cs-CZ" dirty="0"/>
            </a:br>
            <a:endParaRPr lang="cs-CZ" dirty="0"/>
          </a:p>
        </p:txBody>
      </p:sp>
    </p:spTree>
    <p:extLst>
      <p:ext uri="{BB962C8B-B14F-4D97-AF65-F5344CB8AC3E}">
        <p14:creationId xmlns:p14="http://schemas.microsoft.com/office/powerpoint/2010/main" val="2427391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endParaRPr lang="cs-CZ" b="1" dirty="0" smtClean="0"/>
          </a:p>
          <a:p>
            <a:r>
              <a:rPr lang="cs-CZ" b="1" dirty="0" smtClean="0"/>
              <a:t>Hlavní úkoly:</a:t>
            </a:r>
          </a:p>
          <a:p>
            <a:pPr lvl="1"/>
            <a:r>
              <a:rPr lang="cs-CZ" dirty="0"/>
              <a:t>zajišťuje bezpečný, spolehlivý a efektivní provoz, obnovu a rozvoj přenosové soustavy </a:t>
            </a:r>
            <a:endParaRPr lang="cs-CZ" dirty="0" smtClean="0"/>
          </a:p>
          <a:p>
            <a:pPr lvl="1"/>
            <a:r>
              <a:rPr lang="cs-CZ" dirty="0" smtClean="0"/>
              <a:t>zajišťuje </a:t>
            </a:r>
            <a:r>
              <a:rPr lang="cs-CZ" dirty="0"/>
              <a:t>propojení přenosové soustavy s jinými soustavami, a za tím účelem zabezpečuje podpůrné služby a dlouhodobou schopnost přenosové soustavy uspokojovat přiměřenou poptávku po přenosu elektřiny, </a:t>
            </a:r>
            <a:endParaRPr lang="cs-CZ" dirty="0" smtClean="0"/>
          </a:p>
          <a:p>
            <a:pPr lvl="1"/>
            <a:r>
              <a:rPr lang="cs-CZ" dirty="0" smtClean="0"/>
              <a:t>spolupracuje </a:t>
            </a:r>
            <a:r>
              <a:rPr lang="cs-CZ" dirty="0"/>
              <a:t>s provozovateli propojených přenosových soustav a </a:t>
            </a:r>
            <a:r>
              <a:rPr lang="cs-CZ" dirty="0" smtClean="0"/>
              <a:t>na </a:t>
            </a:r>
            <a:r>
              <a:rPr lang="cs-CZ" dirty="0"/>
              <a:t>integraci vnitřního evropského trhu s elektřinou</a:t>
            </a:r>
            <a:r>
              <a:rPr lang="cs-CZ" dirty="0" smtClean="0"/>
              <a:t>,</a:t>
            </a:r>
          </a:p>
          <a:p>
            <a:pPr lvl="1"/>
            <a:r>
              <a:rPr lang="cs-CZ" dirty="0"/>
              <a:t>řídí toky elektřiny v přenosové soustavě při respektování přenosů elektřiny mezi propojenými soustavami ostatních států a ve spolupráci s provozovateli distribučních soustav v elektrizační soustavě,</a:t>
            </a:r>
          </a:p>
          <a:p>
            <a:pPr lvl="1"/>
            <a:r>
              <a:rPr lang="cs-CZ" dirty="0" smtClean="0"/>
              <a:t>odpovídá </a:t>
            </a:r>
            <a:r>
              <a:rPr lang="cs-CZ" dirty="0"/>
              <a:t>za zajištění systémových služeb pro elektrizační soustavu na úrovni </a:t>
            </a:r>
            <a:r>
              <a:rPr lang="cs-CZ" dirty="0" smtClean="0"/>
              <a:t>přenos. </a:t>
            </a:r>
            <a:r>
              <a:rPr lang="cs-CZ" dirty="0"/>
              <a:t>soustavy,</a:t>
            </a:r>
          </a:p>
          <a:p>
            <a:pPr lvl="1"/>
            <a:r>
              <a:rPr lang="cs-CZ" dirty="0" smtClean="0"/>
              <a:t>účastní </a:t>
            </a:r>
            <a:r>
              <a:rPr lang="cs-CZ" dirty="0"/>
              <a:t>se vyrovnávacího mechanismu a uskutečňuje platby podle vyrovnávacího mechanismu mezi provozovateli </a:t>
            </a:r>
            <a:r>
              <a:rPr lang="cs-CZ" dirty="0" smtClean="0"/>
              <a:t>PS v </a:t>
            </a:r>
            <a:r>
              <a:rPr lang="cs-CZ" dirty="0"/>
              <a:t>souladu s </a:t>
            </a:r>
            <a:r>
              <a:rPr lang="cs-CZ" dirty="0" smtClean="0"/>
              <a:t>Třetím nařízením</a:t>
            </a:r>
          </a:p>
          <a:p>
            <a:pPr lvl="1"/>
            <a:endParaRPr lang="cs-CZ" dirty="0"/>
          </a:p>
          <a:p>
            <a:r>
              <a:rPr lang="cs-CZ" b="1" dirty="0" smtClean="0"/>
              <a:t>licence: výlučná, nesmí být držitelem jiné licence </a:t>
            </a:r>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23. Provozovatel přenosové soustavy (§ 24) (1)</a:t>
            </a:r>
            <a:r>
              <a:rPr lang="cs-CZ" dirty="0"/>
              <a:t/>
            </a:r>
            <a:br>
              <a:rPr lang="cs-CZ" dirty="0"/>
            </a:br>
            <a:endParaRPr lang="cs-CZ" dirty="0"/>
          </a:p>
        </p:txBody>
      </p:sp>
    </p:spTree>
    <p:extLst>
      <p:ext uri="{BB962C8B-B14F-4D97-AF65-F5344CB8AC3E}">
        <p14:creationId xmlns:p14="http://schemas.microsoft.com/office/powerpoint/2010/main" val="1841162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endParaRPr lang="cs-CZ" b="1" dirty="0" smtClean="0"/>
          </a:p>
          <a:p>
            <a:r>
              <a:rPr lang="cs-CZ" b="1" dirty="0" smtClean="0"/>
              <a:t>Klíčová oprávnění:</a:t>
            </a:r>
          </a:p>
          <a:p>
            <a:pPr lvl="1"/>
            <a:r>
              <a:rPr lang="cs-CZ" dirty="0"/>
              <a:t>obstarávat za nejnižší náklady podpůrné služby a elektřinu pro krytí ztrát elektřiny v </a:t>
            </a:r>
            <a:r>
              <a:rPr lang="cs-CZ" dirty="0" smtClean="0"/>
              <a:t>PS </a:t>
            </a:r>
            <a:r>
              <a:rPr lang="cs-CZ" dirty="0"/>
              <a:t>a pro vlastní potřebu; pro řízení rovnováhy mezi výrobou a spotřebou a pro řízení toků elektřiny podle </a:t>
            </a:r>
            <a:r>
              <a:rPr lang="cs-CZ" dirty="0" smtClean="0"/>
              <a:t>obstarávat </a:t>
            </a:r>
            <a:r>
              <a:rPr lang="cs-CZ" dirty="0"/>
              <a:t>regulační energii,</a:t>
            </a:r>
            <a:endParaRPr lang="cs-CZ" dirty="0" smtClean="0"/>
          </a:p>
          <a:p>
            <a:pPr lvl="1"/>
            <a:r>
              <a:rPr lang="cs-CZ" dirty="0"/>
              <a:t>omezit nebo přerušit v nezbytném rozsahu dodávku elektřiny účastníkům trhu s </a:t>
            </a:r>
            <a:r>
              <a:rPr lang="cs-CZ" dirty="0" smtClean="0"/>
              <a:t>elektřinou, stejně tak elektřinu z výroben (stav nouze, neoprávněný odběr/dodávka, plánované práce, odstraňování poruch, ohrožení života či zdraví či kvality dodávané elektřiny, dispečerské řízení)</a:t>
            </a:r>
          </a:p>
          <a:p>
            <a:pPr lvl="2"/>
            <a:r>
              <a:rPr lang="cs-CZ" dirty="0" smtClean="0"/>
              <a:t>plánované práce – oznámit 50 dní předem</a:t>
            </a:r>
          </a:p>
          <a:p>
            <a:pPr lvl="2"/>
            <a:r>
              <a:rPr lang="cs-CZ" dirty="0" smtClean="0"/>
              <a:t>nárok na náhradu škody vyloučen</a:t>
            </a:r>
          </a:p>
          <a:p>
            <a:pPr lvl="1"/>
            <a:r>
              <a:rPr lang="cs-CZ" dirty="0"/>
              <a:t> souladu se zvláštním právním </a:t>
            </a:r>
            <a:r>
              <a:rPr lang="cs-CZ" dirty="0" smtClean="0"/>
              <a:t>předpisem </a:t>
            </a:r>
            <a:r>
              <a:rPr lang="cs-CZ" dirty="0"/>
              <a:t>zřizovat a provozovat na cizích nemovitostech zařízení přenosové soustavy, přetínat tyto nemovitosti vodiči a umísťovat v nich vedení, vstupovat a vjíždět na cizí nemovitosti v souvislosti se zřizováním, obnovou a provozováním přenosové </a:t>
            </a:r>
            <a:r>
              <a:rPr lang="cs-CZ" dirty="0" smtClean="0"/>
              <a:t>soustavy</a:t>
            </a:r>
          </a:p>
          <a:p>
            <a:pPr lvl="2"/>
            <a:r>
              <a:rPr lang="cs-CZ" dirty="0" smtClean="0"/>
              <a:t>za náhradu</a:t>
            </a:r>
          </a:p>
          <a:p>
            <a:pPr lvl="2"/>
            <a:r>
              <a:rPr lang="cs-CZ" dirty="0" smtClean="0"/>
              <a:t>povinnost zřídit věcné břemeno (ale zachována „historická“ věcná břemena)</a:t>
            </a:r>
          </a:p>
          <a:p>
            <a:pPr lvl="1"/>
            <a:endParaRPr lang="cs-CZ" dirty="0"/>
          </a:p>
          <a:p>
            <a:endParaRPr lang="cs-CZ" b="1" dirty="0" smtClean="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24. Provozovatel přenosové soustavy (§ 24) (2)</a:t>
            </a:r>
            <a:r>
              <a:rPr lang="cs-CZ" dirty="0"/>
              <a:t/>
            </a:r>
            <a:br>
              <a:rPr lang="cs-CZ" dirty="0"/>
            </a:br>
            <a:endParaRPr lang="cs-CZ" dirty="0"/>
          </a:p>
        </p:txBody>
      </p:sp>
    </p:spTree>
    <p:extLst>
      <p:ext uri="{BB962C8B-B14F-4D97-AF65-F5344CB8AC3E}">
        <p14:creationId xmlns:p14="http://schemas.microsoft.com/office/powerpoint/2010/main" val="4213120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endParaRPr lang="cs-CZ" b="1" dirty="0" smtClean="0"/>
          </a:p>
          <a:p>
            <a:r>
              <a:rPr lang="cs-CZ" b="1" dirty="0" smtClean="0"/>
              <a:t>Klíčové povinnosti:</a:t>
            </a:r>
          </a:p>
          <a:p>
            <a:pPr lvl="1"/>
            <a:r>
              <a:rPr lang="cs-CZ" dirty="0" smtClean="0"/>
              <a:t>připojovací povinnost</a:t>
            </a:r>
          </a:p>
          <a:p>
            <a:pPr lvl="2"/>
            <a:r>
              <a:rPr lang="cs-CZ" dirty="0"/>
              <a:t>s výjimkou případu prokazatelného nedostatku kapacity zařízení pro přenos nebo při ohrožení bezpečného a spolehlivého provozu přenosové soustavy</a:t>
            </a:r>
            <a:endParaRPr lang="cs-CZ" dirty="0" smtClean="0"/>
          </a:p>
          <a:p>
            <a:pPr lvl="1"/>
            <a:r>
              <a:rPr lang="cs-CZ" dirty="0" smtClean="0"/>
              <a:t>povinnost umožnit přístup k PS</a:t>
            </a:r>
          </a:p>
          <a:p>
            <a:pPr lvl="1"/>
            <a:r>
              <a:rPr lang="cs-CZ" dirty="0" smtClean="0"/>
              <a:t>zajišťovat </a:t>
            </a:r>
            <a:r>
              <a:rPr lang="cs-CZ" dirty="0"/>
              <a:t>všem účastníkům trhu s elektřinou neznevýhodňující podmínky pro </a:t>
            </a:r>
            <a:r>
              <a:rPr lang="cs-CZ" dirty="0" smtClean="0"/>
              <a:t>připojení a přenos</a:t>
            </a:r>
          </a:p>
          <a:p>
            <a:pPr lvl="1"/>
            <a:r>
              <a:rPr lang="cs-CZ" dirty="0"/>
              <a:t>zajišťovat měření v přenosové soustavě včetně jejich vyhodnocování a předávat operátorovi trhu naměřené a vyhodnocené údaje</a:t>
            </a:r>
          </a:p>
          <a:p>
            <a:pPr lvl="1"/>
            <a:r>
              <a:rPr lang="cs-CZ" dirty="0" smtClean="0"/>
              <a:t>zajistit </a:t>
            </a:r>
            <a:r>
              <a:rPr lang="cs-CZ" dirty="0"/>
              <a:t>zřízení technického </a:t>
            </a:r>
            <a:r>
              <a:rPr lang="cs-CZ" dirty="0" smtClean="0"/>
              <a:t>dispečinku</a:t>
            </a:r>
          </a:p>
          <a:p>
            <a:pPr lvl="1"/>
            <a:r>
              <a:rPr lang="cs-CZ" dirty="0"/>
              <a:t>zajišťovat ochranu chráněných informací, včetně zajištění ochrany údajů předávaných operátorovi </a:t>
            </a:r>
            <a:r>
              <a:rPr lang="cs-CZ" dirty="0" smtClean="0"/>
              <a:t>trhu</a:t>
            </a:r>
          </a:p>
          <a:p>
            <a:pPr lvl="1"/>
            <a:r>
              <a:rPr lang="cs-CZ" dirty="0"/>
              <a:t>dodržovat stanovenou kvalitu dodávek a služeb, vykazovat </a:t>
            </a:r>
            <a:r>
              <a:rPr lang="cs-CZ" dirty="0" smtClean="0"/>
              <a:t>ji ERÚ a </a:t>
            </a:r>
            <a:r>
              <a:rPr lang="cs-CZ" dirty="0"/>
              <a:t>zveřejňovat ji způsobem umožňujícím dálkový </a:t>
            </a:r>
            <a:r>
              <a:rPr lang="cs-CZ" dirty="0" smtClean="0"/>
              <a:t>přístup</a:t>
            </a:r>
          </a:p>
          <a:p>
            <a:pPr lvl="1"/>
            <a:r>
              <a:rPr lang="cs-CZ" dirty="0"/>
              <a:t>registrovat odběrná místa a předávací místa u operátora </a:t>
            </a:r>
            <a:r>
              <a:rPr lang="cs-CZ" dirty="0" smtClean="0"/>
              <a:t>trhu</a:t>
            </a:r>
          </a:p>
          <a:p>
            <a:pPr lvl="1"/>
            <a:r>
              <a:rPr lang="cs-CZ" dirty="0"/>
              <a:t>zajistit neznevýhodňující podmínky pro poskytovatele podpůrných </a:t>
            </a:r>
            <a:r>
              <a:rPr lang="cs-CZ" dirty="0" smtClean="0"/>
              <a:t>služeb</a:t>
            </a:r>
          </a:p>
          <a:p>
            <a:pPr lvl="2"/>
            <a:endParaRPr lang="cs-CZ" dirty="0" smtClean="0"/>
          </a:p>
          <a:p>
            <a:pPr lvl="1"/>
            <a:endParaRPr lang="cs-CZ" dirty="0"/>
          </a:p>
          <a:p>
            <a:endParaRPr lang="cs-CZ" b="1" dirty="0" smtClean="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25. Provozovatel přenosové soustavy (§ 24) (3)</a:t>
            </a:r>
            <a:r>
              <a:rPr lang="cs-CZ" dirty="0"/>
              <a:t/>
            </a:r>
            <a:br>
              <a:rPr lang="cs-CZ" dirty="0"/>
            </a:br>
            <a:endParaRPr lang="cs-CZ" dirty="0"/>
          </a:p>
        </p:txBody>
      </p:sp>
    </p:spTree>
    <p:extLst>
      <p:ext uri="{BB962C8B-B14F-4D97-AF65-F5344CB8AC3E}">
        <p14:creationId xmlns:p14="http://schemas.microsoft.com/office/powerpoint/2010/main" val="422381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1" y="1414180"/>
            <a:ext cx="9602787" cy="5227781"/>
          </a:xfrm>
        </p:spPr>
        <p:txBody>
          <a:bodyPr/>
          <a:lstStyle/>
          <a:p>
            <a:pPr marL="0" indent="0">
              <a:buNone/>
            </a:pPr>
            <a:endParaRPr lang="cs-CZ" dirty="0"/>
          </a:p>
          <a:p>
            <a:r>
              <a:rPr lang="cs-CZ" b="1" dirty="0"/>
              <a:t>§ 24a: vlastnické oddělení provozovatele přenosové soustavy</a:t>
            </a:r>
          </a:p>
          <a:p>
            <a:pPr lvl="1"/>
            <a:r>
              <a:rPr lang="cs-CZ" dirty="0"/>
              <a:t>postulát nezávislosti TSO z hlediska jeho společné struktury na výrobě elektřiny či plynu a na obchodu s elektřinou či plynem</a:t>
            </a:r>
          </a:p>
          <a:p>
            <a:pPr lvl="1"/>
            <a:r>
              <a:rPr lang="cs-CZ" dirty="0"/>
              <a:t>kvalitativní rozdíl oproti DSO (§ 25a): nezávislost z hlediska právní formy, organizace a rozhodování (je-li součástí vertikálně integrovaného podnikatele)</a:t>
            </a:r>
          </a:p>
          <a:p>
            <a:pPr lvl="1"/>
            <a:r>
              <a:rPr lang="cs-CZ" dirty="0"/>
              <a:t>výsledek třetího liberalizačního balíčku: požadavek vlastnického oddělení</a:t>
            </a:r>
          </a:p>
          <a:p>
            <a:pPr lvl="1"/>
            <a:r>
              <a:rPr lang="cs-CZ" dirty="0"/>
              <a:t>TSO musí být vlastníkem přenosové soustavy</a:t>
            </a:r>
          </a:p>
          <a:p>
            <a:pPr lvl="1"/>
            <a:r>
              <a:rPr lang="cs-CZ" dirty="0"/>
              <a:t>nad TSO ani jeho závodem nesmí přímo či nepřímo vykonávat kontrolu osoba, která vykonává kontrolu nad výrobcem či obchodníkem, popřípadě sama vyrábí či obchoduje, ani nesmí vykonávat tzv. jiné právo (hlasovací právo, vlastnictví k účastnickým cenným papírům, právy jmenovat členy orgánů TSO, jiné právo, jehož výkon vyvolává podstatný konflikt zájmů)</a:t>
            </a:r>
          </a:p>
          <a:p>
            <a:pPr lvl="1"/>
            <a:r>
              <a:rPr lang="cs-CZ" dirty="0"/>
              <a:t>TSO nesmí vyrábět elektřinu či plyn nebo s nimi obchodovat </a:t>
            </a:r>
          </a:p>
          <a:p>
            <a:pPr lvl="1"/>
            <a:r>
              <a:rPr lang="cs-CZ" dirty="0"/>
              <a:t>nezávislost orgánů TSO – nesmějí být propojeni s výrobcem elektřiny/plynu ani s obchodníkem</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26. </a:t>
            </a:r>
            <a:r>
              <a:rPr lang="cs-CZ" dirty="0" err="1"/>
              <a:t>Unbundling</a:t>
            </a:r>
            <a:r>
              <a:rPr lang="cs-CZ" dirty="0"/>
              <a:t>: provozovatel přenosové soustavy (1)</a:t>
            </a:r>
            <a:br>
              <a:rPr lang="cs-CZ" dirty="0"/>
            </a:b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3788036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479856" y="1577969"/>
            <a:ext cx="9602787" cy="3492795"/>
          </a:xfrm>
        </p:spPr>
        <p:txBody>
          <a:bodyPr/>
          <a:lstStyle/>
          <a:p>
            <a:pPr marL="0" indent="0">
              <a:buNone/>
            </a:pPr>
            <a:endParaRPr lang="cs-CZ" dirty="0"/>
          </a:p>
          <a:p>
            <a:r>
              <a:rPr lang="cs-CZ" b="1" dirty="0"/>
              <a:t>praktická výjimka pro Českou republiku</a:t>
            </a:r>
          </a:p>
          <a:p>
            <a:pPr lvl="1"/>
            <a:r>
              <a:rPr lang="cs-CZ" dirty="0"/>
              <a:t>výjimka pro Českou republiku, územní samosprávný celek nebo jinou osobu veřejného práva: propojení s výrobcem nebo obchodníkem může existovat přes jiný, nezávislý státní orgán</a:t>
            </a:r>
          </a:p>
          <a:p>
            <a:r>
              <a:rPr lang="cs-CZ" b="1" dirty="0"/>
              <a:t>reálný stav v ČR: stát ovládá TSO (prostřednictvím MPO) i největšího obchodníka a výrobce elektřinu (prostřednictvím Ministerstva financí)</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479857" y="200339"/>
            <a:ext cx="9602786" cy="817732"/>
          </a:xfrm>
        </p:spPr>
        <p:txBody>
          <a:bodyPr>
            <a:normAutofit fontScale="90000"/>
          </a:bodyPr>
          <a:lstStyle/>
          <a:p>
            <a:r>
              <a:rPr lang="cs-CZ" dirty="0"/>
              <a:t> </a:t>
            </a:r>
            <a:br>
              <a:rPr lang="cs-CZ" dirty="0"/>
            </a:br>
            <a:r>
              <a:rPr lang="cs-CZ" dirty="0" smtClean="0"/>
              <a:t>27. </a:t>
            </a:r>
            <a:r>
              <a:rPr lang="cs-CZ" dirty="0" err="1"/>
              <a:t>Unbundling</a:t>
            </a:r>
            <a:r>
              <a:rPr lang="cs-CZ" dirty="0"/>
              <a:t>: provozovatel přenosové soustavy (2)</a:t>
            </a:r>
            <a:br>
              <a:rPr lang="cs-CZ" dirty="0"/>
            </a:br>
            <a:r>
              <a:rPr lang="cs-CZ" dirty="0"/>
              <a:t/>
            </a:r>
            <a:br>
              <a:rPr lang="cs-CZ" dirty="0"/>
            </a:br>
            <a:endParaRPr lang="cs-CZ" dirty="0"/>
          </a:p>
        </p:txBody>
      </p:sp>
    </p:spTree>
    <p:extLst>
      <p:ext uri="{BB962C8B-B14F-4D97-AF65-F5344CB8AC3E}">
        <p14:creationId xmlns:p14="http://schemas.microsoft.com/office/powerpoint/2010/main" val="417833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4F0"/>
        </a:solidFill>
        <a:effectLst/>
      </p:bgPr>
    </p:bg>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Odvětví, ve kterém existují přirozené monopoly</a:t>
            </a:r>
          </a:p>
          <a:p>
            <a:pPr lvl="1"/>
            <a:r>
              <a:rPr lang="cs-CZ" dirty="0"/>
              <a:t>Nutnost spojit liberalizaci trhu s regulací některých monopolních činností</a:t>
            </a:r>
          </a:p>
          <a:p>
            <a:pPr marL="503971" lvl="1" indent="0">
              <a:buNone/>
            </a:pPr>
            <a:endParaRPr lang="cs-CZ" b="1" dirty="0"/>
          </a:p>
          <a:p>
            <a:r>
              <a:rPr lang="cs-CZ" b="1" dirty="0"/>
              <a:t>Vysoký zájem státu na zachování funkčnosti systému</a:t>
            </a:r>
          </a:p>
          <a:p>
            <a:pPr lvl="1"/>
            <a:r>
              <a:rPr lang="cs-CZ" dirty="0"/>
              <a:t>Elektřina představuje ve 21. století jednu ze zcela základních potřeb</a:t>
            </a:r>
          </a:p>
          <a:p>
            <a:pPr lvl="1"/>
            <a:endParaRPr lang="cs-CZ" dirty="0"/>
          </a:p>
          <a:p>
            <a:r>
              <a:rPr lang="cs-CZ" b="1" dirty="0"/>
              <a:t>Nutnost ochrany spotřebitele</a:t>
            </a:r>
          </a:p>
          <a:p>
            <a:pPr lvl="1"/>
            <a:r>
              <a:rPr lang="cs-CZ" dirty="0"/>
              <a:t>Spolehlivost dodávky, ochrana proti zneužívajícím jednáním, cenová regulace</a:t>
            </a:r>
          </a:p>
          <a:p>
            <a:pPr lvl="1"/>
            <a:endParaRPr lang="cs-CZ" dirty="0"/>
          </a:p>
          <a:p>
            <a:r>
              <a:rPr lang="cs-CZ" b="1" dirty="0"/>
              <a:t>Vysoká míra vnějších ingerencí do trhu</a:t>
            </a:r>
          </a:p>
          <a:p>
            <a:pPr lvl="1"/>
            <a:r>
              <a:rPr lang="cs-CZ" dirty="0"/>
              <a:t>Snaha řešit externality pomocí dalších tržních regulací (POZE, emisní povolenky, …)</a:t>
            </a:r>
          </a:p>
          <a:p>
            <a:pPr marL="503971" lvl="1" indent="0">
              <a:buNone/>
            </a:pPr>
            <a:endParaRPr lang="cs-CZ" b="1" dirty="0"/>
          </a:p>
          <a:p>
            <a:r>
              <a:rPr lang="cs-CZ" b="1" dirty="0"/>
              <a:t>Propojení veřejnoprávní a soukromoprávní metody regulace</a:t>
            </a:r>
          </a:p>
          <a:p>
            <a:pPr lvl="1"/>
            <a:r>
              <a:rPr lang="cs-CZ" dirty="0"/>
              <a:t>rovnost subjektů x vrchnostenské postavení úřadu</a:t>
            </a:r>
          </a:p>
          <a:p>
            <a:pPr lvl="1"/>
            <a:r>
              <a:rPr lang="cs-CZ" dirty="0"/>
              <a:t>rozhodnutí NSS ze dne 14. 10. 2004, </a:t>
            </a:r>
            <a:r>
              <a:rPr lang="cs-CZ" dirty="0" err="1"/>
              <a:t>sp</a:t>
            </a:r>
            <a:r>
              <a:rPr lang="cs-CZ" dirty="0"/>
              <a:t>. zn. 7 As 58/2003</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2" y="633393"/>
            <a:ext cx="9602786" cy="1010680"/>
          </a:xfrm>
        </p:spPr>
        <p:txBody>
          <a:bodyPr>
            <a:normAutofit/>
          </a:bodyPr>
          <a:lstStyle/>
          <a:p>
            <a:r>
              <a:rPr lang="cs-CZ" dirty="0"/>
              <a:t>1. Hlavní specifika energetického práva</a:t>
            </a:r>
          </a:p>
        </p:txBody>
      </p:sp>
    </p:spTree>
    <p:extLst>
      <p:ext uri="{BB962C8B-B14F-4D97-AF65-F5344CB8AC3E}">
        <p14:creationId xmlns:p14="http://schemas.microsoft.com/office/powerpoint/2010/main" val="2687605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433676" y="1329501"/>
            <a:ext cx="9602787" cy="5227781"/>
          </a:xfrm>
        </p:spPr>
        <p:txBody>
          <a:bodyPr/>
          <a:lstStyle/>
          <a:p>
            <a:pPr marL="0" indent="0">
              <a:buNone/>
            </a:pPr>
            <a:endParaRPr lang="cs-CZ" dirty="0"/>
          </a:p>
          <a:p>
            <a:r>
              <a:rPr lang="cs-CZ" b="1" dirty="0"/>
              <a:t>certifikace nezávislosti (§ 10a)</a:t>
            </a:r>
          </a:p>
          <a:p>
            <a:pPr lvl="1"/>
            <a:r>
              <a:rPr lang="cs-CZ" dirty="0"/>
              <a:t>nezbytná podmínka k výkonu činnosti TSO vedle licence na přenos elektřiny</a:t>
            </a:r>
          </a:p>
          <a:p>
            <a:pPr lvl="1"/>
            <a:r>
              <a:rPr lang="cs-CZ" dirty="0"/>
              <a:t>zahajuje se na žádost TSO nebo z moci úřední (z podnětu Komise nebo dospěje-li sám k závěru, že TSO nesplňuje některé podmínky nezávislosti</a:t>
            </a:r>
          </a:p>
          <a:p>
            <a:pPr lvl="1"/>
            <a:r>
              <a:rPr lang="cs-CZ" dirty="0"/>
              <a:t>zvláštní postupy: pokud by nad TSO měla získat osoba z třetí země (rozhodnutí ERÚ je pak mj. podmíněno závazným stanoviskem MPO, oznamování Komisi)</a:t>
            </a:r>
          </a:p>
          <a:p>
            <a:pPr lvl="1"/>
            <a:r>
              <a:rPr lang="cs-CZ" dirty="0"/>
              <a:t>správní řízení vedení ERÚ</a:t>
            </a:r>
          </a:p>
          <a:p>
            <a:pPr lvl="1"/>
            <a:r>
              <a:rPr lang="cs-CZ" dirty="0"/>
              <a:t>1. lhůta: do 4 měsíců koncept rozhodnutí, jež se předává účastníkovi, MPO a Komisi</a:t>
            </a:r>
          </a:p>
          <a:p>
            <a:pPr lvl="1"/>
            <a:r>
              <a:rPr lang="cs-CZ" dirty="0"/>
              <a:t>2 měsíce na vyjádření Komise, následně 2 měsíce na rozhodnutí ERÚ </a:t>
            </a:r>
          </a:p>
          <a:p>
            <a:pPr lvl="1"/>
            <a:r>
              <a:rPr lang="cs-CZ" dirty="0"/>
              <a:t>certifikace se udělí, pokud žadatel prokáže, že splňuje podmínky nezávislosti a zároveň bylo zjištěno, že získání nebo výkon kontroly ze strany osoby nebo osob ze třetí země nad provozovatelem přenosové nebo přepravní soustavy neohrozí bezpečnost dodávek elektřiny nebo plynu v České republice a Evropské unii.</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433677" y="68090"/>
            <a:ext cx="9602786" cy="817732"/>
          </a:xfrm>
        </p:spPr>
        <p:txBody>
          <a:bodyPr>
            <a:normAutofit fontScale="90000"/>
          </a:bodyPr>
          <a:lstStyle/>
          <a:p>
            <a:r>
              <a:rPr lang="cs-CZ" dirty="0"/>
              <a:t> </a:t>
            </a:r>
            <a:br>
              <a:rPr lang="cs-CZ" dirty="0"/>
            </a:br>
            <a:r>
              <a:rPr lang="pt-BR" dirty="0" smtClean="0"/>
              <a:t>2</a:t>
            </a:r>
            <a:r>
              <a:rPr lang="cs-CZ" dirty="0" smtClean="0"/>
              <a:t>8</a:t>
            </a:r>
            <a:r>
              <a:rPr lang="pt-BR" dirty="0" smtClean="0"/>
              <a:t>. </a:t>
            </a:r>
            <a:r>
              <a:rPr lang="pt-BR" dirty="0"/>
              <a:t>Certifikace provozovatele přenosové soustavy</a:t>
            </a:r>
            <a:br>
              <a:rPr lang="pt-BR" dirty="0"/>
            </a:br>
            <a:r>
              <a:rPr lang="cs-CZ" dirty="0"/>
              <a:t/>
            </a:r>
            <a:br>
              <a:rPr lang="cs-CZ" dirty="0"/>
            </a:br>
            <a:endParaRPr lang="cs-CZ" dirty="0"/>
          </a:p>
        </p:txBody>
      </p:sp>
    </p:spTree>
    <p:extLst>
      <p:ext uri="{BB962C8B-B14F-4D97-AF65-F5344CB8AC3E}">
        <p14:creationId xmlns:p14="http://schemas.microsoft.com/office/powerpoint/2010/main" val="2442962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Základní oprávnění</a:t>
            </a:r>
            <a:endParaRPr lang="cs-CZ" b="1" dirty="0"/>
          </a:p>
          <a:p>
            <a:pPr lvl="1"/>
            <a:r>
              <a:rPr lang="cs-CZ" dirty="0" smtClean="0"/>
              <a:t>právo na připojení</a:t>
            </a:r>
          </a:p>
          <a:p>
            <a:pPr lvl="1"/>
            <a:r>
              <a:rPr lang="cs-CZ" dirty="0" smtClean="0"/>
              <a:t>právo dodávat </a:t>
            </a:r>
            <a:r>
              <a:rPr lang="cs-CZ" dirty="0"/>
              <a:t>elektřinu </a:t>
            </a:r>
            <a:r>
              <a:rPr lang="cs-CZ" u="sng" dirty="0"/>
              <a:t>vyrobenou v jím provozované výrobně elektřiny</a:t>
            </a:r>
            <a:r>
              <a:rPr lang="cs-CZ" dirty="0"/>
              <a:t> ostatním účastníkům trhu s elektřinou nebo do jiných států prostřednictvím přenosové soustavy nebo distribuční soustavy, nebo přímým </a:t>
            </a:r>
            <a:r>
              <a:rPr lang="cs-CZ" dirty="0" smtClean="0"/>
              <a:t>vedením</a:t>
            </a:r>
            <a:endParaRPr lang="cs-CZ" dirty="0"/>
          </a:p>
          <a:p>
            <a:pPr lvl="1"/>
            <a:r>
              <a:rPr lang="cs-CZ" dirty="0" smtClean="0"/>
              <a:t>dodávat </a:t>
            </a:r>
            <a:r>
              <a:rPr lang="cs-CZ" dirty="0"/>
              <a:t>elektřinu vyrobenou ve vlastní výrobně elektřiny pro vlastní potřebu a pro potřebu ovládaných společností, pokud mu to podmínky provozování </a:t>
            </a:r>
            <a:r>
              <a:rPr lang="cs-CZ" dirty="0" smtClean="0"/>
              <a:t>PS a DS umožňují</a:t>
            </a:r>
          </a:p>
          <a:p>
            <a:pPr lvl="1"/>
            <a:r>
              <a:rPr lang="cs-CZ" dirty="0"/>
              <a:t>nabízet a poskytovat podpůrné služby k zajištění provozu elektrizační soustavy</a:t>
            </a:r>
            <a:endParaRPr lang="cs-CZ" dirty="0" smtClean="0"/>
          </a:p>
          <a:p>
            <a:pPr lvl="1"/>
            <a:endParaRPr lang="cs-CZ" dirty="0"/>
          </a:p>
          <a:p>
            <a:r>
              <a:rPr lang="cs-CZ" b="1" dirty="0" smtClean="0"/>
              <a:t>Základní povinnosti</a:t>
            </a:r>
            <a:endParaRPr lang="cs-CZ" b="1" dirty="0"/>
          </a:p>
          <a:p>
            <a:pPr lvl="1"/>
            <a:r>
              <a:rPr lang="cs-CZ" dirty="0"/>
              <a:t>řídit se pokyny technického dispečinku provozovatele </a:t>
            </a:r>
            <a:r>
              <a:rPr lang="cs-CZ" dirty="0" smtClean="0"/>
              <a:t>PS </a:t>
            </a:r>
            <a:r>
              <a:rPr lang="cs-CZ" dirty="0"/>
              <a:t>nebo provozovatele </a:t>
            </a:r>
            <a:r>
              <a:rPr lang="cs-CZ" dirty="0" smtClean="0"/>
              <a:t>DS</a:t>
            </a:r>
          </a:p>
          <a:p>
            <a:pPr lvl="1"/>
            <a:r>
              <a:rPr lang="cs-CZ" dirty="0"/>
              <a:t>dodržovat parametry kvality dodávané </a:t>
            </a:r>
            <a:r>
              <a:rPr lang="cs-CZ" dirty="0" smtClean="0"/>
              <a:t>elektřiny</a:t>
            </a:r>
          </a:p>
          <a:p>
            <a:pPr lvl="1"/>
            <a:r>
              <a:rPr lang="cs-CZ" dirty="0"/>
              <a:t>na své náklady zajistit připojení svého zařízení k PS nebo DS x podílet se na úhradě oprávněných nákladů </a:t>
            </a:r>
            <a:r>
              <a:rPr lang="cs-CZ" dirty="0" smtClean="0"/>
              <a:t>PPS nebo PDS spojených </a:t>
            </a:r>
            <a:r>
              <a:rPr lang="cs-CZ" dirty="0"/>
              <a:t>s připojením výrobny </a:t>
            </a:r>
            <a:r>
              <a:rPr lang="cs-CZ" dirty="0" smtClean="0"/>
              <a:t>elektřiny</a:t>
            </a:r>
          </a:p>
          <a:p>
            <a:pPr lvl="1"/>
            <a:r>
              <a:rPr lang="cs-CZ" dirty="0" smtClean="0"/>
              <a:t>umožnit a zpřístupnit měřicí zařízení</a:t>
            </a: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29. Výrobce elektřiny (§ 23)</a:t>
            </a:r>
            <a:r>
              <a:rPr lang="pl-PL" dirty="0"/>
              <a:t/>
            </a:r>
            <a:br>
              <a:rPr lang="pl-PL" dirty="0"/>
            </a:br>
            <a:endParaRPr lang="cs-CZ" dirty="0"/>
          </a:p>
        </p:txBody>
      </p:sp>
    </p:spTree>
    <p:extLst>
      <p:ext uri="{BB962C8B-B14F-4D97-AF65-F5344CB8AC3E}">
        <p14:creationId xmlns:p14="http://schemas.microsoft.com/office/powerpoint/2010/main" val="434704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Základní oprávnění</a:t>
            </a:r>
            <a:endParaRPr lang="cs-CZ" b="1" dirty="0"/>
          </a:p>
          <a:p>
            <a:pPr lvl="1"/>
            <a:r>
              <a:rPr lang="cs-CZ" dirty="0"/>
              <a:t>na poskytnutí přenosu nebo distribuce </a:t>
            </a:r>
            <a:r>
              <a:rPr lang="cs-CZ" dirty="0" smtClean="0"/>
              <a:t>elektřiny</a:t>
            </a:r>
            <a:endParaRPr lang="cs-CZ" dirty="0"/>
          </a:p>
          <a:p>
            <a:pPr lvl="1"/>
            <a:r>
              <a:rPr lang="cs-CZ" dirty="0" smtClean="0"/>
              <a:t>nakupovat </a:t>
            </a:r>
            <a:r>
              <a:rPr lang="cs-CZ" dirty="0"/>
              <a:t>elektřinu od držitelů licence na výrobu a od držitelů licence na obchod nebo z jiných států a prodávat ji ostatním účastníkům trhu s elektřinou nebo do jiných </a:t>
            </a:r>
            <a:r>
              <a:rPr lang="cs-CZ" dirty="0" smtClean="0"/>
              <a:t>států</a:t>
            </a:r>
            <a:endParaRPr lang="cs-CZ" dirty="0"/>
          </a:p>
          <a:p>
            <a:pPr lvl="1"/>
            <a:r>
              <a:rPr lang="cs-CZ" dirty="0" smtClean="0"/>
              <a:t>na </a:t>
            </a:r>
            <a:r>
              <a:rPr lang="cs-CZ" dirty="0"/>
              <a:t>poskytnutí informací od operátora trhu nezbytných k vyúčtování dodávek elektřiny zákazníkům, jejichž odběrné místo je registrováno u operátora </a:t>
            </a:r>
            <a:r>
              <a:rPr lang="cs-CZ" dirty="0" smtClean="0"/>
              <a:t>trhu</a:t>
            </a:r>
            <a:endParaRPr lang="cs-CZ" dirty="0"/>
          </a:p>
          <a:p>
            <a:pPr lvl="1"/>
            <a:r>
              <a:rPr lang="cs-CZ" dirty="0" smtClean="0"/>
              <a:t>ukončit </a:t>
            </a:r>
            <a:r>
              <a:rPr lang="cs-CZ" dirty="0"/>
              <a:t>nebo přerušit dodávku elektřiny zákazníkům při neoprávněném odběru </a:t>
            </a:r>
            <a:r>
              <a:rPr lang="cs-CZ" dirty="0" smtClean="0"/>
              <a:t>elektřiny</a:t>
            </a:r>
            <a:endParaRPr lang="cs-CZ" dirty="0"/>
          </a:p>
          <a:p>
            <a:pPr lvl="1"/>
            <a:endParaRPr lang="cs-CZ" dirty="0"/>
          </a:p>
          <a:p>
            <a:r>
              <a:rPr lang="cs-CZ" b="1" dirty="0" smtClean="0"/>
              <a:t>Základní povinnosti</a:t>
            </a:r>
            <a:endParaRPr lang="cs-CZ" b="1" dirty="0"/>
          </a:p>
          <a:p>
            <a:pPr lvl="1"/>
            <a:r>
              <a:rPr lang="cs-CZ" dirty="0"/>
              <a:t>dodržovat stanovenou kvalitu dodávek a služeb, vykazovat </a:t>
            </a:r>
            <a:r>
              <a:rPr lang="cs-CZ" dirty="0" smtClean="0"/>
              <a:t>ji ERÚ a </a:t>
            </a:r>
            <a:r>
              <a:rPr lang="cs-CZ" dirty="0"/>
              <a:t>zveřejňovat ji způsobem umožňujícím dálkový </a:t>
            </a:r>
            <a:r>
              <a:rPr lang="cs-CZ" dirty="0" smtClean="0"/>
              <a:t>přístup</a:t>
            </a:r>
          </a:p>
          <a:p>
            <a:pPr lvl="1"/>
            <a:r>
              <a:rPr lang="cs-CZ" dirty="0"/>
              <a:t>sdělit neprodleně na žádost </a:t>
            </a:r>
            <a:r>
              <a:rPr lang="cs-CZ" dirty="0" smtClean="0"/>
              <a:t>spotřebiteli, </a:t>
            </a:r>
            <a:r>
              <a:rPr lang="cs-CZ" dirty="0"/>
              <a:t>který vypověděl závazek ze smlouvy nebo odstoupil od smlouvy, jejímž předmětem je dodávka elektřiny, datum ukončení dodávky </a:t>
            </a:r>
            <a:r>
              <a:rPr lang="cs-CZ" dirty="0" smtClean="0"/>
              <a:t>elektřiny</a:t>
            </a:r>
          </a:p>
          <a:p>
            <a:pPr lvl="1"/>
            <a:r>
              <a:rPr lang="cs-CZ" dirty="0" smtClean="0"/>
              <a:t>při </a:t>
            </a:r>
            <a:r>
              <a:rPr lang="cs-CZ" dirty="0"/>
              <a:t>provádění úkonů nezbytných k uskutečnění volby nebo změny dodavatele elektřiny uvádět pravdivé a úplné informace </a:t>
            </a:r>
            <a:endParaRPr lang="cs-CZ" dirty="0" smtClean="0"/>
          </a:p>
          <a:p>
            <a:pPr lvl="1"/>
            <a:r>
              <a:rPr lang="cs-CZ" dirty="0" smtClean="0"/>
              <a:t>předávat údaje OTE, PPS, PDS</a:t>
            </a:r>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30. Obchodník s elektřinou (§ 30)</a:t>
            </a:r>
            <a:r>
              <a:rPr lang="pl-PL" dirty="0"/>
              <a:t/>
            </a:r>
            <a:br>
              <a:rPr lang="pl-PL" dirty="0"/>
            </a:br>
            <a:endParaRPr lang="cs-CZ" dirty="0"/>
          </a:p>
        </p:txBody>
      </p:sp>
    </p:spTree>
    <p:extLst>
      <p:ext uri="{BB962C8B-B14F-4D97-AF65-F5344CB8AC3E}">
        <p14:creationId xmlns:p14="http://schemas.microsoft.com/office/powerpoint/2010/main" val="3807521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Základní oprávnění</a:t>
            </a:r>
            <a:endParaRPr lang="cs-CZ" b="1" dirty="0"/>
          </a:p>
          <a:p>
            <a:pPr lvl="1"/>
            <a:r>
              <a:rPr lang="cs-CZ" dirty="0" smtClean="0"/>
              <a:t>právo na připojení</a:t>
            </a:r>
          </a:p>
          <a:p>
            <a:pPr lvl="1"/>
            <a:r>
              <a:rPr lang="cs-CZ" dirty="0" smtClean="0"/>
              <a:t>právo na </a:t>
            </a:r>
            <a:r>
              <a:rPr lang="cs-CZ" dirty="0"/>
              <a:t>poskytnutí přenosu nebo distribuce </a:t>
            </a:r>
            <a:r>
              <a:rPr lang="cs-CZ" dirty="0" smtClean="0"/>
              <a:t>elektřiny za regulovanou cenu</a:t>
            </a:r>
            <a:endParaRPr lang="cs-CZ" dirty="0"/>
          </a:p>
          <a:p>
            <a:pPr lvl="1"/>
            <a:r>
              <a:rPr lang="cs-CZ" dirty="0" smtClean="0"/>
              <a:t>nakupovat </a:t>
            </a:r>
            <a:r>
              <a:rPr lang="cs-CZ" dirty="0"/>
              <a:t>elektřinu od držitelů licence na výrobu a od držitelů licence na obchod nebo z jiných států </a:t>
            </a:r>
            <a:r>
              <a:rPr lang="cs-CZ" dirty="0" smtClean="0"/>
              <a:t>nebo na krátkodobém trhu s elektřinou</a:t>
            </a:r>
            <a:endParaRPr lang="cs-CZ" dirty="0"/>
          </a:p>
          <a:p>
            <a:pPr lvl="1"/>
            <a:r>
              <a:rPr lang="cs-CZ" dirty="0" smtClean="0"/>
              <a:t>právo na </a:t>
            </a:r>
            <a:r>
              <a:rPr lang="cs-CZ" dirty="0"/>
              <a:t>bezplatnou volbu a změnu dodavatele elektřiny,</a:t>
            </a:r>
          </a:p>
          <a:p>
            <a:pPr lvl="1"/>
            <a:r>
              <a:rPr lang="cs-CZ" dirty="0" smtClean="0"/>
              <a:t>nabízet </a:t>
            </a:r>
            <a:r>
              <a:rPr lang="cs-CZ" dirty="0"/>
              <a:t>a poskytovat podpůrné služby k zajištění provozu elektrizační </a:t>
            </a:r>
            <a:r>
              <a:rPr lang="cs-CZ" dirty="0" smtClean="0"/>
              <a:t>soustavy</a:t>
            </a:r>
            <a:endParaRPr lang="cs-CZ" dirty="0"/>
          </a:p>
          <a:p>
            <a:pPr lvl="1"/>
            <a:r>
              <a:rPr lang="cs-CZ" dirty="0" smtClean="0"/>
              <a:t>poskytovat </a:t>
            </a:r>
            <a:r>
              <a:rPr lang="cs-CZ" dirty="0"/>
              <a:t>a rozúčtovat jiné osobě elektřinu odebranou zákazníkem prostřednictvím vlastního nebo jím provozovaného odběrného elektrického zařízení o napětí do 52 kV včetně.</a:t>
            </a:r>
          </a:p>
          <a:p>
            <a:r>
              <a:rPr lang="cs-CZ" b="1" dirty="0" smtClean="0"/>
              <a:t>Základní povinnosti</a:t>
            </a:r>
          </a:p>
          <a:p>
            <a:pPr lvl="1"/>
            <a:r>
              <a:rPr lang="cs-CZ" dirty="0"/>
              <a:t>řídit se pokyny technického dispečinku provozovatele PS nebo provozovatele DS</a:t>
            </a:r>
          </a:p>
          <a:p>
            <a:pPr lvl="1"/>
            <a:r>
              <a:rPr lang="cs-CZ" dirty="0" smtClean="0"/>
              <a:t>umožnit </a:t>
            </a:r>
            <a:r>
              <a:rPr lang="cs-CZ" dirty="0"/>
              <a:t>a zpřístupnit měřicí </a:t>
            </a:r>
            <a:r>
              <a:rPr lang="cs-CZ" dirty="0" smtClean="0"/>
              <a:t>zařízení</a:t>
            </a:r>
          </a:p>
          <a:p>
            <a:pPr lvl="1"/>
            <a:r>
              <a:rPr lang="cs-CZ" dirty="0" smtClean="0"/>
              <a:t>dodržovat </a:t>
            </a:r>
            <a:r>
              <a:rPr lang="cs-CZ" dirty="0"/>
              <a:t>svá odběrná elektrická zařízení ve stavu, který odpovídá právním předpisům a technickým </a:t>
            </a:r>
            <a:r>
              <a:rPr lang="cs-CZ" dirty="0" smtClean="0"/>
              <a:t>normám a provádět </a:t>
            </a:r>
            <a:r>
              <a:rPr lang="cs-CZ" dirty="0"/>
              <a:t>dostupná technická opatření zamezující ovlivňování kvality elektřiny v neprospěch ostatních účastníků trhu s </a:t>
            </a:r>
            <a:r>
              <a:rPr lang="cs-CZ" dirty="0" smtClean="0"/>
              <a:t>elektřinou</a:t>
            </a:r>
          </a:p>
          <a:p>
            <a:pPr lvl="1"/>
            <a:r>
              <a:rPr lang="cs-CZ" dirty="0"/>
              <a:t>podílet se podle výše odebíraného příkonu na úhradě oprávněných nákladů </a:t>
            </a:r>
            <a:r>
              <a:rPr lang="cs-CZ" dirty="0" smtClean="0"/>
              <a:t>PPS nebo PDS spojených </a:t>
            </a:r>
            <a:r>
              <a:rPr lang="cs-CZ" dirty="0"/>
              <a:t>s připojením svého zařízení a se zajištěním požadovaného </a:t>
            </a:r>
            <a:r>
              <a:rPr lang="cs-CZ" dirty="0" smtClean="0"/>
              <a:t>příkonu</a:t>
            </a:r>
            <a:endParaRPr lang="cs-CZ" dirty="0"/>
          </a:p>
          <a:p>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31. Zákazník (§ 28) (1)</a:t>
            </a:r>
            <a:r>
              <a:rPr lang="pl-PL" dirty="0"/>
              <a:t/>
            </a:r>
            <a:br>
              <a:rPr lang="pl-PL" dirty="0"/>
            </a:br>
            <a:endParaRPr lang="cs-CZ" dirty="0"/>
          </a:p>
        </p:txBody>
      </p:sp>
    </p:spTree>
    <p:extLst>
      <p:ext uri="{BB962C8B-B14F-4D97-AF65-F5344CB8AC3E}">
        <p14:creationId xmlns:p14="http://schemas.microsoft.com/office/powerpoint/2010/main" val="4125289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Provoz </a:t>
            </a:r>
            <a:r>
              <a:rPr lang="cs-CZ" b="1" dirty="0" err="1" smtClean="0"/>
              <a:t>mikrozdroje</a:t>
            </a:r>
            <a:endParaRPr lang="cs-CZ" b="1" dirty="0"/>
          </a:p>
          <a:p>
            <a:pPr lvl="1"/>
            <a:r>
              <a:rPr lang="cs-CZ" dirty="0" smtClean="0"/>
              <a:t>právo provozovat </a:t>
            </a:r>
            <a:r>
              <a:rPr lang="cs-CZ" dirty="0"/>
              <a:t>výrobnu elektřiny s instalovaným výkonem do 10 kW, </a:t>
            </a:r>
            <a:r>
              <a:rPr lang="cs-CZ" dirty="0" smtClean="0"/>
              <a:t>propojenou </a:t>
            </a:r>
            <a:r>
              <a:rPr lang="cs-CZ" dirty="0"/>
              <a:t>s </a:t>
            </a:r>
            <a:r>
              <a:rPr lang="cs-CZ" dirty="0" smtClean="0"/>
              <a:t>PS nebo DS</a:t>
            </a:r>
          </a:p>
          <a:p>
            <a:pPr lvl="1"/>
            <a:r>
              <a:rPr lang="cs-CZ" dirty="0" smtClean="0"/>
              <a:t>ve </a:t>
            </a:r>
            <a:r>
              <a:rPr lang="cs-CZ" dirty="0"/>
              <a:t>stejném odběrném místě </a:t>
            </a:r>
            <a:r>
              <a:rPr lang="cs-CZ" dirty="0" smtClean="0"/>
              <a:t>nesmí být připojena </a:t>
            </a:r>
            <a:r>
              <a:rPr lang="cs-CZ" dirty="0"/>
              <a:t>jiná výrobna </a:t>
            </a:r>
            <a:r>
              <a:rPr lang="cs-CZ" dirty="0" smtClean="0"/>
              <a:t>elektřiny</a:t>
            </a:r>
          </a:p>
          <a:p>
            <a:pPr lvl="1"/>
            <a:r>
              <a:rPr lang="cs-CZ" dirty="0" smtClean="0"/>
              <a:t>na </a:t>
            </a:r>
            <a:r>
              <a:rPr lang="cs-CZ" dirty="0"/>
              <a:t>základě uzavřené smlouvy o připojení, která zahrnuje i připojení výrobny </a:t>
            </a:r>
            <a:r>
              <a:rPr lang="cs-CZ" dirty="0" smtClean="0"/>
              <a:t>elektřiny</a:t>
            </a:r>
          </a:p>
          <a:p>
            <a:pPr lvl="1"/>
            <a:r>
              <a:rPr lang="cs-CZ" dirty="0" smtClean="0"/>
              <a:t>nemusí mít licenci na výrobu elektřiny, ale je sporné, zda je oprávněn dodávat elektřinu do soustavy</a:t>
            </a:r>
          </a:p>
          <a:p>
            <a:pPr lvl="1"/>
            <a:endParaRPr lang="cs-CZ" dirty="0" smtClean="0"/>
          </a:p>
          <a:p>
            <a:r>
              <a:rPr lang="cs-CZ" b="1" dirty="0" smtClean="0"/>
              <a:t>Netechnické ztráty provozovatele distribuční soustavy</a:t>
            </a:r>
          </a:p>
          <a:p>
            <a:pPr lvl="1"/>
            <a:r>
              <a:rPr lang="cs-CZ" dirty="0" smtClean="0"/>
              <a:t>na </a:t>
            </a:r>
            <a:r>
              <a:rPr lang="cs-CZ" dirty="0"/>
              <a:t>odběrných elektrických zařízeních, kterými prochází neměřená elektřina, nesmí být prováděny žádné zásahy bez předchozího souhlasu provozovatele přenosové soustavy nebo provozovatele distribuční soustavy.</a:t>
            </a:r>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32. Zákazník (§ 28) (2)</a:t>
            </a:r>
            <a:r>
              <a:rPr lang="pl-PL" dirty="0"/>
              <a:t/>
            </a:r>
            <a:br>
              <a:rPr lang="pl-PL" dirty="0"/>
            </a:br>
            <a:endParaRPr lang="cs-CZ" dirty="0"/>
          </a:p>
        </p:txBody>
      </p:sp>
    </p:spTree>
    <p:extLst>
      <p:ext uri="{BB962C8B-B14F-4D97-AF65-F5344CB8AC3E}">
        <p14:creationId xmlns:p14="http://schemas.microsoft.com/office/powerpoint/2010/main" val="3014708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Smlouva o dodávce elektřiny</a:t>
            </a:r>
            <a:endParaRPr lang="cs-CZ" b="1" dirty="0"/>
          </a:p>
          <a:p>
            <a:pPr lvl="1"/>
            <a:r>
              <a:rPr lang="cs-CZ" dirty="0"/>
              <a:t>závazek </a:t>
            </a:r>
            <a:r>
              <a:rPr lang="cs-CZ" dirty="0" smtClean="0"/>
              <a:t>obchodníka </a:t>
            </a:r>
            <a:r>
              <a:rPr lang="cs-CZ" dirty="0"/>
              <a:t>s elektřinou nebo výrobce </a:t>
            </a:r>
            <a:r>
              <a:rPr lang="cs-CZ" dirty="0" smtClean="0"/>
              <a:t>elektřiny </a:t>
            </a:r>
            <a:r>
              <a:rPr lang="cs-CZ" dirty="0"/>
              <a:t>dodávat elektřinu jinému účastníkovi trhu s </a:t>
            </a:r>
            <a:r>
              <a:rPr lang="cs-CZ" dirty="0" smtClean="0"/>
              <a:t>elektřinou, závazek tohoto účastníka zaplatit </a:t>
            </a:r>
            <a:r>
              <a:rPr lang="cs-CZ" dirty="0"/>
              <a:t>za ni </a:t>
            </a:r>
            <a:r>
              <a:rPr lang="cs-CZ" dirty="0" smtClean="0"/>
              <a:t>cenu</a:t>
            </a:r>
          </a:p>
          <a:p>
            <a:pPr lvl="1"/>
            <a:r>
              <a:rPr lang="cs-CZ" dirty="0" smtClean="0"/>
              <a:t>povinné náležitosti:</a:t>
            </a:r>
          </a:p>
          <a:p>
            <a:pPr lvl="2"/>
            <a:r>
              <a:rPr lang="cs-CZ" dirty="0" smtClean="0"/>
              <a:t>výčet </a:t>
            </a:r>
            <a:r>
              <a:rPr lang="cs-CZ" dirty="0"/>
              <a:t>odběrných míst,</a:t>
            </a:r>
          </a:p>
          <a:p>
            <a:pPr lvl="2"/>
            <a:r>
              <a:rPr lang="cs-CZ" dirty="0" smtClean="0"/>
              <a:t>způsoby </a:t>
            </a:r>
            <a:r>
              <a:rPr lang="cs-CZ" dirty="0"/>
              <a:t>úhrady plateb za dodávku elektřiny,</a:t>
            </a:r>
          </a:p>
          <a:p>
            <a:pPr lvl="2"/>
            <a:r>
              <a:rPr lang="cs-CZ" dirty="0" smtClean="0"/>
              <a:t>délku </a:t>
            </a:r>
            <a:r>
              <a:rPr lang="cs-CZ" dirty="0"/>
              <a:t>výpovědní doby, ne delší než 3 měsíce, která začíná prvním dnem kalendářního měsíce následujícího po doručení výpovědi, jedná-li se o smlouvu na dobu neurčitou,</a:t>
            </a:r>
          </a:p>
          <a:p>
            <a:pPr lvl="2"/>
            <a:r>
              <a:rPr lang="cs-CZ" dirty="0" smtClean="0"/>
              <a:t>oprávnění </a:t>
            </a:r>
            <a:r>
              <a:rPr lang="cs-CZ" dirty="0"/>
              <a:t>zákazníka odstoupit od smlouvy v případě neplnění smluvních povinností ze strany dodavatele nebo v případě nesouhlasu s navrhovanou změnou smluvních podmínek,</a:t>
            </a:r>
          </a:p>
          <a:p>
            <a:pPr lvl="2"/>
            <a:r>
              <a:rPr lang="cs-CZ" dirty="0" smtClean="0"/>
              <a:t>způsoby </a:t>
            </a:r>
            <a:r>
              <a:rPr lang="cs-CZ" dirty="0"/>
              <a:t>vyrozumění zákazníka o navrhované změně smluvních podmínek a poučení o právu zákazníka na odstoupení od smlouvy v případě nesouhlasu s navrhovanou </a:t>
            </a:r>
            <a:r>
              <a:rPr lang="cs-CZ" dirty="0" smtClean="0"/>
              <a:t>změnou,</a:t>
            </a:r>
            <a:endParaRPr lang="cs-CZ" dirty="0"/>
          </a:p>
          <a:p>
            <a:pPr lvl="2"/>
            <a:r>
              <a:rPr lang="cs-CZ" dirty="0"/>
              <a:t> </a:t>
            </a:r>
            <a:r>
              <a:rPr lang="cs-CZ" dirty="0" smtClean="0"/>
              <a:t>doba </a:t>
            </a:r>
            <a:r>
              <a:rPr lang="cs-CZ" dirty="0"/>
              <a:t>trvání závazku.</a:t>
            </a:r>
            <a:endParaRPr lang="cs-CZ" dirty="0" smtClean="0"/>
          </a:p>
          <a:p>
            <a:r>
              <a:rPr lang="cs-CZ" b="1" dirty="0" smtClean="0"/>
              <a:t>Smlouva o sdružených službách dodávky elektřiny</a:t>
            </a:r>
          </a:p>
          <a:p>
            <a:pPr lvl="1" algn="just"/>
            <a:r>
              <a:rPr lang="cs-CZ" dirty="0"/>
              <a:t>závazek </a:t>
            </a:r>
            <a:r>
              <a:rPr lang="cs-CZ" dirty="0" smtClean="0"/>
              <a:t>výrobce/obchodníka dodat elektřinu </a:t>
            </a:r>
            <a:r>
              <a:rPr lang="cs-CZ" dirty="0"/>
              <a:t>a zajistit na vlastní jméno a na vlastní účet související službu v </a:t>
            </a:r>
            <a:r>
              <a:rPr lang="cs-CZ" dirty="0" smtClean="0"/>
              <a:t>elektroenergetice, závazek zákazníka/výrobce na úrovni nn zaplatit cenu </a:t>
            </a:r>
            <a:r>
              <a:rPr lang="cs-CZ" dirty="0"/>
              <a:t>za dodanou elektřinu a cenu související služby v </a:t>
            </a:r>
            <a:r>
              <a:rPr lang="cs-CZ" dirty="0" smtClean="0"/>
              <a:t>elektroenergetice; spojena s přenesením odpovědnosti za odchylku</a:t>
            </a: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33. Smlouvy v elektroenergetice (§ 50) (1)</a:t>
            </a:r>
            <a:r>
              <a:rPr lang="pl-PL" dirty="0"/>
              <a:t/>
            </a:r>
            <a:br>
              <a:rPr lang="pl-PL" dirty="0"/>
            </a:br>
            <a:endParaRPr lang="cs-CZ" dirty="0"/>
          </a:p>
        </p:txBody>
      </p:sp>
    </p:spTree>
    <p:extLst>
      <p:ext uri="{BB962C8B-B14F-4D97-AF65-F5344CB8AC3E}">
        <p14:creationId xmlns:p14="http://schemas.microsoft.com/office/powerpoint/2010/main" val="4055442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r>
              <a:rPr lang="cs-CZ" b="1" dirty="0" smtClean="0"/>
              <a:t>Smlouva o připojení</a:t>
            </a:r>
            <a:endParaRPr lang="cs-CZ" b="1" dirty="0"/>
          </a:p>
          <a:p>
            <a:pPr lvl="1"/>
            <a:r>
              <a:rPr lang="cs-CZ" dirty="0" smtClean="0"/>
              <a:t>závazek PDS a PPS připojit </a:t>
            </a:r>
            <a:r>
              <a:rPr lang="cs-CZ" dirty="0"/>
              <a:t>k přenosové soustavě nebo k distribuční soustavě zařízení žadatele pro výrobu, distribuci nebo odběr elektřiny a zajistit dohodnutý rezervovaný příkon nebo </a:t>
            </a:r>
            <a:r>
              <a:rPr lang="cs-CZ" dirty="0" smtClean="0"/>
              <a:t>výkon, závazek žadatele uhradit </a:t>
            </a:r>
            <a:r>
              <a:rPr lang="cs-CZ" dirty="0"/>
              <a:t>podíl na oprávněných nákladech na </a:t>
            </a:r>
            <a:r>
              <a:rPr lang="cs-CZ" dirty="0" smtClean="0"/>
              <a:t>připojení</a:t>
            </a:r>
          </a:p>
          <a:p>
            <a:pPr lvl="1"/>
            <a:r>
              <a:rPr lang="cs-CZ" dirty="0" smtClean="0"/>
              <a:t>povinné náležitosti:</a:t>
            </a:r>
          </a:p>
          <a:p>
            <a:pPr lvl="2"/>
            <a:r>
              <a:rPr lang="cs-CZ" dirty="0"/>
              <a:t>technické podmínky připojení </a:t>
            </a:r>
            <a:r>
              <a:rPr lang="cs-CZ" dirty="0" smtClean="0"/>
              <a:t>zařízení</a:t>
            </a:r>
          </a:p>
          <a:p>
            <a:pPr lvl="2"/>
            <a:r>
              <a:rPr lang="cs-CZ" dirty="0" smtClean="0"/>
              <a:t>umístění </a:t>
            </a:r>
            <a:r>
              <a:rPr lang="cs-CZ" dirty="0"/>
              <a:t>měřicího </a:t>
            </a:r>
            <a:r>
              <a:rPr lang="cs-CZ" dirty="0" smtClean="0"/>
              <a:t>zařízení</a:t>
            </a:r>
          </a:p>
          <a:p>
            <a:pPr lvl="2"/>
            <a:r>
              <a:rPr lang="cs-CZ" dirty="0" smtClean="0"/>
              <a:t>termíny </a:t>
            </a:r>
            <a:r>
              <a:rPr lang="cs-CZ" dirty="0"/>
              <a:t>a místo připojení </a:t>
            </a:r>
            <a:r>
              <a:rPr lang="cs-CZ" dirty="0" smtClean="0"/>
              <a:t>zařízení</a:t>
            </a:r>
            <a:endParaRPr lang="cs-CZ" dirty="0"/>
          </a:p>
          <a:p>
            <a:pPr lvl="1"/>
            <a:r>
              <a:rPr lang="cs-CZ" dirty="0"/>
              <a:t>písemná forma</a:t>
            </a:r>
          </a:p>
          <a:p>
            <a:r>
              <a:rPr lang="cs-CZ" b="1" dirty="0" smtClean="0"/>
              <a:t>Smlouva </a:t>
            </a:r>
            <a:r>
              <a:rPr lang="cs-CZ" b="1" dirty="0"/>
              <a:t>o </a:t>
            </a:r>
            <a:r>
              <a:rPr lang="cs-CZ" b="1" dirty="0" smtClean="0"/>
              <a:t>zajištění </a:t>
            </a:r>
            <a:r>
              <a:rPr lang="cs-CZ" b="1" dirty="0"/>
              <a:t>služby přenosové soustavy </a:t>
            </a:r>
            <a:endParaRPr lang="cs-CZ" b="1" dirty="0" smtClean="0"/>
          </a:p>
          <a:p>
            <a:r>
              <a:rPr lang="cs-CZ" b="1" dirty="0"/>
              <a:t>Smlouva o zajištění služby </a:t>
            </a:r>
            <a:r>
              <a:rPr lang="cs-CZ" b="1" dirty="0" smtClean="0"/>
              <a:t>distribuční soustavy</a:t>
            </a:r>
          </a:p>
          <a:p>
            <a:r>
              <a:rPr lang="cs-CZ" b="1" dirty="0" smtClean="0"/>
              <a:t>Smlouva </a:t>
            </a:r>
            <a:r>
              <a:rPr lang="cs-CZ" b="1" dirty="0"/>
              <a:t>o přeshraničním přenosu </a:t>
            </a:r>
            <a:r>
              <a:rPr lang="cs-CZ" b="1" dirty="0" smtClean="0"/>
              <a:t>elektřiny</a:t>
            </a:r>
          </a:p>
          <a:p>
            <a:r>
              <a:rPr lang="cs-CZ" b="1" dirty="0" smtClean="0"/>
              <a:t>Smlouva </a:t>
            </a:r>
            <a:r>
              <a:rPr lang="cs-CZ" b="1" dirty="0"/>
              <a:t>o poskytování podpůrných služeb</a:t>
            </a:r>
          </a:p>
          <a:p>
            <a:r>
              <a:rPr lang="cs-CZ" b="1" dirty="0" smtClean="0"/>
              <a:t>Smlouva </a:t>
            </a:r>
            <a:r>
              <a:rPr lang="cs-CZ" b="1" dirty="0"/>
              <a:t>o zúčtování regulační </a:t>
            </a:r>
            <a:r>
              <a:rPr lang="cs-CZ" b="1" dirty="0" smtClean="0"/>
              <a:t>energie</a:t>
            </a:r>
          </a:p>
          <a:p>
            <a:r>
              <a:rPr lang="cs-CZ" b="1" dirty="0" smtClean="0"/>
              <a:t>Smlouva o zúčtování odchylek</a:t>
            </a:r>
          </a:p>
          <a:p>
            <a:r>
              <a:rPr lang="cs-CZ" b="1" dirty="0" smtClean="0"/>
              <a:t>Smlouva </a:t>
            </a:r>
            <a:r>
              <a:rPr lang="cs-CZ" b="1" dirty="0"/>
              <a:t>o přístupu na organizovaný krátkodobý trh s elektřinou</a:t>
            </a:r>
            <a:endParaRPr lang="cs-CZ" b="1" dirty="0" smtClean="0"/>
          </a:p>
          <a:p>
            <a:pPr lvl="1" algn="just"/>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34. Smlouvy v </a:t>
            </a:r>
            <a:r>
              <a:rPr lang="pl-PL" dirty="0"/>
              <a:t>elektroenergetice (§ 50</a:t>
            </a:r>
            <a:r>
              <a:rPr lang="pl-PL" dirty="0" smtClean="0"/>
              <a:t>) (2)</a:t>
            </a:r>
            <a:r>
              <a:rPr lang="pl-PL" dirty="0"/>
              <a:t/>
            </a:r>
            <a:br>
              <a:rPr lang="pl-PL" dirty="0"/>
            </a:br>
            <a:endParaRPr lang="cs-CZ" dirty="0"/>
          </a:p>
        </p:txBody>
      </p:sp>
    </p:spTree>
    <p:extLst>
      <p:ext uri="{BB962C8B-B14F-4D97-AF65-F5344CB8AC3E}">
        <p14:creationId xmlns:p14="http://schemas.microsoft.com/office/powerpoint/2010/main" val="4263876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Regulatorní zásahy: podpora vybraných zdrojů energie</a:t>
            </a:r>
          </a:p>
          <a:p>
            <a:pPr lvl="1"/>
            <a:r>
              <a:rPr lang="cs-CZ" dirty="0"/>
              <a:t>podpora elektřiny a tepla z obnovitelných zdrojů, druhotných energetických zdrojů a vysokoúčinné kombinované výroby elektřiny a tepla (KVET)</a:t>
            </a:r>
          </a:p>
          <a:p>
            <a:pPr lvl="1"/>
            <a:r>
              <a:rPr lang="cs-CZ" dirty="0"/>
              <a:t>přednostní právo na připojení a na přenos elektřiny</a:t>
            </a:r>
          </a:p>
          <a:p>
            <a:pPr lvl="1"/>
            <a:r>
              <a:rPr lang="cs-CZ" dirty="0"/>
              <a:t>řada podmínek: licence na výrobu elektřiny, nikoliv ostrovní provoz</a:t>
            </a:r>
          </a:p>
          <a:p>
            <a:r>
              <a:rPr lang="cs-CZ" b="1" dirty="0"/>
              <a:t>Dvě základní formy podpory (§ 8):</a:t>
            </a:r>
          </a:p>
          <a:p>
            <a:pPr lvl="1"/>
            <a:r>
              <a:rPr lang="cs-CZ" dirty="0"/>
              <a:t>výkupní ceny: možnost prodat vyrobenou elektřinu určené osobě za regulovanou cenu</a:t>
            </a:r>
          </a:p>
          <a:p>
            <a:pPr marL="503971" lvl="1" indent="0">
              <a:buNone/>
            </a:pPr>
            <a:r>
              <a:rPr lang="cs-CZ" dirty="0"/>
              <a:t>	- pro MVE do 10 MW, ostatní OZE do 100 kW a pro zdroje uvedené do provozu před 1.1.2013 	(§ 54 – Přechodná ustanovení)</a:t>
            </a:r>
          </a:p>
          <a:p>
            <a:pPr marL="503971" lvl="1" indent="0">
              <a:buNone/>
            </a:pPr>
            <a:r>
              <a:rPr lang="cs-CZ" dirty="0"/>
              <a:t>	- povinně vykupující: zatím DPI; přenos odpovědnosti za odchylku ex lege</a:t>
            </a:r>
          </a:p>
          <a:p>
            <a:pPr marL="503971" lvl="1" indent="0">
              <a:buNone/>
            </a:pPr>
            <a:r>
              <a:rPr lang="cs-CZ" dirty="0"/>
              <a:t>	- možnost zvolit zelený bonus</a:t>
            </a:r>
          </a:p>
          <a:p>
            <a:pPr lvl="1"/>
            <a:r>
              <a:rPr lang="cs-CZ" dirty="0"/>
              <a:t>zelené bonusy na elektřinu: prodej elektřiny na trhu + inkaso příspěvku od státu</a:t>
            </a:r>
          </a:p>
          <a:p>
            <a:pPr marL="503971" lvl="1" indent="0">
              <a:buNone/>
            </a:pPr>
            <a:r>
              <a:rPr lang="cs-CZ" dirty="0"/>
              <a:t>	- hodinové a roční bonusy (roční: pro menší zdroje a KVET)</a:t>
            </a:r>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35. </a:t>
            </a:r>
            <a:r>
              <a:rPr lang="pl-PL" dirty="0"/>
              <a:t>Zákon o podporovaných zdrojích energie (1)</a:t>
            </a:r>
            <a:br>
              <a:rPr lang="pl-PL" dirty="0"/>
            </a:br>
            <a:endParaRPr lang="cs-CZ" dirty="0"/>
          </a:p>
        </p:txBody>
      </p:sp>
    </p:spTree>
    <p:extLst>
      <p:ext uri="{BB962C8B-B14F-4D97-AF65-F5344CB8AC3E}">
        <p14:creationId xmlns:p14="http://schemas.microsoft.com/office/powerpoint/2010/main" val="2722446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Zásadní role operátora trhu (OTE, a.s.)</a:t>
            </a:r>
          </a:p>
          <a:p>
            <a:pPr lvl="1"/>
            <a:r>
              <a:rPr lang="cs-CZ" dirty="0"/>
              <a:t>kumuluje prostředky určené pro výplatu podpory (státní rozpočet, složky ceny služby přenosové a distribuční soustavy vybírané od zákazníků prostřednictvím TSO/DSO)</a:t>
            </a:r>
          </a:p>
          <a:p>
            <a:pPr lvl="1"/>
            <a:r>
              <a:rPr lang="cs-CZ" dirty="0"/>
              <a:t>provozuje informační systém pro výplatu podpory</a:t>
            </a:r>
          </a:p>
          <a:p>
            <a:pPr lvl="1"/>
            <a:r>
              <a:rPr lang="cs-CZ" dirty="0"/>
              <a:t>vyplácí podporu: zelený bonus přímo, náklady na povinný výkup povinně vykupujícím</a:t>
            </a:r>
          </a:p>
          <a:p>
            <a:pPr lvl="1"/>
            <a:r>
              <a:rPr lang="cs-CZ" dirty="0"/>
              <a:t>vydává záruky původu elektřiny z OZE a KVET</a:t>
            </a:r>
          </a:p>
          <a:p>
            <a:r>
              <a:rPr lang="cs-CZ" b="1" dirty="0"/>
              <a:t>Národní akční plán (§ 3) (nově asi Integrovaný plán v oblasti energetiky a klimatu)</a:t>
            </a:r>
          </a:p>
          <a:p>
            <a:r>
              <a:rPr lang="cs-CZ" b="1" dirty="0"/>
              <a:t>Připravované novelizace</a:t>
            </a:r>
          </a:p>
          <a:p>
            <a:pPr lvl="1"/>
            <a:r>
              <a:rPr lang="cs-CZ" dirty="0"/>
              <a:t>řešení nadměrné podpory a jejího odčerpání (tzv. </a:t>
            </a:r>
            <a:r>
              <a:rPr lang="cs-CZ" dirty="0" err="1"/>
              <a:t>překompenzace</a:t>
            </a:r>
            <a:r>
              <a:rPr lang="cs-CZ" dirty="0"/>
              <a:t>)</a:t>
            </a:r>
          </a:p>
          <a:p>
            <a:pPr lvl="1"/>
            <a:r>
              <a:rPr lang="cs-CZ" dirty="0"/>
              <a:t>nový způsob nastavování podpor na období po roce 2020 včetně aukcí</a:t>
            </a:r>
          </a:p>
          <a:p>
            <a:pPr marL="503971" lvl="1" indent="0">
              <a:buNone/>
            </a:pP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pl-PL" dirty="0" smtClean="0"/>
              <a:t>36. </a:t>
            </a:r>
            <a:r>
              <a:rPr lang="pl-PL" dirty="0"/>
              <a:t>Zákon o podporovaných zdrojích energie (2)</a:t>
            </a:r>
            <a:br>
              <a:rPr lang="pl-PL" dirty="0"/>
            </a:br>
            <a:r>
              <a:rPr lang="cs-CZ" dirty="0"/>
              <a:t/>
            </a:r>
            <a:br>
              <a:rPr lang="cs-CZ" dirty="0"/>
            </a:br>
            <a:endParaRPr lang="cs-CZ" dirty="0"/>
          </a:p>
        </p:txBody>
      </p:sp>
    </p:spTree>
    <p:extLst>
      <p:ext uri="{BB962C8B-B14F-4D97-AF65-F5344CB8AC3E}">
        <p14:creationId xmlns:p14="http://schemas.microsoft.com/office/powerpoint/2010/main" val="903801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Státní energetická koncepce (§ 3)</a:t>
            </a:r>
          </a:p>
          <a:p>
            <a:pPr lvl="1"/>
            <a:r>
              <a:rPr lang="cs-CZ" dirty="0"/>
              <a:t>strategický dokument vyjadřující cíle státu v nakládání s energií v souladu se zásadami trvale udržitelného rozvoje, zajištěním bezpečnosti dodávek energie, konkurenceschopnosti hospodářství a sociální přijatelnosti pro obyvatelstvo </a:t>
            </a:r>
          </a:p>
          <a:p>
            <a:pPr lvl="1"/>
            <a:r>
              <a:rPr lang="cs-CZ" dirty="0"/>
              <a:t>na návrh MPO schvaluje vláda →závaznost pro státní správu</a:t>
            </a:r>
          </a:p>
          <a:p>
            <a:pPr lvl="1"/>
            <a:r>
              <a:rPr lang="cs-CZ" dirty="0"/>
              <a:t>na 25 let, vyhodnocuje se nejméně po pěti letech</a:t>
            </a:r>
          </a:p>
          <a:p>
            <a:pPr lvl="1"/>
            <a:r>
              <a:rPr lang="cs-CZ" dirty="0"/>
              <a:t>regionální detail: územní energetické koncepce (vyhotovují kraje a hl. m. Praha) (§ 4)</a:t>
            </a:r>
          </a:p>
          <a:p>
            <a:endParaRPr lang="cs-CZ" dirty="0"/>
          </a:p>
          <a:p>
            <a:r>
              <a:rPr lang="cs-CZ" b="1" dirty="0"/>
              <a:t>Opatření pro zvyšování hospodárnosti užití energie</a:t>
            </a:r>
          </a:p>
          <a:p>
            <a:pPr lvl="1"/>
            <a:r>
              <a:rPr lang="cs-CZ" dirty="0"/>
              <a:t>snižování energetické náročnosti budov, kontroly kotlů, průkazy energetické náročnosti, energetické štítky, ekodesign, energetičtí specialisté, </a:t>
            </a:r>
            <a:r>
              <a:rPr lang="cs-CZ" dirty="0" smtClean="0"/>
              <a:t>…</a:t>
            </a:r>
          </a:p>
          <a:p>
            <a:pPr lvl="1"/>
            <a:r>
              <a:rPr lang="cs-CZ" b="1" dirty="0"/>
              <a:t>Státní program na podporu úspor energie </a:t>
            </a:r>
            <a:r>
              <a:rPr lang="cs-CZ" dirty="0" smtClean="0"/>
              <a:t>- nástroj </a:t>
            </a:r>
            <a:r>
              <a:rPr lang="cs-CZ" dirty="0"/>
              <a:t>plnění cílů v oblasti zvyšování účinnosti užití energie, snižování energetické náročnosti včetně využití kombinované výroby elektřiny a tepla, obnovitelných a druhotných zdrojů v souladu se schválenou státní energetickou </a:t>
            </a:r>
            <a:r>
              <a:rPr lang="cs-CZ" dirty="0" smtClean="0"/>
              <a:t>koncepcí</a:t>
            </a:r>
            <a:endParaRPr lang="cs-CZ" dirty="0"/>
          </a:p>
          <a:p>
            <a:pPr marL="503971" lvl="1" indent="0">
              <a:buNone/>
            </a:pPr>
            <a:endParaRPr lang="cs-CZ"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37. </a:t>
            </a:r>
            <a:r>
              <a:rPr lang="cs-CZ" dirty="0"/>
              <a:t>Zákon o hospodaření energií</a:t>
            </a:r>
            <a:br>
              <a:rPr lang="cs-CZ" dirty="0"/>
            </a:br>
            <a:endParaRPr lang="cs-CZ" dirty="0"/>
          </a:p>
        </p:txBody>
      </p:sp>
    </p:spTree>
    <p:extLst>
      <p:ext uri="{BB962C8B-B14F-4D97-AF65-F5344CB8AC3E}">
        <p14:creationId xmlns:p14="http://schemas.microsoft.com/office/powerpoint/2010/main" val="93745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Evropské předpisy – 2. část přednášky</a:t>
            </a:r>
          </a:p>
          <a:p>
            <a:r>
              <a:rPr lang="cs-CZ" b="1" dirty="0"/>
              <a:t>Energetický zákon (</a:t>
            </a:r>
            <a:r>
              <a:rPr lang="cs-CZ" b="1" dirty="0" err="1"/>
              <a:t>EnZ</a:t>
            </a:r>
            <a:r>
              <a:rPr lang="cs-CZ" b="1" dirty="0"/>
              <a:t>) – č. 458/2000 Sb.</a:t>
            </a:r>
          </a:p>
          <a:p>
            <a:pPr lvl="1"/>
            <a:r>
              <a:rPr lang="cs-CZ" dirty="0"/>
              <a:t>o podmínkách podnikání a o výkonu státní správy v energetických odvětvích a o změně některých zákonů</a:t>
            </a:r>
          </a:p>
          <a:p>
            <a:pPr lvl="1"/>
            <a:r>
              <a:rPr lang="cs-CZ" dirty="0"/>
              <a:t>26. novelizací, přijetí tzv. zimního balíčku již nemusí přežít</a:t>
            </a:r>
          </a:p>
          <a:p>
            <a:r>
              <a:rPr lang="cs-CZ" b="1" dirty="0"/>
              <a:t>Zákon o podporovaných zdrojích (POZE) – č. 165/2012 Sb.</a:t>
            </a:r>
          </a:p>
          <a:p>
            <a:pPr lvl="1"/>
            <a:r>
              <a:rPr lang="cs-CZ" dirty="0"/>
              <a:t>o podporovaných zdrojích energie a o změně některých zákonů</a:t>
            </a:r>
          </a:p>
          <a:p>
            <a:pPr lvl="1"/>
            <a:r>
              <a:rPr lang="cs-CZ" dirty="0"/>
              <a:t>nahradil zákon č. 180/2005 Sb., o obnovitelných zdrojích energie</a:t>
            </a:r>
          </a:p>
          <a:p>
            <a:r>
              <a:rPr lang="cs-CZ" b="1" dirty="0"/>
              <a:t>Zákon o hospodaření s energií  - č. 406/2000 Sb.</a:t>
            </a:r>
          </a:p>
          <a:p>
            <a:r>
              <a:rPr lang="cs-CZ" b="1" dirty="0"/>
              <a:t>Celá škála prováděcích předpisů, včetně cenových rozhodnutí ERÚ </a:t>
            </a:r>
          </a:p>
          <a:p>
            <a:pPr lvl="1"/>
            <a:r>
              <a:rPr lang="cs-CZ" dirty="0"/>
              <a:t>Pravidla trhu, podmínky připojení, podmínky měření, pravidla cenové regulace, …</a:t>
            </a:r>
          </a:p>
          <a:p>
            <a:r>
              <a:rPr lang="cs-CZ" b="1" dirty="0"/>
              <a:t>Zákon č. 526/1990 Sb., o cenách – pravidla cenové regulace</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605684"/>
            <a:ext cx="9602786" cy="1010680"/>
          </a:xfrm>
        </p:spPr>
        <p:txBody>
          <a:bodyPr>
            <a:normAutofit/>
          </a:bodyPr>
          <a:lstStyle/>
          <a:p>
            <a:r>
              <a:rPr lang="cs-CZ" dirty="0"/>
              <a:t>2. Právní předpisy energetického práva</a:t>
            </a:r>
            <a:br>
              <a:rPr lang="cs-CZ" dirty="0"/>
            </a:br>
            <a:endParaRPr lang="cs-CZ" dirty="0"/>
          </a:p>
        </p:txBody>
      </p:sp>
    </p:spTree>
    <p:extLst>
      <p:ext uri="{BB962C8B-B14F-4D97-AF65-F5344CB8AC3E}">
        <p14:creationId xmlns:p14="http://schemas.microsoft.com/office/powerpoint/2010/main" val="2289187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412D1F-A13E-E84B-9EE8-679811CE221F}"/>
              </a:ext>
            </a:extLst>
          </p:cNvPr>
          <p:cNvSpPr>
            <a:spLocks noGrp="1"/>
          </p:cNvSpPr>
          <p:nvPr>
            <p:ph idx="4294967295"/>
          </p:nvPr>
        </p:nvSpPr>
        <p:spPr>
          <a:xfrm>
            <a:off x="683592" y="5902150"/>
            <a:ext cx="9326216" cy="482454"/>
          </a:xfrm>
        </p:spPr>
        <p:txBody>
          <a:bodyPr vert="horz" lIns="0" tIns="0" rIns="0" bIns="0" rtlCol="0" anchor="t">
            <a:noAutofit/>
          </a:bodyPr>
          <a:lstStyle/>
          <a:p>
            <a:pPr marL="0" indent="0" algn="ctr">
              <a:lnSpc>
                <a:spcPct val="100000"/>
              </a:lnSpc>
              <a:buNone/>
            </a:pPr>
            <a:r>
              <a:rPr lang="cs-CZ" sz="1200" b="1" dirty="0">
                <a:latin typeface="Tahoma" panose="020B0604030504040204" pitchFamily="34" charset="0"/>
                <a:ea typeface="Tahoma" panose="020B0604030504040204" pitchFamily="34" charset="0"/>
                <a:cs typeface="Tahoma" panose="020B0604030504040204" pitchFamily="34" charset="0"/>
              </a:rPr>
              <a:t>Advokátní kancelář KF Legal, s.r.o.</a:t>
            </a:r>
            <a:r>
              <a:rPr lang="cs-CZ" sz="1200" b="0" dirty="0">
                <a:latin typeface="Tahoma" panose="020B0604030504040204" pitchFamily="34" charset="0"/>
                <a:ea typeface="Tahoma" panose="020B0604030504040204" pitchFamily="34" charset="0"/>
                <a:cs typeface="Tahoma" panose="020B0604030504040204" pitchFamily="34" charset="0"/>
              </a:rPr>
              <a:t>,</a:t>
            </a:r>
            <a:r>
              <a:rPr lang="cs-CZ" sz="1200" b="1" dirty="0">
                <a:latin typeface="Tahoma" panose="020B0604030504040204" pitchFamily="34" charset="0"/>
                <a:ea typeface="Tahoma" panose="020B0604030504040204" pitchFamily="34" charset="0"/>
                <a:cs typeface="Tahoma" panose="020B0604030504040204" pitchFamily="34" charset="0"/>
              </a:rPr>
              <a:t>  </a:t>
            </a:r>
            <a:r>
              <a:rPr lang="cs-CZ" sz="1200" b="0" dirty="0">
                <a:latin typeface="Tahoma" panose="020B0604030504040204" pitchFamily="34" charset="0"/>
                <a:ea typeface="Tahoma" panose="020B0604030504040204" pitchFamily="34" charset="0"/>
                <a:cs typeface="Tahoma" panose="020B0604030504040204" pitchFamily="34" charset="0"/>
              </a:rPr>
              <a:t>Opletalova 1015/55, 110 00  Praha 1, www.kflegal.cz </a:t>
            </a:r>
          </a:p>
          <a:p>
            <a:pPr marL="0" indent="0" algn="ctr">
              <a:lnSpc>
                <a:spcPct val="100000"/>
              </a:lnSpc>
              <a:buNone/>
            </a:pPr>
            <a:r>
              <a:rPr lang="cs-CZ" sz="1200" b="0" dirty="0">
                <a:latin typeface="Tahoma" panose="020B0604030504040204" pitchFamily="34" charset="0"/>
                <a:ea typeface="Tahoma" panose="020B0604030504040204" pitchFamily="34" charset="0"/>
                <a:cs typeface="Tahoma" panose="020B0604030504040204" pitchFamily="34" charset="0"/>
              </a:rPr>
              <a:t>e-mail: </a:t>
            </a:r>
            <a:r>
              <a:rPr lang="cs-CZ" sz="1200" b="0" dirty="0" err="1">
                <a:latin typeface="Tahoma" panose="020B0604030504040204" pitchFamily="34" charset="0"/>
                <a:ea typeface="Tahoma" panose="020B0604030504040204" pitchFamily="34" charset="0"/>
                <a:cs typeface="Tahoma" panose="020B0604030504040204" pitchFamily="34" charset="0"/>
              </a:rPr>
              <a:t>ak@kflegal.cz</a:t>
            </a:r>
            <a:r>
              <a:rPr lang="cs-CZ" sz="1200" b="0" dirty="0">
                <a:latin typeface="Tahoma" panose="020B0604030504040204" pitchFamily="34" charset="0"/>
                <a:ea typeface="Tahoma" panose="020B0604030504040204" pitchFamily="34" charset="0"/>
                <a:cs typeface="Tahoma" panose="020B0604030504040204" pitchFamily="34" charset="0"/>
              </a:rPr>
              <a:t>, tel. +420 222 362 069, </a:t>
            </a:r>
            <a:r>
              <a:rPr lang="cs-CZ" sz="1200" b="0" dirty="0" smtClean="0">
                <a:latin typeface="Tahoma" panose="020B0604030504040204" pitchFamily="34" charset="0"/>
                <a:ea typeface="Tahoma" panose="020B0604030504040204" pitchFamily="34" charset="0"/>
                <a:cs typeface="Tahoma" panose="020B0604030504040204" pitchFamily="34" charset="0"/>
              </a:rPr>
              <a:t>IČO</a:t>
            </a:r>
            <a:r>
              <a:rPr lang="cs-CZ" sz="1200" b="0" dirty="0">
                <a:latin typeface="Tahoma" panose="020B0604030504040204" pitchFamily="34" charset="0"/>
                <a:ea typeface="Tahoma" panose="020B0604030504040204" pitchFamily="34" charset="0"/>
                <a:cs typeface="Tahoma" panose="020B0604030504040204" pitchFamily="34" charset="0"/>
              </a:rPr>
              <a:t>: 29143608, DIČ: CZ29143608</a:t>
            </a:r>
          </a:p>
        </p:txBody>
      </p:sp>
      <p:sp>
        <p:nvSpPr>
          <p:cNvPr id="4" name="Obdélník 3">
            <a:extLst>
              <a:ext uri="{FF2B5EF4-FFF2-40B4-BE49-F238E27FC236}">
                <a16:creationId xmlns:a16="http://schemas.microsoft.com/office/drawing/2014/main" xmlns="" id="{E6B3E114-AB95-4874-927C-3BCD97A9D49A}"/>
              </a:ext>
            </a:extLst>
          </p:cNvPr>
          <p:cNvSpPr/>
          <p:nvPr/>
        </p:nvSpPr>
        <p:spPr>
          <a:xfrm>
            <a:off x="2674143" y="269839"/>
            <a:ext cx="5343525" cy="4431983"/>
          </a:xfrm>
          <a:prstGeom prst="rect">
            <a:avLst/>
          </a:prstGeom>
        </p:spPr>
        <p:txBody>
          <a:bodyPr>
            <a:spAutoFit/>
          </a:bodyPr>
          <a:lstStyle/>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r>
              <a:rPr lang="cs-CZ" b="1" dirty="0">
                <a:solidFill>
                  <a:srgbClr val="141436"/>
                </a:solidFill>
                <a:latin typeface="Tahoma" panose="020B0604030504040204" pitchFamily="34" charset="0"/>
                <a:ea typeface="Tahoma" panose="020B0604030504040204" pitchFamily="34" charset="0"/>
                <a:cs typeface="Tahoma" panose="020B0604030504040204" pitchFamily="34" charset="0"/>
              </a:rPr>
              <a:t>Děkuji Vám za Vaši pozornost.</a:t>
            </a: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r>
              <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rPr>
              <a:t>Mgr. et Mgr. Jan Kořán, advokát </a:t>
            </a:r>
          </a:p>
          <a:p>
            <a:pPr algn="ctr"/>
            <a:r>
              <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rPr>
              <a:t>jan.koran@kflegal.cz</a:t>
            </a:r>
          </a:p>
        </p:txBody>
      </p:sp>
    </p:spTree>
    <p:extLst>
      <p:ext uri="{BB962C8B-B14F-4D97-AF65-F5344CB8AC3E}">
        <p14:creationId xmlns:p14="http://schemas.microsoft.com/office/powerpoint/2010/main" val="412511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předmět úpravy = podmínky podnikání ve třech oblastech energetiky:</a:t>
            </a:r>
          </a:p>
          <a:p>
            <a:pPr lvl="1"/>
            <a:r>
              <a:rPr lang="cs-CZ" dirty="0"/>
              <a:t>elektroenergetika, plynárenství, teplárenství</a:t>
            </a:r>
          </a:p>
          <a:p>
            <a:pPr lvl="1"/>
            <a:r>
              <a:rPr lang="cs-CZ" dirty="0"/>
              <a:t>klíčový důraz na elektroenergetiku a plynárenství</a:t>
            </a:r>
          </a:p>
          <a:p>
            <a:pPr lvl="1"/>
            <a:r>
              <a:rPr lang="cs-CZ" dirty="0"/>
              <a:t>obecná úprava práv a povinností subjektů v energetice (pojem „účastníka trhu“)</a:t>
            </a:r>
          </a:p>
          <a:p>
            <a:r>
              <a:rPr lang="cs-CZ" b="1" dirty="0"/>
              <a:t>klíčová témata pro oblast elektroenergetiky</a:t>
            </a:r>
          </a:p>
          <a:p>
            <a:pPr lvl="1"/>
            <a:r>
              <a:rPr lang="cs-CZ" dirty="0"/>
              <a:t>úprava postavení klíčových orgánů: Energetický regulační úřad (ERÚ), Ministerstvo průmyslu a obchodu (MPO)</a:t>
            </a:r>
          </a:p>
          <a:p>
            <a:pPr lvl="1"/>
            <a:r>
              <a:rPr lang="cs-CZ" dirty="0"/>
              <a:t>obecná úprava práv a povinnosti držitelů licencí, cenová regulace</a:t>
            </a:r>
          </a:p>
          <a:p>
            <a:pPr lvl="1"/>
            <a:r>
              <a:rPr lang="cs-CZ" dirty="0"/>
              <a:t>postavení účastníků trhu (až na zákazníky s licencí):</a:t>
            </a:r>
          </a:p>
          <a:p>
            <a:pPr marL="1007943" lvl="2" indent="0">
              <a:buNone/>
            </a:pPr>
            <a:r>
              <a:rPr lang="cs-CZ" dirty="0"/>
              <a:t>- ČEPS, a.s. – provozovatel přenosové soustavy</a:t>
            </a:r>
          </a:p>
          <a:p>
            <a:pPr marL="1007943" lvl="2" indent="0">
              <a:buNone/>
            </a:pPr>
            <a:r>
              <a:rPr lang="cs-CZ" dirty="0"/>
              <a:t>- OTE, a.s. – operátor trhu </a:t>
            </a:r>
          </a:p>
          <a:p>
            <a:pPr marL="1007943" lvl="2" indent="0">
              <a:buNone/>
            </a:pPr>
            <a:r>
              <a:rPr lang="cs-CZ" dirty="0"/>
              <a:t>- provozovatelé distribučních soustav, výrobci elektřiny, obchodníci s elektřinou</a:t>
            </a:r>
          </a:p>
          <a:p>
            <a:pPr marL="1007943" lvl="2" indent="0">
              <a:buNone/>
            </a:pPr>
            <a:r>
              <a:rPr lang="cs-CZ" dirty="0"/>
              <a:t>- zákazníci</a:t>
            </a:r>
          </a:p>
          <a:p>
            <a:pPr marL="1007943" lvl="2" indent="0">
              <a:buNone/>
            </a:pPr>
            <a:endParaRPr lang="cs-CZ" dirty="0"/>
          </a:p>
          <a:p>
            <a:pPr marL="1007943" lvl="2" indent="0">
              <a:buNone/>
            </a:pPr>
            <a:endParaRPr lang="cs-CZ" dirty="0"/>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624157"/>
            <a:ext cx="9602786" cy="1010680"/>
          </a:xfrm>
        </p:spPr>
        <p:txBody>
          <a:bodyPr>
            <a:normAutofit fontScale="90000"/>
          </a:bodyPr>
          <a:lstStyle/>
          <a:p>
            <a:r>
              <a:rPr lang="cs-CZ" dirty="0"/>
              <a:t>3. Předmět úpravy energetického zákona</a:t>
            </a:r>
            <a:br>
              <a:rPr lang="cs-CZ" dirty="0"/>
            </a:br>
            <a:r>
              <a:rPr lang="cs-CZ" dirty="0"/>
              <a:t/>
            </a:r>
            <a:br>
              <a:rPr lang="cs-CZ" dirty="0"/>
            </a:br>
            <a:endParaRPr lang="cs-CZ" dirty="0"/>
          </a:p>
        </p:txBody>
      </p:sp>
    </p:spTree>
    <p:extLst>
      <p:ext uri="{BB962C8B-B14F-4D97-AF65-F5344CB8AC3E}">
        <p14:creationId xmlns:p14="http://schemas.microsoft.com/office/powerpoint/2010/main" val="381395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(i) 	předmět úpravy </a:t>
            </a:r>
          </a:p>
          <a:p>
            <a:r>
              <a:rPr lang="cs-CZ" b="1" dirty="0"/>
              <a:t>(</a:t>
            </a:r>
            <a:r>
              <a:rPr lang="cs-CZ" b="1" dirty="0" err="1"/>
              <a:t>ii</a:t>
            </a:r>
            <a:r>
              <a:rPr lang="cs-CZ" b="1" dirty="0"/>
              <a:t>) 	vymezení pojmů – obecné, v elektroenergetice, v plynárenství, v teplárenství</a:t>
            </a:r>
          </a:p>
          <a:p>
            <a:r>
              <a:rPr lang="cs-CZ" b="1" dirty="0"/>
              <a:t>(</a:t>
            </a:r>
            <a:r>
              <a:rPr lang="cs-CZ" b="1" dirty="0" err="1"/>
              <a:t>iii</a:t>
            </a:r>
            <a:r>
              <a:rPr lang="cs-CZ" b="1" dirty="0"/>
              <a:t>) 	licence – podmínky podnikání v energetice</a:t>
            </a:r>
          </a:p>
          <a:p>
            <a:r>
              <a:rPr lang="cs-CZ" b="1" dirty="0"/>
              <a:t>(</a:t>
            </a:r>
            <a:r>
              <a:rPr lang="cs-CZ" b="1" dirty="0" err="1"/>
              <a:t>iv</a:t>
            </a:r>
            <a:r>
              <a:rPr lang="cs-CZ" b="1" dirty="0"/>
              <a:t>)	certifikace provozovatelů přenosových a přepravních soustav</a:t>
            </a:r>
          </a:p>
          <a:p>
            <a:r>
              <a:rPr lang="cs-CZ" b="1" dirty="0"/>
              <a:t>(v) 	ochrana zákazníka – ochrana spotřebitelů, DPI, povinnosti nad rámec licence</a:t>
            </a:r>
          </a:p>
          <a:p>
            <a:r>
              <a:rPr lang="cs-CZ" b="1" dirty="0"/>
              <a:t>(</a:t>
            </a:r>
            <a:r>
              <a:rPr lang="cs-CZ" b="1" dirty="0" err="1"/>
              <a:t>vi</a:t>
            </a:r>
            <a:r>
              <a:rPr lang="cs-CZ" b="1" dirty="0"/>
              <a:t>)	výkon státní správy – MPO, ERÚ, pravomoci, dozor v energetických odvětvích</a:t>
            </a:r>
          </a:p>
          <a:p>
            <a:r>
              <a:rPr lang="cs-CZ" b="1" dirty="0"/>
              <a:t>(</a:t>
            </a:r>
            <a:r>
              <a:rPr lang="cs-CZ" b="1" dirty="0" err="1"/>
              <a:t>vii</a:t>
            </a:r>
            <a:r>
              <a:rPr lang="cs-CZ" b="1" dirty="0"/>
              <a:t>)	cenová regulace</a:t>
            </a:r>
          </a:p>
          <a:p>
            <a:pPr marL="1007943" lvl="2" indent="0">
              <a:buNone/>
            </a:pPr>
            <a:endParaRPr lang="cs-CZ" dirty="0"/>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707284"/>
            <a:ext cx="9602786" cy="817732"/>
          </a:xfrm>
        </p:spPr>
        <p:txBody>
          <a:bodyPr>
            <a:normAutofit/>
          </a:bodyPr>
          <a:lstStyle/>
          <a:p>
            <a:r>
              <a:rPr lang="sv-SE" dirty="0"/>
              <a:t>4. Systematika energetického zákona – obecná část</a:t>
            </a:r>
          </a:p>
        </p:txBody>
      </p:sp>
    </p:spTree>
    <p:extLst>
      <p:ext uri="{BB962C8B-B14F-4D97-AF65-F5344CB8AC3E}">
        <p14:creationId xmlns:p14="http://schemas.microsoft.com/office/powerpoint/2010/main" val="2453369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736462"/>
            <a:ext cx="9602787" cy="5227781"/>
          </a:xfrm>
        </p:spPr>
        <p:txBody>
          <a:bodyPr/>
          <a:lstStyle/>
          <a:p>
            <a:r>
              <a:rPr lang="cs-CZ" b="1" dirty="0"/>
              <a:t>(i)	práva a povinnosti účastníků trhu</a:t>
            </a:r>
          </a:p>
          <a:p>
            <a:pPr lvl="2">
              <a:buFont typeface="Courier New" panose="02070309020205020404" pitchFamily="49" charset="0"/>
              <a:buChar char="o"/>
            </a:pPr>
            <a:r>
              <a:rPr lang="cs-CZ" dirty="0"/>
              <a:t>operátor trhu (je zahrnut ještě v části obecné)</a:t>
            </a:r>
          </a:p>
          <a:p>
            <a:pPr lvl="2">
              <a:buFont typeface="Courier New" panose="02070309020205020404" pitchFamily="49" charset="0"/>
              <a:buChar char="o"/>
            </a:pPr>
            <a:r>
              <a:rPr lang="cs-CZ" dirty="0"/>
              <a:t>provozovatel přenosové soustavy (= ČEPS, a.s.) včetně </a:t>
            </a:r>
            <a:r>
              <a:rPr lang="cs-CZ" dirty="0" err="1"/>
              <a:t>unbundlingu</a:t>
            </a:r>
            <a:endParaRPr lang="cs-CZ" dirty="0"/>
          </a:p>
          <a:p>
            <a:pPr lvl="2">
              <a:buFont typeface="Courier New" panose="02070309020205020404" pitchFamily="49" charset="0"/>
              <a:buChar char="o"/>
            </a:pPr>
            <a:r>
              <a:rPr lang="cs-CZ" dirty="0"/>
              <a:t>provozovatel distribuční soustavy (regionální distribuční soustavy, LDS) včetně </a:t>
            </a:r>
            <a:r>
              <a:rPr lang="cs-CZ" dirty="0" err="1"/>
              <a:t>unbundlingu</a:t>
            </a:r>
            <a:endParaRPr lang="cs-CZ" dirty="0"/>
          </a:p>
          <a:p>
            <a:pPr lvl="2">
              <a:buFont typeface="Courier New" panose="02070309020205020404" pitchFamily="49" charset="0"/>
              <a:buChar char="o"/>
            </a:pPr>
            <a:r>
              <a:rPr lang="cs-CZ" dirty="0"/>
              <a:t>zákazník</a:t>
            </a:r>
          </a:p>
          <a:p>
            <a:pPr lvl="2">
              <a:buFont typeface="Courier New" panose="02070309020205020404" pitchFamily="49" charset="0"/>
              <a:buChar char="o"/>
            </a:pPr>
            <a:r>
              <a:rPr lang="cs-CZ" dirty="0"/>
              <a:t>obchodník s elektřinou, výrobce elektřiny</a:t>
            </a:r>
          </a:p>
          <a:p>
            <a:r>
              <a:rPr lang="cs-CZ" b="1" dirty="0"/>
              <a:t>(</a:t>
            </a:r>
            <a:r>
              <a:rPr lang="cs-CZ" b="1" dirty="0" err="1"/>
              <a:t>ii</a:t>
            </a:r>
            <a:r>
              <a:rPr lang="cs-CZ" b="1" dirty="0"/>
              <a:t>) 	technické otázky – dispečink, přípojky, přímé vedení, ochranná pásma, přeložky, 	styk zařízení, měření, stav nouze</a:t>
            </a:r>
          </a:p>
          <a:p>
            <a:r>
              <a:rPr lang="cs-CZ" b="1" dirty="0"/>
              <a:t>(</a:t>
            </a:r>
            <a:r>
              <a:rPr lang="cs-CZ" b="1" dirty="0" err="1"/>
              <a:t>iii</a:t>
            </a:r>
            <a:r>
              <a:rPr lang="cs-CZ" b="1" dirty="0"/>
              <a:t>) 	výstavba výroben – autorizace (1 MW a více)</a:t>
            </a:r>
          </a:p>
          <a:p>
            <a:r>
              <a:rPr lang="cs-CZ" b="1" dirty="0"/>
              <a:t>(</a:t>
            </a:r>
            <a:r>
              <a:rPr lang="cs-CZ" b="1" dirty="0" err="1"/>
              <a:t>iv</a:t>
            </a:r>
            <a:r>
              <a:rPr lang="cs-CZ" b="1" dirty="0"/>
              <a:t>)	smlouvy v energetice</a:t>
            </a:r>
          </a:p>
          <a:p>
            <a:r>
              <a:rPr lang="cs-CZ" b="1" dirty="0"/>
              <a:t>(v) 	neoprávněný odběr, dodávka, přenos a distribuce</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595432"/>
            <a:ext cx="9602786" cy="817732"/>
          </a:xfrm>
        </p:spPr>
        <p:txBody>
          <a:bodyPr>
            <a:normAutofit fontScale="90000"/>
          </a:bodyPr>
          <a:lstStyle/>
          <a:p>
            <a:r>
              <a:rPr lang="cs-CZ" dirty="0"/>
              <a:t>5. Systematika energetického zákona – zvláštní část (elektroenergetika)</a:t>
            </a:r>
            <a:br>
              <a:rPr lang="cs-CZ" dirty="0"/>
            </a:br>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366694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(i) 	přestupky (dříve: správní delikty)</a:t>
            </a:r>
          </a:p>
          <a:p>
            <a:r>
              <a:rPr lang="cs-CZ" b="1" dirty="0"/>
              <a:t>(</a:t>
            </a:r>
            <a:r>
              <a:rPr lang="cs-CZ" b="1" dirty="0" err="1"/>
              <a:t>ii</a:t>
            </a:r>
            <a:r>
              <a:rPr lang="cs-CZ" b="1" dirty="0"/>
              <a:t>) 	společná ustanovení</a:t>
            </a:r>
          </a:p>
          <a:p>
            <a:pPr lvl="2">
              <a:buFont typeface="Courier New" panose="02070309020205020404" pitchFamily="49" charset="0"/>
              <a:buChar char="o"/>
            </a:pPr>
            <a:r>
              <a:rPr lang="cs-CZ" dirty="0"/>
              <a:t>úprava některých řízení u ERÚ, oprávnění k cizím nemovitostem, subsidiarita NOZ, …</a:t>
            </a:r>
          </a:p>
          <a:p>
            <a:r>
              <a:rPr lang="cs-CZ" b="1" dirty="0"/>
              <a:t>(</a:t>
            </a:r>
            <a:r>
              <a:rPr lang="cs-CZ" b="1" dirty="0" err="1"/>
              <a:t>iii</a:t>
            </a:r>
            <a:r>
              <a:rPr lang="cs-CZ" b="1" dirty="0"/>
              <a:t>)	schvalovací řízení a řízení o stanovení řádu</a:t>
            </a:r>
          </a:p>
          <a:p>
            <a:r>
              <a:rPr lang="cs-CZ" b="1" dirty="0"/>
              <a:t>(</a:t>
            </a:r>
            <a:r>
              <a:rPr lang="cs-CZ" b="1" dirty="0" err="1"/>
              <a:t>iv</a:t>
            </a:r>
            <a:r>
              <a:rPr lang="cs-CZ" b="1" dirty="0"/>
              <a:t>) 	přechodná ustanovení (nutno sledovat i přechodná ustanovení novel)</a:t>
            </a:r>
          </a:p>
          <a:p>
            <a:r>
              <a:rPr lang="cs-CZ" b="1" dirty="0"/>
              <a:t>(v) 	zmocňovací ustanovení (široký katalog oprávnění pro vydání prováděcích 	předpisů – MPO, ERÚ)</a:t>
            </a:r>
          </a:p>
          <a:p>
            <a:r>
              <a:rPr lang="cs-CZ" b="1" dirty="0"/>
              <a:t>(</a:t>
            </a:r>
            <a:r>
              <a:rPr lang="cs-CZ" b="1" dirty="0" err="1"/>
              <a:t>vi</a:t>
            </a:r>
            <a:r>
              <a:rPr lang="cs-CZ" b="1" dirty="0"/>
              <a:t>)	závěrečná ustanovení</a:t>
            </a:r>
          </a:p>
          <a:p>
            <a:pPr marL="503971" lvl="1" indent="0">
              <a:buNone/>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6. Systematika energetického zákona – společná ustanovení</a:t>
            </a:r>
            <a:br>
              <a:rPr lang="cs-CZ" dirty="0"/>
            </a:br>
            <a:endParaRPr lang="cs-CZ" dirty="0"/>
          </a:p>
        </p:txBody>
      </p:sp>
    </p:spTree>
    <p:extLst>
      <p:ext uri="{BB962C8B-B14F-4D97-AF65-F5344CB8AC3E}">
        <p14:creationId xmlns:p14="http://schemas.microsoft.com/office/powerpoint/2010/main" val="14038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a16="http://schemas.microsoft.com/office/drawing/2014/main" xmlns=""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a16="http://schemas.microsoft.com/office/drawing/2014/main" xmlns="" id="{8B62A4FC-AD98-474B-BE4C-5307F0128FEF}"/>
              </a:ext>
            </a:extLst>
          </p:cNvPr>
          <p:cNvSpPr>
            <a:spLocks noGrp="1"/>
          </p:cNvSpPr>
          <p:nvPr>
            <p:ph idx="10"/>
          </p:nvPr>
        </p:nvSpPr>
        <p:spPr>
          <a:xfrm>
            <a:off x="544513" y="1789621"/>
            <a:ext cx="9602787" cy="5227781"/>
          </a:xfrm>
        </p:spPr>
        <p:txBody>
          <a:bodyPr/>
          <a:lstStyle/>
          <a:p>
            <a:r>
              <a:rPr lang="cs-CZ" b="1" dirty="0"/>
              <a:t>(i) 	přestupky (dříve: správní delikty)</a:t>
            </a:r>
          </a:p>
          <a:p>
            <a:r>
              <a:rPr lang="cs-CZ" b="1" dirty="0"/>
              <a:t>(</a:t>
            </a:r>
            <a:r>
              <a:rPr lang="cs-CZ" b="1" dirty="0" err="1"/>
              <a:t>ii</a:t>
            </a:r>
            <a:r>
              <a:rPr lang="cs-CZ" b="1" dirty="0"/>
              <a:t>) 	společná ustanovení</a:t>
            </a:r>
          </a:p>
          <a:p>
            <a:pPr lvl="2">
              <a:buFont typeface="Courier New" panose="02070309020205020404" pitchFamily="49" charset="0"/>
              <a:buChar char="o"/>
            </a:pPr>
            <a:r>
              <a:rPr lang="cs-CZ" dirty="0"/>
              <a:t>úprava některých řízení u ERÚ, oprávnění k cizím nemovitostem, subsidiarita NOZ, …</a:t>
            </a:r>
          </a:p>
          <a:p>
            <a:r>
              <a:rPr lang="cs-CZ" b="1" dirty="0"/>
              <a:t>(</a:t>
            </a:r>
            <a:r>
              <a:rPr lang="cs-CZ" b="1" dirty="0" err="1"/>
              <a:t>iii</a:t>
            </a:r>
            <a:r>
              <a:rPr lang="cs-CZ" b="1" dirty="0"/>
              <a:t>)	schvalovací řízení a řízení o stanovení řádu</a:t>
            </a:r>
          </a:p>
          <a:p>
            <a:r>
              <a:rPr lang="cs-CZ" b="1" dirty="0"/>
              <a:t>(</a:t>
            </a:r>
            <a:r>
              <a:rPr lang="cs-CZ" b="1" dirty="0" err="1"/>
              <a:t>iv</a:t>
            </a:r>
            <a:r>
              <a:rPr lang="cs-CZ" b="1" dirty="0"/>
              <a:t>) 	přechodná ustanovení (nutno sledovat i přechodná ustanovení novel)</a:t>
            </a:r>
          </a:p>
          <a:p>
            <a:r>
              <a:rPr lang="cs-CZ" b="1" dirty="0"/>
              <a:t>(v) 	zmocňovací ustanovení (široký katalog oprávnění pro vydání prováděcích 	předpisů – MPO, ERÚ)</a:t>
            </a:r>
          </a:p>
          <a:p>
            <a:r>
              <a:rPr lang="cs-CZ" b="1" dirty="0"/>
              <a:t>(</a:t>
            </a:r>
            <a:r>
              <a:rPr lang="cs-CZ" b="1" dirty="0" err="1"/>
              <a:t>vi</a:t>
            </a:r>
            <a:r>
              <a:rPr lang="cs-CZ" b="1" dirty="0"/>
              <a:t>)	závěrečná ustanovení</a:t>
            </a:r>
          </a:p>
          <a:p>
            <a:r>
              <a:rPr lang="cs-CZ" b="1" dirty="0"/>
              <a:t>(</a:t>
            </a:r>
            <a:r>
              <a:rPr lang="cs-CZ" b="1" dirty="0" err="1"/>
              <a:t>vii</a:t>
            </a:r>
            <a:r>
              <a:rPr lang="cs-CZ" b="1" dirty="0"/>
              <a:t>)	1 příloha: bezpečnostní pásma plynových zařízení</a:t>
            </a:r>
          </a:p>
          <a:p>
            <a:pPr lvl="1">
              <a:buFont typeface="Arial" panose="020B0604020202020204" pitchFamily="34" charset="0"/>
              <a:buChar char="•"/>
            </a:pPr>
            <a:endParaRPr lang="cs-CZ" b="1" dirty="0"/>
          </a:p>
        </p:txBody>
      </p:sp>
      <p:pic>
        <p:nvPicPr>
          <p:cNvPr id="14" name="Picture 13">
            <a:extLst>
              <a:ext uri="{FF2B5EF4-FFF2-40B4-BE49-F238E27FC236}">
                <a16:creationId xmlns:a16="http://schemas.microsoft.com/office/drawing/2014/main" xmlns=""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a16="http://schemas.microsoft.com/office/drawing/2014/main" xmlns=""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7. Systematika energetického zákona – společná ustanovení</a:t>
            </a:r>
            <a:br>
              <a:rPr lang="cs-CZ" dirty="0"/>
            </a:b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10513236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2892</TotalTime>
  <Words>4057</Words>
  <Application>Microsoft Office PowerPoint</Application>
  <PresentationFormat>Vlastní</PresentationFormat>
  <Paragraphs>518</Paragraphs>
  <Slides>40</Slides>
  <Notes>38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40</vt:i4>
      </vt:variant>
    </vt:vector>
  </HeadingPairs>
  <TitlesOfParts>
    <vt:vector size="46" baseType="lpstr">
      <vt:lpstr>Arial</vt:lpstr>
      <vt:lpstr>Courier New</vt:lpstr>
      <vt:lpstr>Poppins</vt:lpstr>
      <vt:lpstr>Tahoma</vt:lpstr>
      <vt:lpstr>Wingdings</vt:lpstr>
      <vt:lpstr>Office Theme</vt:lpstr>
      <vt:lpstr>Prezentace aplikace PowerPoint</vt:lpstr>
      <vt:lpstr>Prezentace aplikace PowerPoint</vt:lpstr>
      <vt:lpstr>1. Hlavní specifika energetického práva</vt:lpstr>
      <vt:lpstr>2. Právní předpisy energetického práva </vt:lpstr>
      <vt:lpstr>3. Předmět úpravy energetického zákona  </vt:lpstr>
      <vt:lpstr>4. Systematika energetického zákona – obecná část</vt:lpstr>
      <vt:lpstr>5. Systematika energetického zákona – zvláštní část (elektroenergetika)      </vt:lpstr>
      <vt:lpstr>  6. Systematika energetického zákona – společná ustanovení </vt:lpstr>
      <vt:lpstr>  7. Systematika energetického zákona – společná ustanovení   </vt:lpstr>
      <vt:lpstr>  8. Podnikání v elektroenergetice: licence (1)   </vt:lpstr>
      <vt:lpstr>  9. Podnikání v elektroenergetice: licence (2) </vt:lpstr>
      <vt:lpstr>  10. Uznání zahraniční licence (§ 7a)   </vt:lpstr>
      <vt:lpstr>  11. Povinnosti držitele licence (§ 11) </vt:lpstr>
      <vt:lpstr>  12. Dodávka poslední instance (§ 12a) </vt:lpstr>
      <vt:lpstr>  13. Ochrana spotřebitele (elektřina + plyn) - § 11a </vt:lpstr>
      <vt:lpstr>  14. Podmínky cenové regulace  </vt:lpstr>
      <vt:lpstr>  15. Poskytování informací orgánům státní správy  </vt:lpstr>
      <vt:lpstr>  16. ERÚ jako nezávislý regulátor (1) </vt:lpstr>
      <vt:lpstr>  17. ERÚ jako nezávislý regulátor (2)  </vt:lpstr>
      <vt:lpstr>  18. Vnitřní organizace ERÚ, nezávislost ERÚ   </vt:lpstr>
      <vt:lpstr>  19. Postavení MPO </vt:lpstr>
      <vt:lpstr>  20. Schvalování Pravidel a řádu (§ 97a) </vt:lpstr>
      <vt:lpstr>  21. Operátor trhu (§ 20a) </vt:lpstr>
      <vt:lpstr>  22. Účastníci trhu (§ 22) </vt:lpstr>
      <vt:lpstr>  23. Provozovatel přenosové soustavy (§ 24) (1) </vt:lpstr>
      <vt:lpstr>  24. Provozovatel přenosové soustavy (§ 24) (2) </vt:lpstr>
      <vt:lpstr>  25. Provozovatel přenosové soustavy (§ 24) (3) </vt:lpstr>
      <vt:lpstr>  26. Unbundling: provozovatel přenosové soustavy (1)   </vt:lpstr>
      <vt:lpstr>  27. Unbundling: provozovatel přenosové soustavy (2)  </vt:lpstr>
      <vt:lpstr>  28. Certifikace provozovatele přenosové soustavy  </vt:lpstr>
      <vt:lpstr> 29. Výrobce elektřiny (§ 23) </vt:lpstr>
      <vt:lpstr> 30. Obchodník s elektřinou (§ 30) </vt:lpstr>
      <vt:lpstr> 31. Zákazník (§ 28) (1) </vt:lpstr>
      <vt:lpstr> 32. Zákazník (§ 28) (2) </vt:lpstr>
      <vt:lpstr> 33. Smlouvy v elektroenergetice (§ 50) (1) </vt:lpstr>
      <vt:lpstr> 34. Smlouvy v elektroenergetice (§ 50) (2) </vt:lpstr>
      <vt:lpstr> 35. Zákon o podporovaných zdrojích energie (1) </vt:lpstr>
      <vt:lpstr> 36. Zákon o podporovaných zdrojích energie (2)  </vt:lpstr>
      <vt:lpstr> 37. Zákon o hospodaření energií </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Ondra Andreas Bartos</dc:creator>
  <cp:lastModifiedBy>AK</cp:lastModifiedBy>
  <cp:revision>238</cp:revision>
  <cp:lastPrinted>2020-06-08T16:00:42Z</cp:lastPrinted>
  <dcterms:created xsi:type="dcterms:W3CDTF">2019-08-13T12:51:53Z</dcterms:created>
  <dcterms:modified xsi:type="dcterms:W3CDTF">2021-10-22T06:14:32Z</dcterms:modified>
</cp:coreProperties>
</file>