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8" r:id="rId6"/>
    <p:sldId id="261" r:id="rId7"/>
    <p:sldId id="257" r:id="rId8"/>
    <p:sldId id="267" r:id="rId9"/>
    <p:sldId id="269" r:id="rId10"/>
    <p:sldId id="272" r:id="rId11"/>
    <p:sldId id="256" r:id="rId12"/>
    <p:sldId id="271" r:id="rId13"/>
    <p:sldId id="270" r:id="rId14"/>
    <p:sldId id="258" r:id="rId15"/>
    <p:sldId id="259" r:id="rId16"/>
    <p:sldId id="260" r:id="rId17"/>
    <p:sldId id="273" r:id="rId18"/>
    <p:sldId id="274" r:id="rId19"/>
    <p:sldId id="278" r:id="rId20"/>
    <p:sldId id="280" r:id="rId21"/>
    <p:sldId id="276" r:id="rId22"/>
    <p:sldId id="277" r:id="rId23"/>
    <p:sldId id="27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Czech Republic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FD-4B17-A708-08EF6FC7341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6A-4F1C-BA74-870DD57968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fossil</c:v>
                </c:pt>
                <c:pt idx="1">
                  <c:v>non-fossil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D-4B17-A708-08EF6FC734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Austria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85-4D1A-B1F2-DE988F9E35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99-4556-BBA1-CC8AB5E2238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fossil</c:v>
                </c:pt>
                <c:pt idx="1">
                  <c:v>non-fossil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9-4556-BBA1-CC8AB5E223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7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4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8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1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3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037B-3871-4478-9ED5-6521A607007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53ED-DFCC-4099-8D83-9BF608E0D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0970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GB" dirty="0"/>
              <a:t> </a:t>
            </a:r>
            <a:r>
              <a:rPr lang="en-GB" b="1" dirty="0"/>
              <a:t>Current challenges of interconnected transmission 	</a:t>
            </a:r>
            <a:br>
              <a:rPr lang="en-GB" b="1" dirty="0"/>
            </a:br>
            <a:r>
              <a:rPr lang="en-GB" b="1" dirty="0"/>
              <a:t>systems - decarbonisation and Green Deal 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4681901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Miroslav </a:t>
            </a:r>
            <a:r>
              <a:rPr lang="en-GB" sz="4000" dirty="0" smtClean="0"/>
              <a:t>Vrba</a:t>
            </a:r>
            <a:endParaRPr lang="cs-CZ" sz="4000" dirty="0" smtClean="0"/>
          </a:p>
          <a:p>
            <a:r>
              <a:rPr lang="en-GB" sz="4000" i="1" dirty="0" smtClean="0"/>
              <a:t>Association </a:t>
            </a:r>
            <a:r>
              <a:rPr lang="en-GB" sz="4000" i="1" dirty="0"/>
              <a:t>of Energy Managers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417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283946"/>
            <a:ext cx="10515600" cy="1325563"/>
          </a:xfrm>
        </p:spPr>
        <p:txBody>
          <a:bodyPr/>
          <a:lstStyle/>
          <a:p>
            <a:r>
              <a:rPr lang="en-GB" b="1" dirty="0" smtClean="0"/>
              <a:t>Currents on transmission system elements in substation </a:t>
            </a:r>
            <a:r>
              <a:rPr lang="en-GB" b="1" dirty="0" err="1" smtClean="0"/>
              <a:t>Ernestinovo</a:t>
            </a:r>
            <a:r>
              <a:rPr lang="en-GB" b="1" dirty="0" smtClean="0"/>
              <a:t> before and after event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09509"/>
            <a:ext cx="8391137" cy="52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0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811" y="1771197"/>
            <a:ext cx="7977052" cy="4966143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Frequency development during the event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4571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633" y="365125"/>
            <a:ext cx="10766731" cy="1325563"/>
          </a:xfrm>
        </p:spPr>
        <p:txBody>
          <a:bodyPr/>
          <a:lstStyle/>
          <a:p>
            <a:r>
              <a:rPr lang="en-GB" b="1" dirty="0" smtClean="0"/>
              <a:t>Geographical location of main tripped elements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4" y="1844126"/>
            <a:ext cx="10766731" cy="44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en-GB" b="1" dirty="0" smtClean="0"/>
              <a:t>Defence actions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49828"/>
            <a:ext cx="11031583" cy="532964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Automatic</a:t>
            </a:r>
          </a:p>
          <a:p>
            <a:pPr lvl="1"/>
            <a:r>
              <a:rPr lang="en-GB" dirty="0" smtClean="0"/>
              <a:t>Frequency deviation detected and set automatically in the European Awareness System</a:t>
            </a:r>
          </a:p>
          <a:p>
            <a:pPr lvl="1"/>
            <a:r>
              <a:rPr lang="en-GB" dirty="0" smtClean="0"/>
              <a:t>Activation of automatic frequency restoration reserves (primary reserve)</a:t>
            </a:r>
          </a:p>
          <a:p>
            <a:pPr lvl="1"/>
            <a:r>
              <a:rPr lang="en-GB" dirty="0" smtClean="0"/>
              <a:t>Supportive interruptible load activation (load shedding) </a:t>
            </a:r>
          </a:p>
          <a:p>
            <a:r>
              <a:rPr lang="en-GB" dirty="0" smtClean="0"/>
              <a:t>Manual</a:t>
            </a:r>
          </a:p>
          <a:p>
            <a:pPr lvl="1"/>
            <a:r>
              <a:rPr lang="en-GB" dirty="0" smtClean="0"/>
              <a:t>Start of gas and oil fast starting units</a:t>
            </a:r>
          </a:p>
          <a:p>
            <a:pPr lvl="1"/>
            <a:r>
              <a:rPr lang="en-GB" dirty="0" smtClean="0"/>
              <a:t>Pushed up hydro power plants</a:t>
            </a:r>
          </a:p>
          <a:p>
            <a:pPr lvl="1"/>
            <a:r>
              <a:rPr lang="en-GB" dirty="0" smtClean="0"/>
              <a:t>Support from other non-synchronised areas via HVDC links (</a:t>
            </a:r>
            <a:r>
              <a:rPr lang="en-GB" dirty="0" err="1" smtClean="0"/>
              <a:t>Nordel</a:t>
            </a:r>
            <a:r>
              <a:rPr lang="en-GB" dirty="0" smtClean="0"/>
              <a:t>, GB)</a:t>
            </a:r>
          </a:p>
          <a:p>
            <a:pPr lvl="1"/>
            <a:r>
              <a:rPr lang="en-GB" dirty="0" smtClean="0"/>
              <a:t>Delay </a:t>
            </a:r>
            <a:r>
              <a:rPr lang="en-GB" dirty="0" smtClean="0"/>
              <a:t>scheduled disconnection of some units</a:t>
            </a:r>
          </a:p>
          <a:p>
            <a:pPr lvl="1"/>
            <a:r>
              <a:rPr lang="en-GB" dirty="0" smtClean="0"/>
              <a:t>Reduction of power generation on the South-East area</a:t>
            </a:r>
          </a:p>
          <a:p>
            <a:r>
              <a:rPr lang="en-GB" dirty="0" smtClean="0"/>
              <a:t>European Awareness System informed about the event all TSOs mutually</a:t>
            </a:r>
          </a:p>
          <a:p>
            <a:r>
              <a:rPr lang="en-GB" dirty="0" smtClean="0"/>
              <a:t>Communication of Coordination Centres and between TSOs</a:t>
            </a:r>
          </a:p>
          <a:p>
            <a:r>
              <a:rPr lang="en-GB" dirty="0" smtClean="0"/>
              <a:t>Frequency stabilisation and closing on 50 Hz</a:t>
            </a:r>
          </a:p>
          <a:p>
            <a:r>
              <a:rPr lang="en-GB" dirty="0" smtClean="0"/>
              <a:t>Resynchronisation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5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1" y="365125"/>
            <a:ext cx="11355976" cy="1325563"/>
          </a:xfrm>
        </p:spPr>
        <p:txBody>
          <a:bodyPr/>
          <a:lstStyle/>
          <a:p>
            <a:r>
              <a:rPr lang="en-GB" b="1" dirty="0" smtClean="0"/>
              <a:t>Automatic/contractual load shedding in France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04" y="1614527"/>
            <a:ext cx="8715456" cy="52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Automatic/contractual load shedding in Italy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7" y="1764908"/>
            <a:ext cx="10608786" cy="50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European </a:t>
            </a:r>
            <a:r>
              <a:rPr lang="en-GB" b="1" dirty="0" err="1" smtClean="0"/>
              <a:t>Awar</a:t>
            </a:r>
            <a:r>
              <a:rPr lang="cs-CZ" b="1" dirty="0" smtClean="0"/>
              <a:t>e</a:t>
            </a:r>
            <a:r>
              <a:rPr lang="en-GB" b="1" dirty="0" smtClean="0"/>
              <a:t>ness System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7" y="1760195"/>
            <a:ext cx="8174074" cy="50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74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Frequency right after the disturbance and during resynchronisation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80" y="1756803"/>
            <a:ext cx="8835219" cy="46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Next steps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9366" cy="4351338"/>
          </a:xfrm>
        </p:spPr>
        <p:txBody>
          <a:bodyPr/>
          <a:lstStyle/>
          <a:p>
            <a:r>
              <a:rPr lang="en-GB" dirty="0" smtClean="0"/>
              <a:t>Incident was classified as extensive according Incident Classification Scale methodology (0 - noteworthy, 1- significant, 2 – extensive, 3 – major)</a:t>
            </a:r>
          </a:p>
          <a:p>
            <a:r>
              <a:rPr lang="en-GB" dirty="0" smtClean="0"/>
              <a:t>A detailed report will be prepared by a panel of experts, comprised of:</a:t>
            </a:r>
          </a:p>
          <a:p>
            <a:pPr lvl="1"/>
            <a:r>
              <a:rPr lang="en-GB" dirty="0" smtClean="0"/>
              <a:t>An analysis of causes of the incident</a:t>
            </a:r>
          </a:p>
          <a:p>
            <a:pPr lvl="1"/>
            <a:r>
              <a:rPr lang="en-GB" dirty="0" smtClean="0"/>
              <a:t>An evaluation of activated remedial actions</a:t>
            </a:r>
          </a:p>
          <a:p>
            <a:pPr lvl="1"/>
            <a:r>
              <a:rPr lang="en-GB" dirty="0" smtClean="0"/>
              <a:t>A description of the functioning of the network elements</a:t>
            </a:r>
          </a:p>
          <a:p>
            <a:pPr lvl="1"/>
            <a:r>
              <a:rPr lang="en-GB" dirty="0" smtClean="0"/>
              <a:t>Recommendations based on the conclusions of the investigation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4295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European Green Deal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52" y="1454331"/>
            <a:ext cx="8879552" cy="54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286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Interconnected European meshed grid</a:t>
            </a:r>
            <a:br>
              <a:rPr lang="en-GB" b="1" dirty="0" smtClean="0"/>
            </a:br>
            <a:r>
              <a:rPr lang="en-GB" b="1" dirty="0" smtClean="0"/>
              <a:t>an advantage or threat?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0174"/>
            <a:ext cx="9144000" cy="535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4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European Green Deal and its impacts to power systems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Highlights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en-GB" dirty="0" smtClean="0"/>
              <a:t>Supplying clean, affordable and secure energy</a:t>
            </a:r>
          </a:p>
          <a:p>
            <a:r>
              <a:rPr lang="en-GB" dirty="0" smtClean="0"/>
              <a:t>Decarbonisation of energy systems</a:t>
            </a:r>
          </a:p>
          <a:p>
            <a:r>
              <a:rPr lang="en-GB" dirty="0" smtClean="0"/>
              <a:t>A power sector must be developed that is based largely on renewable sources, complemented by the rapid phasing out of coal and decarbonising gas</a:t>
            </a:r>
            <a:endParaRPr lang="cs-CZ" dirty="0" smtClean="0"/>
          </a:p>
          <a:p>
            <a:r>
              <a:rPr lang="en-GB" dirty="0" smtClean="0"/>
              <a:t>Decarbonisation of the transport sector</a:t>
            </a:r>
          </a:p>
          <a:p>
            <a:r>
              <a:rPr lang="cs-CZ" dirty="0" err="1"/>
              <a:t>e</a:t>
            </a:r>
            <a:r>
              <a:rPr lang="cs-CZ" dirty="0" err="1" smtClean="0"/>
              <a:t>tc</a:t>
            </a:r>
            <a:r>
              <a:rPr lang="cs-CZ" dirty="0" smtClean="0"/>
              <a:t>.</a:t>
            </a:r>
            <a:endParaRPr lang="en-GB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9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Tools and technologies of the Green Deal for energy sectors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5292"/>
            <a:ext cx="10515600" cy="507709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National Energy and Climate Plans</a:t>
            </a:r>
            <a:endParaRPr lang="cs-CZ" dirty="0" smtClean="0"/>
          </a:p>
          <a:p>
            <a:r>
              <a:rPr lang="en-GB" dirty="0" smtClean="0"/>
              <a:t>Energy markets re-design</a:t>
            </a:r>
            <a:endParaRPr lang="cs-CZ" dirty="0" smtClean="0"/>
          </a:p>
          <a:p>
            <a:r>
              <a:rPr lang="en-GB" dirty="0" smtClean="0"/>
              <a:t>Just transition mechanism</a:t>
            </a:r>
          </a:p>
          <a:p>
            <a:r>
              <a:rPr lang="en-GB" dirty="0" smtClean="0"/>
              <a:t>Off-shore renewables</a:t>
            </a:r>
          </a:p>
          <a:p>
            <a:pPr lvl="1"/>
            <a:r>
              <a:rPr lang="en-GB" dirty="0" smtClean="0"/>
              <a:t>Wind parks</a:t>
            </a:r>
          </a:p>
          <a:p>
            <a:pPr lvl="1"/>
            <a:r>
              <a:rPr lang="en-GB" dirty="0" smtClean="0"/>
              <a:t>Tidal and wave convertors</a:t>
            </a:r>
          </a:p>
          <a:p>
            <a:r>
              <a:rPr lang="en-GB" dirty="0" smtClean="0"/>
              <a:t>Solar photovoltaics</a:t>
            </a:r>
          </a:p>
          <a:p>
            <a:r>
              <a:rPr lang="en-GB" dirty="0" smtClean="0"/>
              <a:t>Energy efficiency</a:t>
            </a:r>
          </a:p>
          <a:p>
            <a:r>
              <a:rPr lang="en-GB" dirty="0" smtClean="0"/>
              <a:t>Renewable hydrogen production and consumption</a:t>
            </a:r>
          </a:p>
          <a:p>
            <a:r>
              <a:rPr lang="en-GB" dirty="0" smtClean="0"/>
              <a:t>Energy storage</a:t>
            </a:r>
          </a:p>
          <a:p>
            <a:r>
              <a:rPr lang="en-GB" dirty="0" smtClean="0"/>
              <a:t>Smart grids</a:t>
            </a:r>
          </a:p>
          <a:p>
            <a:r>
              <a:rPr lang="en-GB" dirty="0" smtClean="0"/>
              <a:t>Small modular reactors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Impacts of Green Deal to the power sector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574586"/>
          </a:xfrm>
        </p:spPr>
        <p:txBody>
          <a:bodyPr/>
          <a:lstStyle/>
          <a:p>
            <a:r>
              <a:rPr lang="en-GB" dirty="0" smtClean="0"/>
              <a:t>Coal-fired power plants incl. co-generating units phase-out</a:t>
            </a:r>
          </a:p>
          <a:p>
            <a:r>
              <a:rPr lang="en-GB" dirty="0" smtClean="0"/>
              <a:t>Natural gas fired units phase-out</a:t>
            </a:r>
          </a:p>
          <a:p>
            <a:r>
              <a:rPr lang="en-GB" dirty="0" smtClean="0"/>
              <a:t>E-mobility will replace oil-based mobility</a:t>
            </a:r>
          </a:p>
          <a:p>
            <a:r>
              <a:rPr lang="en-GB" dirty="0" smtClean="0"/>
              <a:t>Hydrogen and other </a:t>
            </a:r>
            <a:r>
              <a:rPr lang="en-GB" dirty="0" err="1" smtClean="0"/>
              <a:t>syn</a:t>
            </a:r>
            <a:r>
              <a:rPr lang="cs-CZ" dirty="0" smtClean="0"/>
              <a:t>-</a:t>
            </a:r>
            <a:r>
              <a:rPr lang="en-GB" dirty="0" smtClean="0"/>
              <a:t>gases </a:t>
            </a:r>
            <a:r>
              <a:rPr lang="en-GB" dirty="0" smtClean="0"/>
              <a:t>will replace natural gas and crude-oil products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less electricity resources, more demand</a:t>
            </a:r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992776" y="4484914"/>
            <a:ext cx="775063" cy="43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Fossil and non-fossil electricity generation</a:t>
            </a:r>
            <a:endParaRPr lang="en-GB" b="1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381148366"/>
              </p:ext>
            </p:extLst>
          </p:nvPr>
        </p:nvGraphicFramePr>
        <p:xfrm>
          <a:off x="1117599" y="1690688"/>
          <a:ext cx="4865189" cy="431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589323135"/>
              </p:ext>
            </p:extLst>
          </p:nvPr>
        </p:nvGraphicFramePr>
        <p:xfrm>
          <a:off x="6409508" y="1907178"/>
          <a:ext cx="4037873" cy="370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454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0970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GB" dirty="0"/>
              <a:t> </a:t>
            </a:r>
            <a:r>
              <a:rPr lang="en-GB" b="1" dirty="0"/>
              <a:t>Current challenges of interconnected transmission 	</a:t>
            </a:r>
            <a:br>
              <a:rPr lang="en-GB" b="1" dirty="0"/>
            </a:br>
            <a:r>
              <a:rPr lang="en-GB" b="1" dirty="0"/>
              <a:t>systems - decarbonisation and Green Deal </a:t>
            </a:r>
            <a:r>
              <a:rPr lang="en-GB" dirty="0"/>
              <a:t>	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4681901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Miroslav </a:t>
            </a:r>
            <a:r>
              <a:rPr lang="en-GB" sz="4000" dirty="0" smtClean="0"/>
              <a:t>Vrba</a:t>
            </a:r>
            <a:endParaRPr lang="cs-CZ" sz="4000" dirty="0" smtClean="0"/>
          </a:p>
          <a:p>
            <a:r>
              <a:rPr lang="en-GB" sz="4000" i="1" dirty="0" smtClean="0"/>
              <a:t>Association </a:t>
            </a:r>
            <a:r>
              <a:rPr lang="en-GB" sz="4000" i="1" dirty="0"/>
              <a:t>of Energy Managers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98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transmission system?</a:t>
            </a:r>
            <a:endParaRPr lang="en-GB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47" y="1402517"/>
            <a:ext cx="3967397" cy="54554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20" y="1315433"/>
            <a:ext cx="4866933" cy="54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9337"/>
            <a:ext cx="10515600" cy="1280161"/>
          </a:xfrm>
        </p:spPr>
        <p:txBody>
          <a:bodyPr/>
          <a:lstStyle/>
          <a:p>
            <a:r>
              <a:rPr lang="en-GB" b="1" dirty="0" smtClean="0"/>
              <a:t>Austrian transmission power grid</a:t>
            </a:r>
            <a:endParaRPr lang="en-GB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648968"/>
            <a:ext cx="9144000" cy="52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691"/>
          </a:xfrm>
        </p:spPr>
        <p:txBody>
          <a:bodyPr/>
          <a:lstStyle/>
          <a:p>
            <a:r>
              <a:rPr lang="cs-CZ" b="1" dirty="0"/>
              <a:t>Czech </a:t>
            </a:r>
            <a:r>
              <a:rPr lang="cs-CZ" b="1" dirty="0" err="1"/>
              <a:t>transmission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endParaRPr lang="en-US" b="1" dirty="0"/>
          </a:p>
        </p:txBody>
      </p:sp>
      <p:pic>
        <p:nvPicPr>
          <p:cNvPr id="3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9" y="785774"/>
            <a:ext cx="9941324" cy="60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HOPS – </a:t>
            </a:r>
            <a:r>
              <a:rPr lang="cs-CZ" b="1" dirty="0" err="1" smtClean="0"/>
              <a:t>Croatian</a:t>
            </a:r>
            <a:r>
              <a:rPr lang="cs-CZ" b="1" dirty="0" smtClean="0"/>
              <a:t> </a:t>
            </a:r>
            <a:r>
              <a:rPr lang="cs-CZ" b="1" dirty="0" err="1" smtClean="0"/>
              <a:t>transmission</a:t>
            </a:r>
            <a:r>
              <a:rPr lang="cs-CZ" b="1" dirty="0" smtClean="0"/>
              <a:t> </a:t>
            </a:r>
            <a:r>
              <a:rPr lang="cs-CZ" b="1" dirty="0" err="1" smtClean="0"/>
              <a:t>system</a:t>
            </a:r>
            <a:endParaRPr lang="en-US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1353496"/>
            <a:ext cx="7576457" cy="55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69" y="121285"/>
            <a:ext cx="11408228" cy="1325563"/>
          </a:xfrm>
        </p:spPr>
        <p:txBody>
          <a:bodyPr/>
          <a:lstStyle/>
          <a:p>
            <a:r>
              <a:rPr lang="en-GB" b="1" dirty="0" smtClean="0"/>
              <a:t>Continental Europe synchronous area separation on Friday, January 8th, 2021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31" y="1511866"/>
            <a:ext cx="9751352" cy="53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3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3537" cy="1325563"/>
          </a:xfrm>
        </p:spPr>
        <p:txBody>
          <a:bodyPr/>
          <a:lstStyle/>
          <a:p>
            <a:r>
              <a:rPr lang="en-GB" b="1" dirty="0"/>
              <a:t>System conditions before the </a:t>
            </a:r>
            <a:r>
              <a:rPr lang="en-GB" b="1" dirty="0" smtClean="0"/>
              <a:t>separation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1293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No unscheduled or forced outages of lines, substations, main generation units – in fact „full scheme“</a:t>
            </a:r>
            <a:endParaRPr lang="cs-CZ" dirty="0" smtClean="0"/>
          </a:p>
          <a:p>
            <a:r>
              <a:rPr lang="en-GB" dirty="0"/>
              <a:t>Generating units were mainly conventional (coal-fired, nuclear, hydro), new renewables (wind, solar) injected less than 10% of total </a:t>
            </a:r>
            <a:r>
              <a:rPr lang="en-GB" dirty="0" smtClean="0"/>
              <a:t>generation</a:t>
            </a:r>
          </a:p>
          <a:p>
            <a:r>
              <a:rPr lang="en-GB" dirty="0" smtClean="0"/>
              <a:t>Security procedures like Day-Ahead-Congestion-Forecast (DACF) or Intra-Day-Congestion-Forecast (IDCF) as well as in (n-1) simulations did not recognise any violations</a:t>
            </a:r>
          </a:p>
          <a:p>
            <a:r>
              <a:rPr lang="en-GB" dirty="0" smtClean="0"/>
              <a:t>Relatively warm weather on the east-south, cold (as usually in winter) on the north-west of the Europe</a:t>
            </a:r>
          </a:p>
          <a:p>
            <a:r>
              <a:rPr lang="en-GB" dirty="0" smtClean="0"/>
              <a:t>The Orthodox Christmas holiday on 6 and 7 January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 smtClean="0"/>
              <a:t>Untypical export from east-south to north-west of the Europe 4400 MW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Relatively high imports of France, Italy and Spain (9100 MW)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04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3211"/>
            <a:ext cx="10744200" cy="949235"/>
          </a:xfrm>
        </p:spPr>
        <p:txBody>
          <a:bodyPr/>
          <a:lstStyle/>
          <a:p>
            <a:r>
              <a:rPr lang="en-GB" b="1" dirty="0"/>
              <a:t>What’s happen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62446"/>
            <a:ext cx="10744200" cy="5114517"/>
          </a:xfrm>
        </p:spPr>
        <p:txBody>
          <a:bodyPr>
            <a:normAutofit/>
          </a:bodyPr>
          <a:lstStyle/>
          <a:p>
            <a:r>
              <a:rPr lang="en-GB" dirty="0" smtClean="0"/>
              <a:t>In the substation </a:t>
            </a:r>
            <a:r>
              <a:rPr lang="en-GB" dirty="0" err="1" smtClean="0"/>
              <a:t>Ernestinovo</a:t>
            </a:r>
            <a:r>
              <a:rPr lang="en-GB" dirty="0" smtClean="0"/>
              <a:t> in Croatia power flow was increasing from 1700 A to 1900 A; after achieving 1990 A automatic protection tripped bus bar and overloaded transformers 400/110 kV</a:t>
            </a:r>
          </a:p>
          <a:p>
            <a:r>
              <a:rPr lang="en-GB" dirty="0" smtClean="0"/>
              <a:t>Power flows were searching other electrical ways, like the water in case of floods, in parallel lines from Balkan area to Nord-West Europe</a:t>
            </a:r>
          </a:p>
          <a:p>
            <a:r>
              <a:rPr lang="en-GB" dirty="0" smtClean="0"/>
              <a:t>Paradoxically, the best quality (low impedance), high capacity (power flow) highways were overloaded first, protection equipment tripped them and other lines (esp. 220 kV) were overloaded immediately</a:t>
            </a:r>
          </a:p>
          <a:p>
            <a:r>
              <a:rPr lang="en-GB" dirty="0" smtClean="0"/>
              <a:t>In 45 seconds the continental Europe was separated in two parts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86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650</Words>
  <Application>Microsoft Office PowerPoint</Application>
  <PresentationFormat>Širokoúhlá obrazovka</PresentationFormat>
  <Paragraphs>87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Office</vt:lpstr>
      <vt:lpstr>  Current challenges of interconnected transmission   systems - decarbonisation and Green Deal  </vt:lpstr>
      <vt:lpstr>Interconnected European meshed grid an advantage or threat?</vt:lpstr>
      <vt:lpstr>What is transmission system?</vt:lpstr>
      <vt:lpstr>Austrian transmission power grid</vt:lpstr>
      <vt:lpstr>Czech transmission system</vt:lpstr>
      <vt:lpstr>HOPS – Croatian transmission system</vt:lpstr>
      <vt:lpstr>Continental Europe synchronous area separation on Friday, January 8th, 2021</vt:lpstr>
      <vt:lpstr>System conditions before the separation</vt:lpstr>
      <vt:lpstr>What’s happen ?</vt:lpstr>
      <vt:lpstr>Currents on transmission system elements in substation Ernestinovo before and after event</vt:lpstr>
      <vt:lpstr>Frequency development during the event</vt:lpstr>
      <vt:lpstr>Geographical location of main tripped elements</vt:lpstr>
      <vt:lpstr>Defence actions</vt:lpstr>
      <vt:lpstr>Automatic/contractual load shedding in France</vt:lpstr>
      <vt:lpstr>Automatic/contractual load shedding in Italy</vt:lpstr>
      <vt:lpstr>European Awareness System</vt:lpstr>
      <vt:lpstr>Frequency right after the disturbance and during resynchronisation</vt:lpstr>
      <vt:lpstr>Next steps</vt:lpstr>
      <vt:lpstr>The European Green Deal</vt:lpstr>
      <vt:lpstr>The European Green Deal and its impacts to power systems</vt:lpstr>
      <vt:lpstr>Tools and technologies of the Green Deal for energy sectors</vt:lpstr>
      <vt:lpstr>Impacts of Green Deal to the power sector</vt:lpstr>
      <vt:lpstr>Fossil and non-fossil electricity generation</vt:lpstr>
      <vt:lpstr>  Current challenges of interconnected transmission   systems - decarbonisation and Green Deal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 8.1.2021 14:05</dc:title>
  <dc:creator>HP</dc:creator>
  <cp:lastModifiedBy>HP</cp:lastModifiedBy>
  <cp:revision>62</cp:revision>
  <dcterms:created xsi:type="dcterms:W3CDTF">2021-04-17T13:17:11Z</dcterms:created>
  <dcterms:modified xsi:type="dcterms:W3CDTF">2021-04-25T08:52:20Z</dcterms:modified>
</cp:coreProperties>
</file>