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8"/>
  </p:notesMasterIdLst>
  <p:handoutMasterIdLst>
    <p:handoutMasterId r:id="rId49"/>
  </p:handoutMasterIdLst>
  <p:sldIdLst>
    <p:sldId id="267" r:id="rId2"/>
    <p:sldId id="279" r:id="rId3"/>
    <p:sldId id="262" r:id="rId4"/>
    <p:sldId id="304" r:id="rId5"/>
    <p:sldId id="305" r:id="rId6"/>
    <p:sldId id="306" r:id="rId7"/>
    <p:sldId id="307" r:id="rId8"/>
    <p:sldId id="308" r:id="rId9"/>
    <p:sldId id="330" r:id="rId10"/>
    <p:sldId id="309" r:id="rId11"/>
    <p:sldId id="336" r:id="rId12"/>
    <p:sldId id="337" r:id="rId13"/>
    <p:sldId id="339" r:id="rId14"/>
    <p:sldId id="310" r:id="rId15"/>
    <p:sldId id="311" r:id="rId16"/>
    <p:sldId id="340" r:id="rId17"/>
    <p:sldId id="312" r:id="rId18"/>
    <p:sldId id="342" r:id="rId19"/>
    <p:sldId id="341" r:id="rId20"/>
    <p:sldId id="347" r:id="rId21"/>
    <p:sldId id="313" r:id="rId22"/>
    <p:sldId id="343" r:id="rId23"/>
    <p:sldId id="344" r:id="rId24"/>
    <p:sldId id="346" r:id="rId25"/>
    <p:sldId id="345" r:id="rId26"/>
    <p:sldId id="314" r:id="rId27"/>
    <p:sldId id="315" r:id="rId28"/>
    <p:sldId id="316" r:id="rId29"/>
    <p:sldId id="318" r:id="rId30"/>
    <p:sldId id="348" r:id="rId31"/>
    <p:sldId id="319" r:id="rId32"/>
    <p:sldId id="320" r:id="rId33"/>
    <p:sldId id="350" r:id="rId34"/>
    <p:sldId id="349" r:id="rId35"/>
    <p:sldId id="321" r:id="rId36"/>
    <p:sldId id="281" r:id="rId37"/>
    <p:sldId id="322" r:id="rId38"/>
    <p:sldId id="323" r:id="rId39"/>
    <p:sldId id="324" r:id="rId40"/>
    <p:sldId id="331" r:id="rId41"/>
    <p:sldId id="327" r:id="rId42"/>
    <p:sldId id="332" r:id="rId43"/>
    <p:sldId id="333" r:id="rId44"/>
    <p:sldId id="334" r:id="rId45"/>
    <p:sldId id="335" r:id="rId46"/>
    <p:sldId id="329" r:id="rId47"/>
  </p:sldIdLst>
  <p:sldSz cx="10691813" cy="7559675"/>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bor Adamec (KF Legal)" initials="LA(L" lastIdx="8" clrIdx="0">
    <p:extLst>
      <p:ext uri="{19B8F6BF-5375-455C-9EA6-DF929625EA0E}">
        <p15:presenceInfo xmlns:p15="http://schemas.microsoft.com/office/powerpoint/2012/main" userId="S-1-5-21-2513145917-4162279529-2199106303-1306" providerId="AD"/>
      </p:ext>
    </p:extLst>
  </p:cmAuthor>
  <p:cmAuthor id="2" name="AK" initials="AK" lastIdx="2" clrIdx="1">
    <p:extLst>
      <p:ext uri="{19B8F6BF-5375-455C-9EA6-DF929625EA0E}">
        <p15:presenceInfo xmlns:p15="http://schemas.microsoft.com/office/powerpoint/2012/main" userId="AK" providerId="None"/>
      </p:ext>
    </p:extLst>
  </p:cmAuthor>
  <p:cmAuthor id="3" name="Josef Fiřt (KF Legal)" initials="JF(L" lastIdx="3" clrIdx="2">
    <p:extLst>
      <p:ext uri="{19B8F6BF-5375-455C-9EA6-DF929625EA0E}">
        <p15:presenceInfo xmlns:p15="http://schemas.microsoft.com/office/powerpoint/2012/main" userId="S-1-5-21-2513145917-4162279529-2199106303-11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1436"/>
    <a:srgbClr val="E07666"/>
    <a:srgbClr val="F3F4F0"/>
    <a:srgbClr val="8786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41" autoAdjust="0"/>
    <p:restoredTop sz="93899" autoAdjust="0"/>
  </p:normalViewPr>
  <p:slideViewPr>
    <p:cSldViewPr snapToGrid="0" snapToObjects="1" showGuides="1">
      <p:cViewPr varScale="1">
        <p:scale>
          <a:sx n="106" d="100"/>
          <a:sy n="106" d="100"/>
        </p:scale>
        <p:origin x="1332" y="102"/>
      </p:cViewPr>
      <p:guideLst>
        <p:guide orient="horz" pos="2381"/>
        <p:guide pos="3368"/>
      </p:guideLst>
    </p:cSldViewPr>
  </p:slideViewPr>
  <p:outlineViewPr>
    <p:cViewPr>
      <p:scale>
        <a:sx n="33" d="100"/>
        <a:sy n="33" d="100"/>
      </p:scale>
      <p:origin x="0" y="-5276"/>
    </p:cViewPr>
  </p:outlineViewPr>
  <p:notesTextViewPr>
    <p:cViewPr>
      <p:scale>
        <a:sx n="1" d="1"/>
        <a:sy n="1" d="1"/>
      </p:scale>
      <p:origin x="0" y="0"/>
    </p:cViewPr>
  </p:notesTextViewPr>
  <p:sorterViewPr>
    <p:cViewPr>
      <p:scale>
        <a:sx n="125" d="100"/>
        <a:sy n="125" d="100"/>
      </p:scale>
      <p:origin x="0" y="-7908"/>
    </p:cViewPr>
  </p:sorterViewPr>
  <p:notesViewPr>
    <p:cSldViewPr snapToGrid="0" snapToObjects="1" showGuides="1">
      <p:cViewPr varScale="1">
        <p:scale>
          <a:sx n="88" d="100"/>
          <a:sy n="88" d="100"/>
        </p:scale>
        <p:origin x="2622"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cs-CZ" sz="2000" b="1" dirty="0">
                <a:solidFill>
                  <a:srgbClr val="141436"/>
                </a:solidFill>
                <a:latin typeface="Poppins" pitchFamily="2" charset="77"/>
                <a:cs typeface="Poppins" pitchFamily="2" charset="77"/>
              </a:rPr>
              <a:t>Graf –</a:t>
            </a:r>
            <a:r>
              <a:rPr lang="cs-CZ" sz="2000" b="1" baseline="0" dirty="0">
                <a:solidFill>
                  <a:srgbClr val="141436"/>
                </a:solidFill>
                <a:latin typeface="Poppins" pitchFamily="2" charset="77"/>
                <a:cs typeface="Poppins" pitchFamily="2" charset="77"/>
              </a:rPr>
              <a:t> </a:t>
            </a:r>
            <a:r>
              <a:rPr lang="cs-CZ" sz="2000" b="1" dirty="0">
                <a:solidFill>
                  <a:srgbClr val="141436"/>
                </a:solidFill>
                <a:latin typeface="Poppins" pitchFamily="2" charset="77"/>
                <a:cs typeface="Poppins" pitchFamily="2" charset="77"/>
              </a:rPr>
              <a:t>Nadpis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barChart>
        <c:barDir val="col"/>
        <c:grouping val="clustered"/>
        <c:varyColors val="0"/>
        <c:ser>
          <c:idx val="0"/>
          <c:order val="0"/>
          <c:tx>
            <c:strRef>
              <c:f>Sheet1!$B$1</c:f>
              <c:strCache>
                <c:ptCount val="1"/>
                <c:pt idx="0">
                  <c:v>Series 1</c:v>
                </c:pt>
              </c:strCache>
            </c:strRef>
          </c:tx>
          <c:spPr>
            <a:solidFill>
              <a:srgbClr val="14143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141436"/>
                    </a:solidFill>
                    <a:latin typeface="Poppins" pitchFamily="2" charset="77"/>
                    <a:ea typeface="+mn-ea"/>
                    <a:cs typeface="Poppins" pitchFamily="2" charset="77"/>
                  </a:defRPr>
                </a:pPr>
                <a:endParaRPr lang="cs-CZ"/>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C261-0F49-A674-CBC355783C5D}"/>
            </c:ext>
          </c:extLst>
        </c:ser>
        <c:ser>
          <c:idx val="1"/>
          <c:order val="1"/>
          <c:tx>
            <c:strRef>
              <c:f>Sheet1!$C$1</c:f>
              <c:strCache>
                <c:ptCount val="1"/>
                <c:pt idx="0">
                  <c:v>Series 2</c:v>
                </c:pt>
              </c:strCache>
            </c:strRef>
          </c:tx>
          <c:spPr>
            <a:solidFill>
              <a:srgbClr val="8786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141436"/>
                    </a:solidFill>
                    <a:latin typeface="Poppins" pitchFamily="2" charset="77"/>
                    <a:ea typeface="+mn-ea"/>
                    <a:cs typeface="Poppins" pitchFamily="2" charset="77"/>
                  </a:defRPr>
                </a:pPr>
                <a:endParaRPr lang="cs-CZ"/>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C261-0F49-A674-CBC355783C5D}"/>
            </c:ext>
          </c:extLst>
        </c:ser>
        <c:ser>
          <c:idx val="2"/>
          <c:order val="2"/>
          <c:tx>
            <c:strRef>
              <c:f>Sheet1!$D$1</c:f>
              <c:strCache>
                <c:ptCount val="1"/>
                <c:pt idx="0">
                  <c:v>Series 3</c:v>
                </c:pt>
              </c:strCache>
            </c:strRef>
          </c:tx>
          <c:spPr>
            <a:solidFill>
              <a:srgbClr val="E076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141436"/>
                    </a:solidFill>
                    <a:latin typeface="Poppins" pitchFamily="2" charset="77"/>
                    <a:ea typeface="+mn-ea"/>
                    <a:cs typeface="Poppins" pitchFamily="2" charset="77"/>
                  </a:defRPr>
                </a:pPr>
                <a:endParaRPr lang="cs-CZ"/>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C261-0F49-A674-CBC355783C5D}"/>
            </c:ext>
          </c:extLst>
        </c:ser>
        <c:dLbls>
          <c:dLblPos val="outEnd"/>
          <c:showLegendKey val="0"/>
          <c:showVal val="1"/>
          <c:showCatName val="0"/>
          <c:showSerName val="0"/>
          <c:showPercent val="0"/>
          <c:showBubbleSize val="0"/>
        </c:dLbls>
        <c:gapWidth val="219"/>
        <c:overlap val="-27"/>
        <c:axId val="209900680"/>
        <c:axId val="209367408"/>
      </c:barChart>
      <c:catAx>
        <c:axId val="209900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141436"/>
                </a:solidFill>
                <a:latin typeface="Poppins" pitchFamily="2" charset="77"/>
                <a:ea typeface="+mn-ea"/>
                <a:cs typeface="Poppins" pitchFamily="2" charset="77"/>
              </a:defRPr>
            </a:pPr>
            <a:endParaRPr lang="cs-CZ"/>
          </a:p>
        </c:txPr>
        <c:crossAx val="209367408"/>
        <c:crosses val="autoZero"/>
        <c:auto val="1"/>
        <c:lblAlgn val="ctr"/>
        <c:lblOffset val="100"/>
        <c:noMultiLvlLbl val="0"/>
      </c:catAx>
      <c:valAx>
        <c:axId val="2093674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141436"/>
                </a:solidFill>
                <a:latin typeface="Poppins" pitchFamily="2" charset="77"/>
                <a:ea typeface="+mn-ea"/>
                <a:cs typeface="Poppins" pitchFamily="2" charset="77"/>
              </a:defRPr>
            </a:pPr>
            <a:endParaRPr lang="cs-CZ"/>
          </a:p>
        </c:txPr>
        <c:crossAx val="209900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rgbClr val="141436"/>
              </a:solidFill>
              <a:latin typeface="Poppins" pitchFamily="2" charset="77"/>
              <a:ea typeface="+mn-ea"/>
              <a:cs typeface="Poppins" pitchFamily="2" charset="77"/>
            </a:defRPr>
          </a:pPr>
          <a:endParaRPr lang="cs-CZ"/>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29B4E6EC-6A29-A442-ABF7-AF061FD489B8}"/>
              </a:ext>
            </a:extLst>
          </p:cNvPr>
          <p:cNvSpPr>
            <a:spLocks noGrp="1"/>
          </p:cNvSpPr>
          <p:nvPr>
            <p:ph type="hdr" sz="quarter"/>
          </p:nvPr>
        </p:nvSpPr>
        <p:spPr>
          <a:xfrm>
            <a:off x="1" y="1"/>
            <a:ext cx="2945659" cy="498135"/>
          </a:xfrm>
          <a:prstGeom prst="rect">
            <a:avLst/>
          </a:prstGeom>
        </p:spPr>
        <p:txBody>
          <a:bodyPr vert="horz" lIns="91440" tIns="45720" rIns="91440" bIns="45720" rtlCol="0"/>
          <a:lstStyle>
            <a:lvl1pPr algn="l">
              <a:defRPr sz="1200"/>
            </a:lvl1pPr>
          </a:lstStyle>
          <a:p>
            <a:endParaRPr lang="cs-CZ" dirty="0">
              <a:latin typeface="Poppins" pitchFamily="2" charset="77"/>
            </a:endParaRPr>
          </a:p>
        </p:txBody>
      </p:sp>
      <p:sp>
        <p:nvSpPr>
          <p:cNvPr id="3" name="Date Placeholder 2">
            <a:extLst>
              <a:ext uri="{FF2B5EF4-FFF2-40B4-BE49-F238E27FC236}">
                <a16:creationId xmlns="" xmlns:a16="http://schemas.microsoft.com/office/drawing/2014/main" id="{D8B74805-93A9-224F-AD01-52943A96641D}"/>
              </a:ext>
            </a:extLst>
          </p:cNvPr>
          <p:cNvSpPr>
            <a:spLocks noGrp="1"/>
          </p:cNvSpPr>
          <p:nvPr>
            <p:ph type="dt" sz="quarter" idx="1"/>
          </p:nvPr>
        </p:nvSpPr>
        <p:spPr>
          <a:xfrm>
            <a:off x="3850444" y="1"/>
            <a:ext cx="2945659" cy="498135"/>
          </a:xfrm>
          <a:prstGeom prst="rect">
            <a:avLst/>
          </a:prstGeom>
        </p:spPr>
        <p:txBody>
          <a:bodyPr vert="horz" lIns="91440" tIns="45720" rIns="91440" bIns="45720" rtlCol="0"/>
          <a:lstStyle>
            <a:lvl1pPr algn="r">
              <a:defRPr sz="1200"/>
            </a:lvl1pPr>
          </a:lstStyle>
          <a:p>
            <a:fld id="{DBFA9BA9-631C-E44C-9D8C-CB68D69AAE51}" type="datetimeFigureOut">
              <a:rPr lang="cs-CZ" smtClean="0">
                <a:latin typeface="Poppins" pitchFamily="2" charset="77"/>
              </a:rPr>
              <a:t>22.10.2021</a:t>
            </a:fld>
            <a:endParaRPr lang="cs-CZ" dirty="0">
              <a:latin typeface="Poppins" pitchFamily="2" charset="77"/>
            </a:endParaRPr>
          </a:p>
        </p:txBody>
      </p:sp>
      <p:sp>
        <p:nvSpPr>
          <p:cNvPr id="4" name="Footer Placeholder 3">
            <a:extLst>
              <a:ext uri="{FF2B5EF4-FFF2-40B4-BE49-F238E27FC236}">
                <a16:creationId xmlns="" xmlns:a16="http://schemas.microsoft.com/office/drawing/2014/main" id="{6BEB325F-04A1-0844-A464-567CFE5955D9}"/>
              </a:ext>
            </a:extLst>
          </p:cNvPr>
          <p:cNvSpPr>
            <a:spLocks noGrp="1"/>
          </p:cNvSpPr>
          <p:nvPr>
            <p:ph type="ftr" sz="quarter" idx="2"/>
          </p:nvPr>
        </p:nvSpPr>
        <p:spPr>
          <a:xfrm>
            <a:off x="1" y="9430091"/>
            <a:ext cx="2945659" cy="498134"/>
          </a:xfrm>
          <a:prstGeom prst="rect">
            <a:avLst/>
          </a:prstGeom>
        </p:spPr>
        <p:txBody>
          <a:bodyPr vert="horz" lIns="91440" tIns="45720" rIns="91440" bIns="45720" rtlCol="0" anchor="b"/>
          <a:lstStyle>
            <a:lvl1pPr algn="l">
              <a:defRPr sz="1200"/>
            </a:lvl1pPr>
          </a:lstStyle>
          <a:p>
            <a:endParaRPr lang="cs-CZ" dirty="0">
              <a:latin typeface="Poppins" pitchFamily="2" charset="77"/>
            </a:endParaRPr>
          </a:p>
        </p:txBody>
      </p:sp>
      <p:sp>
        <p:nvSpPr>
          <p:cNvPr id="5" name="Slide Number Placeholder 4">
            <a:extLst>
              <a:ext uri="{FF2B5EF4-FFF2-40B4-BE49-F238E27FC236}">
                <a16:creationId xmlns="" xmlns:a16="http://schemas.microsoft.com/office/drawing/2014/main" id="{0C4CE937-1959-734F-A4CE-0260E0D1FDD9}"/>
              </a:ext>
            </a:extLst>
          </p:cNvPr>
          <p:cNvSpPr>
            <a:spLocks noGrp="1"/>
          </p:cNvSpPr>
          <p:nvPr>
            <p:ph type="sldNum" sz="quarter" idx="3"/>
          </p:nvPr>
        </p:nvSpPr>
        <p:spPr>
          <a:xfrm>
            <a:off x="3850444" y="9430091"/>
            <a:ext cx="2945659" cy="498134"/>
          </a:xfrm>
          <a:prstGeom prst="rect">
            <a:avLst/>
          </a:prstGeom>
        </p:spPr>
        <p:txBody>
          <a:bodyPr vert="horz" lIns="91440" tIns="45720" rIns="91440" bIns="45720" rtlCol="0" anchor="b"/>
          <a:lstStyle>
            <a:lvl1pPr algn="r">
              <a:defRPr sz="1200"/>
            </a:lvl1pPr>
          </a:lstStyle>
          <a:p>
            <a:fld id="{35E4FDC7-E294-1847-BA22-E85D93069712}" type="slidenum">
              <a:rPr lang="cs-CZ" smtClean="0">
                <a:latin typeface="Poppins" pitchFamily="2" charset="77"/>
              </a:rPr>
              <a:t>‹#›</a:t>
            </a:fld>
            <a:endParaRPr lang="cs-CZ" dirty="0">
              <a:latin typeface="Poppins" pitchFamily="2" charset="77"/>
            </a:endParaRPr>
          </a:p>
        </p:txBody>
      </p:sp>
    </p:spTree>
    <p:extLst>
      <p:ext uri="{BB962C8B-B14F-4D97-AF65-F5344CB8AC3E}">
        <p14:creationId xmlns:p14="http://schemas.microsoft.com/office/powerpoint/2010/main" val="2883063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135"/>
          </a:xfrm>
          <a:prstGeom prst="rect">
            <a:avLst/>
          </a:prstGeom>
        </p:spPr>
        <p:txBody>
          <a:bodyPr vert="horz" lIns="91440" tIns="45720" rIns="91440" bIns="45720" rtlCol="0"/>
          <a:lstStyle>
            <a:lvl1pPr algn="l">
              <a:defRPr sz="1200" b="0" i="0">
                <a:latin typeface="Poppins" pitchFamily="2" charset="77"/>
              </a:defRPr>
            </a:lvl1pPr>
          </a:lstStyle>
          <a:p>
            <a:endParaRPr lang="cs-CZ" dirty="0"/>
          </a:p>
        </p:txBody>
      </p:sp>
      <p:sp>
        <p:nvSpPr>
          <p:cNvPr id="3" name="Date Placeholder 2"/>
          <p:cNvSpPr>
            <a:spLocks noGrp="1"/>
          </p:cNvSpPr>
          <p:nvPr>
            <p:ph type="dt" idx="1"/>
          </p:nvPr>
        </p:nvSpPr>
        <p:spPr>
          <a:xfrm>
            <a:off x="3850444" y="1"/>
            <a:ext cx="2945659" cy="498135"/>
          </a:xfrm>
          <a:prstGeom prst="rect">
            <a:avLst/>
          </a:prstGeom>
        </p:spPr>
        <p:txBody>
          <a:bodyPr vert="horz" lIns="91440" tIns="45720" rIns="91440" bIns="45720" rtlCol="0"/>
          <a:lstStyle>
            <a:lvl1pPr algn="r">
              <a:defRPr sz="1200" b="0" i="0">
                <a:latin typeface="Poppins" pitchFamily="2" charset="77"/>
              </a:defRPr>
            </a:lvl1pPr>
          </a:lstStyle>
          <a:p>
            <a:fld id="{20ACE8ED-1F74-714C-91C7-5C6FE136C5DC}" type="datetimeFigureOut">
              <a:rPr lang="cs-CZ" smtClean="0"/>
              <a:pPr/>
              <a:t>22.10.2021</a:t>
            </a:fld>
            <a:endParaRPr lang="cs-CZ" dirty="0"/>
          </a:p>
        </p:txBody>
      </p:sp>
      <p:sp>
        <p:nvSpPr>
          <p:cNvPr id="4" name="Slide Image Placeholder 3"/>
          <p:cNvSpPr>
            <a:spLocks noGrp="1" noRot="1" noChangeAspect="1"/>
          </p:cNvSpPr>
          <p:nvPr>
            <p:ph type="sldImg" idx="2"/>
          </p:nvPr>
        </p:nvSpPr>
        <p:spPr>
          <a:xfrm>
            <a:off x="1028700" y="1239838"/>
            <a:ext cx="4740275" cy="33528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cs-CZ" dirty="0"/>
          </a:p>
        </p:txBody>
      </p:sp>
      <p:sp>
        <p:nvSpPr>
          <p:cNvPr id="6" name="Footer Placeholder 5"/>
          <p:cNvSpPr>
            <a:spLocks noGrp="1"/>
          </p:cNvSpPr>
          <p:nvPr>
            <p:ph type="ftr" sz="quarter" idx="4"/>
          </p:nvPr>
        </p:nvSpPr>
        <p:spPr>
          <a:xfrm>
            <a:off x="1" y="9430091"/>
            <a:ext cx="2945659" cy="498134"/>
          </a:xfrm>
          <a:prstGeom prst="rect">
            <a:avLst/>
          </a:prstGeom>
        </p:spPr>
        <p:txBody>
          <a:bodyPr vert="horz" lIns="91440" tIns="45720" rIns="91440" bIns="45720" rtlCol="0" anchor="b"/>
          <a:lstStyle>
            <a:lvl1pPr algn="l">
              <a:defRPr sz="1200" b="0" i="0">
                <a:latin typeface="Poppins" pitchFamily="2" charset="77"/>
              </a:defRPr>
            </a:lvl1pPr>
          </a:lstStyle>
          <a:p>
            <a:endParaRPr lang="cs-CZ" dirty="0"/>
          </a:p>
        </p:txBody>
      </p:sp>
      <p:sp>
        <p:nvSpPr>
          <p:cNvPr id="7" name="Slide Number Placeholder 6"/>
          <p:cNvSpPr>
            <a:spLocks noGrp="1"/>
          </p:cNvSpPr>
          <p:nvPr>
            <p:ph type="sldNum" sz="quarter" idx="5"/>
          </p:nvPr>
        </p:nvSpPr>
        <p:spPr>
          <a:xfrm>
            <a:off x="3850444" y="9430091"/>
            <a:ext cx="2945659" cy="498134"/>
          </a:xfrm>
          <a:prstGeom prst="rect">
            <a:avLst/>
          </a:prstGeom>
        </p:spPr>
        <p:txBody>
          <a:bodyPr vert="horz" lIns="91440" tIns="45720" rIns="91440" bIns="45720" rtlCol="0" anchor="b"/>
          <a:lstStyle>
            <a:lvl1pPr algn="r">
              <a:defRPr sz="1200" b="0" i="0">
                <a:latin typeface="Poppins" pitchFamily="2" charset="77"/>
              </a:defRPr>
            </a:lvl1pPr>
          </a:lstStyle>
          <a:p>
            <a:fld id="{979BAFE0-91A3-5146-AD4E-8AB36EF748CD}" type="slidenum">
              <a:rPr lang="cs-CZ" smtClean="0"/>
              <a:pPr/>
              <a:t>‹#›</a:t>
            </a:fld>
            <a:endParaRPr lang="cs-CZ" dirty="0"/>
          </a:p>
        </p:txBody>
      </p:sp>
    </p:spTree>
    <p:extLst>
      <p:ext uri="{BB962C8B-B14F-4D97-AF65-F5344CB8AC3E}">
        <p14:creationId xmlns:p14="http://schemas.microsoft.com/office/powerpoint/2010/main" val="1252932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Poppins" pitchFamily="2" charset="77"/>
        <a:ea typeface="+mn-ea"/>
        <a:cs typeface="+mn-cs"/>
      </a:defRPr>
    </a:lvl1pPr>
    <a:lvl2pPr marL="457200" algn="l" defTabSz="914400" rtl="0" eaLnBrk="1" latinLnBrk="0" hangingPunct="1">
      <a:defRPr sz="1200" b="0" i="0" kern="1200">
        <a:solidFill>
          <a:schemeClr val="tx1"/>
        </a:solidFill>
        <a:latin typeface="Poppins" pitchFamily="2" charset="77"/>
        <a:ea typeface="+mn-ea"/>
        <a:cs typeface="+mn-cs"/>
      </a:defRPr>
    </a:lvl2pPr>
    <a:lvl3pPr marL="914400" algn="l" defTabSz="914400" rtl="0" eaLnBrk="1" latinLnBrk="0" hangingPunct="1">
      <a:defRPr sz="1200" b="0" i="0" kern="1200">
        <a:solidFill>
          <a:schemeClr val="tx1"/>
        </a:solidFill>
        <a:latin typeface="Poppins" pitchFamily="2" charset="77"/>
        <a:ea typeface="+mn-ea"/>
        <a:cs typeface="+mn-cs"/>
      </a:defRPr>
    </a:lvl3pPr>
    <a:lvl4pPr marL="1371600" algn="l" defTabSz="914400" rtl="0" eaLnBrk="1" latinLnBrk="0" hangingPunct="1">
      <a:defRPr sz="1200" b="0" i="0" kern="1200">
        <a:solidFill>
          <a:schemeClr val="tx1"/>
        </a:solidFill>
        <a:latin typeface="Poppins" pitchFamily="2" charset="77"/>
        <a:ea typeface="+mn-ea"/>
        <a:cs typeface="+mn-cs"/>
      </a:defRPr>
    </a:lvl4pPr>
    <a:lvl5pPr marL="1828800" algn="l" defTabSz="914400" rtl="0" eaLnBrk="1" latinLnBrk="0" hangingPunct="1">
      <a:defRPr sz="1200" b="0" i="0" kern="1200">
        <a:solidFill>
          <a:schemeClr val="tx1"/>
        </a:solidFill>
        <a:latin typeface="Poppins" pitchFamily="2" charset="77"/>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3</a:t>
            </a:fld>
            <a:endParaRPr lang="cs-CZ" dirty="0"/>
          </a:p>
        </p:txBody>
      </p:sp>
    </p:spTree>
    <p:extLst>
      <p:ext uri="{BB962C8B-B14F-4D97-AF65-F5344CB8AC3E}">
        <p14:creationId xmlns:p14="http://schemas.microsoft.com/office/powerpoint/2010/main" val="907008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12</a:t>
            </a:fld>
            <a:endParaRPr lang="cs-CZ" dirty="0"/>
          </a:p>
        </p:txBody>
      </p:sp>
    </p:spTree>
    <p:extLst>
      <p:ext uri="{BB962C8B-B14F-4D97-AF65-F5344CB8AC3E}">
        <p14:creationId xmlns:p14="http://schemas.microsoft.com/office/powerpoint/2010/main" val="4259603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13</a:t>
            </a:fld>
            <a:endParaRPr lang="cs-CZ" dirty="0"/>
          </a:p>
        </p:txBody>
      </p:sp>
    </p:spTree>
    <p:extLst>
      <p:ext uri="{BB962C8B-B14F-4D97-AF65-F5344CB8AC3E}">
        <p14:creationId xmlns:p14="http://schemas.microsoft.com/office/powerpoint/2010/main" val="2318155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14</a:t>
            </a:fld>
            <a:endParaRPr lang="cs-CZ" dirty="0"/>
          </a:p>
        </p:txBody>
      </p:sp>
    </p:spTree>
    <p:extLst>
      <p:ext uri="{BB962C8B-B14F-4D97-AF65-F5344CB8AC3E}">
        <p14:creationId xmlns:p14="http://schemas.microsoft.com/office/powerpoint/2010/main" val="31979265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15</a:t>
            </a:fld>
            <a:endParaRPr lang="cs-CZ" dirty="0"/>
          </a:p>
        </p:txBody>
      </p:sp>
    </p:spTree>
    <p:extLst>
      <p:ext uri="{BB962C8B-B14F-4D97-AF65-F5344CB8AC3E}">
        <p14:creationId xmlns:p14="http://schemas.microsoft.com/office/powerpoint/2010/main" val="3994780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16</a:t>
            </a:fld>
            <a:endParaRPr lang="cs-CZ" dirty="0"/>
          </a:p>
        </p:txBody>
      </p:sp>
    </p:spTree>
    <p:extLst>
      <p:ext uri="{BB962C8B-B14F-4D97-AF65-F5344CB8AC3E}">
        <p14:creationId xmlns:p14="http://schemas.microsoft.com/office/powerpoint/2010/main" val="35900898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17</a:t>
            </a:fld>
            <a:endParaRPr lang="cs-CZ" dirty="0"/>
          </a:p>
        </p:txBody>
      </p:sp>
    </p:spTree>
    <p:extLst>
      <p:ext uri="{BB962C8B-B14F-4D97-AF65-F5344CB8AC3E}">
        <p14:creationId xmlns:p14="http://schemas.microsoft.com/office/powerpoint/2010/main" val="7189082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18</a:t>
            </a:fld>
            <a:endParaRPr lang="cs-CZ" dirty="0"/>
          </a:p>
        </p:txBody>
      </p:sp>
    </p:spTree>
    <p:extLst>
      <p:ext uri="{BB962C8B-B14F-4D97-AF65-F5344CB8AC3E}">
        <p14:creationId xmlns:p14="http://schemas.microsoft.com/office/powerpoint/2010/main" val="14932701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19</a:t>
            </a:fld>
            <a:endParaRPr lang="cs-CZ" dirty="0"/>
          </a:p>
        </p:txBody>
      </p:sp>
    </p:spTree>
    <p:extLst>
      <p:ext uri="{BB962C8B-B14F-4D97-AF65-F5344CB8AC3E}">
        <p14:creationId xmlns:p14="http://schemas.microsoft.com/office/powerpoint/2010/main" val="1298559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20</a:t>
            </a:fld>
            <a:endParaRPr lang="cs-CZ" dirty="0"/>
          </a:p>
        </p:txBody>
      </p:sp>
    </p:spTree>
    <p:extLst>
      <p:ext uri="{BB962C8B-B14F-4D97-AF65-F5344CB8AC3E}">
        <p14:creationId xmlns:p14="http://schemas.microsoft.com/office/powerpoint/2010/main" val="31903365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21</a:t>
            </a:fld>
            <a:endParaRPr lang="cs-CZ" dirty="0"/>
          </a:p>
        </p:txBody>
      </p:sp>
    </p:spTree>
    <p:extLst>
      <p:ext uri="{BB962C8B-B14F-4D97-AF65-F5344CB8AC3E}">
        <p14:creationId xmlns:p14="http://schemas.microsoft.com/office/powerpoint/2010/main" val="3997535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4</a:t>
            </a:fld>
            <a:endParaRPr lang="cs-CZ" dirty="0"/>
          </a:p>
        </p:txBody>
      </p:sp>
    </p:spTree>
    <p:extLst>
      <p:ext uri="{BB962C8B-B14F-4D97-AF65-F5344CB8AC3E}">
        <p14:creationId xmlns:p14="http://schemas.microsoft.com/office/powerpoint/2010/main" val="36945632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22</a:t>
            </a:fld>
            <a:endParaRPr lang="cs-CZ" dirty="0"/>
          </a:p>
        </p:txBody>
      </p:sp>
    </p:spTree>
    <p:extLst>
      <p:ext uri="{BB962C8B-B14F-4D97-AF65-F5344CB8AC3E}">
        <p14:creationId xmlns:p14="http://schemas.microsoft.com/office/powerpoint/2010/main" val="13472167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23</a:t>
            </a:fld>
            <a:endParaRPr lang="cs-CZ" dirty="0"/>
          </a:p>
        </p:txBody>
      </p:sp>
    </p:spTree>
    <p:extLst>
      <p:ext uri="{BB962C8B-B14F-4D97-AF65-F5344CB8AC3E}">
        <p14:creationId xmlns:p14="http://schemas.microsoft.com/office/powerpoint/2010/main" val="19433161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24</a:t>
            </a:fld>
            <a:endParaRPr lang="cs-CZ" dirty="0"/>
          </a:p>
        </p:txBody>
      </p:sp>
    </p:spTree>
    <p:extLst>
      <p:ext uri="{BB962C8B-B14F-4D97-AF65-F5344CB8AC3E}">
        <p14:creationId xmlns:p14="http://schemas.microsoft.com/office/powerpoint/2010/main" val="396861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25</a:t>
            </a:fld>
            <a:endParaRPr lang="cs-CZ" dirty="0"/>
          </a:p>
        </p:txBody>
      </p:sp>
    </p:spTree>
    <p:extLst>
      <p:ext uri="{BB962C8B-B14F-4D97-AF65-F5344CB8AC3E}">
        <p14:creationId xmlns:p14="http://schemas.microsoft.com/office/powerpoint/2010/main" val="17717557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26</a:t>
            </a:fld>
            <a:endParaRPr lang="cs-CZ" dirty="0"/>
          </a:p>
        </p:txBody>
      </p:sp>
    </p:spTree>
    <p:extLst>
      <p:ext uri="{BB962C8B-B14F-4D97-AF65-F5344CB8AC3E}">
        <p14:creationId xmlns:p14="http://schemas.microsoft.com/office/powerpoint/2010/main" val="445914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27</a:t>
            </a:fld>
            <a:endParaRPr lang="cs-CZ" dirty="0"/>
          </a:p>
        </p:txBody>
      </p:sp>
    </p:spTree>
    <p:extLst>
      <p:ext uri="{BB962C8B-B14F-4D97-AF65-F5344CB8AC3E}">
        <p14:creationId xmlns:p14="http://schemas.microsoft.com/office/powerpoint/2010/main" val="1633983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28</a:t>
            </a:fld>
            <a:endParaRPr lang="cs-CZ" dirty="0"/>
          </a:p>
        </p:txBody>
      </p:sp>
    </p:spTree>
    <p:extLst>
      <p:ext uri="{BB962C8B-B14F-4D97-AF65-F5344CB8AC3E}">
        <p14:creationId xmlns:p14="http://schemas.microsoft.com/office/powerpoint/2010/main" val="5221054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29</a:t>
            </a:fld>
            <a:endParaRPr lang="cs-CZ" dirty="0"/>
          </a:p>
        </p:txBody>
      </p:sp>
    </p:spTree>
    <p:extLst>
      <p:ext uri="{BB962C8B-B14F-4D97-AF65-F5344CB8AC3E}">
        <p14:creationId xmlns:p14="http://schemas.microsoft.com/office/powerpoint/2010/main" val="31683029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30</a:t>
            </a:fld>
            <a:endParaRPr lang="cs-CZ" dirty="0"/>
          </a:p>
        </p:txBody>
      </p:sp>
    </p:spTree>
    <p:extLst>
      <p:ext uri="{BB962C8B-B14F-4D97-AF65-F5344CB8AC3E}">
        <p14:creationId xmlns:p14="http://schemas.microsoft.com/office/powerpoint/2010/main" val="28173153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31</a:t>
            </a:fld>
            <a:endParaRPr lang="cs-CZ" dirty="0"/>
          </a:p>
        </p:txBody>
      </p:sp>
    </p:spTree>
    <p:extLst>
      <p:ext uri="{BB962C8B-B14F-4D97-AF65-F5344CB8AC3E}">
        <p14:creationId xmlns:p14="http://schemas.microsoft.com/office/powerpoint/2010/main" val="925854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5</a:t>
            </a:fld>
            <a:endParaRPr lang="cs-CZ" dirty="0"/>
          </a:p>
        </p:txBody>
      </p:sp>
    </p:spTree>
    <p:extLst>
      <p:ext uri="{BB962C8B-B14F-4D97-AF65-F5344CB8AC3E}">
        <p14:creationId xmlns:p14="http://schemas.microsoft.com/office/powerpoint/2010/main" val="42748629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32</a:t>
            </a:fld>
            <a:endParaRPr lang="cs-CZ" dirty="0"/>
          </a:p>
        </p:txBody>
      </p:sp>
    </p:spTree>
    <p:extLst>
      <p:ext uri="{BB962C8B-B14F-4D97-AF65-F5344CB8AC3E}">
        <p14:creationId xmlns:p14="http://schemas.microsoft.com/office/powerpoint/2010/main" val="1505692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33</a:t>
            </a:fld>
            <a:endParaRPr lang="cs-CZ" dirty="0"/>
          </a:p>
        </p:txBody>
      </p:sp>
    </p:spTree>
    <p:extLst>
      <p:ext uri="{BB962C8B-B14F-4D97-AF65-F5344CB8AC3E}">
        <p14:creationId xmlns:p14="http://schemas.microsoft.com/office/powerpoint/2010/main" val="17972468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34</a:t>
            </a:fld>
            <a:endParaRPr lang="cs-CZ" dirty="0"/>
          </a:p>
        </p:txBody>
      </p:sp>
    </p:spTree>
    <p:extLst>
      <p:ext uri="{BB962C8B-B14F-4D97-AF65-F5344CB8AC3E}">
        <p14:creationId xmlns:p14="http://schemas.microsoft.com/office/powerpoint/2010/main" val="4456023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35</a:t>
            </a:fld>
            <a:endParaRPr lang="cs-CZ" dirty="0"/>
          </a:p>
        </p:txBody>
      </p:sp>
    </p:spTree>
    <p:extLst>
      <p:ext uri="{BB962C8B-B14F-4D97-AF65-F5344CB8AC3E}">
        <p14:creationId xmlns:p14="http://schemas.microsoft.com/office/powerpoint/2010/main" val="37506269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36</a:t>
            </a:fld>
            <a:endParaRPr lang="cs-CZ" dirty="0"/>
          </a:p>
        </p:txBody>
      </p:sp>
    </p:spTree>
    <p:extLst>
      <p:ext uri="{BB962C8B-B14F-4D97-AF65-F5344CB8AC3E}">
        <p14:creationId xmlns:p14="http://schemas.microsoft.com/office/powerpoint/2010/main" val="21588690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37</a:t>
            </a:fld>
            <a:endParaRPr lang="cs-CZ" dirty="0"/>
          </a:p>
        </p:txBody>
      </p:sp>
    </p:spTree>
    <p:extLst>
      <p:ext uri="{BB962C8B-B14F-4D97-AF65-F5344CB8AC3E}">
        <p14:creationId xmlns:p14="http://schemas.microsoft.com/office/powerpoint/2010/main" val="23753672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38</a:t>
            </a:fld>
            <a:endParaRPr lang="cs-CZ" dirty="0"/>
          </a:p>
        </p:txBody>
      </p:sp>
    </p:spTree>
    <p:extLst>
      <p:ext uri="{BB962C8B-B14F-4D97-AF65-F5344CB8AC3E}">
        <p14:creationId xmlns:p14="http://schemas.microsoft.com/office/powerpoint/2010/main" val="7049938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39</a:t>
            </a:fld>
            <a:endParaRPr lang="cs-CZ" dirty="0"/>
          </a:p>
        </p:txBody>
      </p:sp>
    </p:spTree>
    <p:extLst>
      <p:ext uri="{BB962C8B-B14F-4D97-AF65-F5344CB8AC3E}">
        <p14:creationId xmlns:p14="http://schemas.microsoft.com/office/powerpoint/2010/main" val="21209424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40</a:t>
            </a:fld>
            <a:endParaRPr lang="cs-CZ" dirty="0"/>
          </a:p>
        </p:txBody>
      </p:sp>
    </p:spTree>
    <p:extLst>
      <p:ext uri="{BB962C8B-B14F-4D97-AF65-F5344CB8AC3E}">
        <p14:creationId xmlns:p14="http://schemas.microsoft.com/office/powerpoint/2010/main" val="18035595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41</a:t>
            </a:fld>
            <a:endParaRPr lang="cs-CZ" dirty="0"/>
          </a:p>
        </p:txBody>
      </p:sp>
    </p:spTree>
    <p:extLst>
      <p:ext uri="{BB962C8B-B14F-4D97-AF65-F5344CB8AC3E}">
        <p14:creationId xmlns:p14="http://schemas.microsoft.com/office/powerpoint/2010/main" val="3244440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6</a:t>
            </a:fld>
            <a:endParaRPr lang="cs-CZ" dirty="0"/>
          </a:p>
        </p:txBody>
      </p:sp>
    </p:spTree>
    <p:extLst>
      <p:ext uri="{BB962C8B-B14F-4D97-AF65-F5344CB8AC3E}">
        <p14:creationId xmlns:p14="http://schemas.microsoft.com/office/powerpoint/2010/main" val="2865903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42</a:t>
            </a:fld>
            <a:endParaRPr lang="cs-CZ" dirty="0"/>
          </a:p>
        </p:txBody>
      </p:sp>
    </p:spTree>
    <p:extLst>
      <p:ext uri="{BB962C8B-B14F-4D97-AF65-F5344CB8AC3E}">
        <p14:creationId xmlns:p14="http://schemas.microsoft.com/office/powerpoint/2010/main" val="350357880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43</a:t>
            </a:fld>
            <a:endParaRPr lang="cs-CZ" dirty="0"/>
          </a:p>
        </p:txBody>
      </p:sp>
    </p:spTree>
    <p:extLst>
      <p:ext uri="{BB962C8B-B14F-4D97-AF65-F5344CB8AC3E}">
        <p14:creationId xmlns:p14="http://schemas.microsoft.com/office/powerpoint/2010/main" val="32282445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44</a:t>
            </a:fld>
            <a:endParaRPr lang="cs-CZ" dirty="0"/>
          </a:p>
        </p:txBody>
      </p:sp>
    </p:spTree>
    <p:extLst>
      <p:ext uri="{BB962C8B-B14F-4D97-AF65-F5344CB8AC3E}">
        <p14:creationId xmlns:p14="http://schemas.microsoft.com/office/powerpoint/2010/main" val="81480273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45</a:t>
            </a:fld>
            <a:endParaRPr lang="cs-CZ" dirty="0"/>
          </a:p>
        </p:txBody>
      </p:sp>
    </p:spTree>
    <p:extLst>
      <p:ext uri="{BB962C8B-B14F-4D97-AF65-F5344CB8AC3E}">
        <p14:creationId xmlns:p14="http://schemas.microsoft.com/office/powerpoint/2010/main" val="176876507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46</a:t>
            </a:fld>
            <a:endParaRPr lang="cs-CZ" dirty="0"/>
          </a:p>
        </p:txBody>
      </p:sp>
    </p:spTree>
    <p:extLst>
      <p:ext uri="{BB962C8B-B14F-4D97-AF65-F5344CB8AC3E}">
        <p14:creationId xmlns:p14="http://schemas.microsoft.com/office/powerpoint/2010/main" val="3367204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7</a:t>
            </a:fld>
            <a:endParaRPr lang="cs-CZ" dirty="0"/>
          </a:p>
        </p:txBody>
      </p:sp>
    </p:spTree>
    <p:extLst>
      <p:ext uri="{BB962C8B-B14F-4D97-AF65-F5344CB8AC3E}">
        <p14:creationId xmlns:p14="http://schemas.microsoft.com/office/powerpoint/2010/main" val="2794990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8</a:t>
            </a:fld>
            <a:endParaRPr lang="cs-CZ" dirty="0"/>
          </a:p>
        </p:txBody>
      </p:sp>
    </p:spTree>
    <p:extLst>
      <p:ext uri="{BB962C8B-B14F-4D97-AF65-F5344CB8AC3E}">
        <p14:creationId xmlns:p14="http://schemas.microsoft.com/office/powerpoint/2010/main" val="2981382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9</a:t>
            </a:fld>
            <a:endParaRPr lang="cs-CZ" dirty="0"/>
          </a:p>
        </p:txBody>
      </p:sp>
    </p:spTree>
    <p:extLst>
      <p:ext uri="{BB962C8B-B14F-4D97-AF65-F5344CB8AC3E}">
        <p14:creationId xmlns:p14="http://schemas.microsoft.com/office/powerpoint/2010/main" val="2819787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10</a:t>
            </a:fld>
            <a:endParaRPr lang="cs-CZ" dirty="0"/>
          </a:p>
        </p:txBody>
      </p:sp>
    </p:spTree>
    <p:extLst>
      <p:ext uri="{BB962C8B-B14F-4D97-AF65-F5344CB8AC3E}">
        <p14:creationId xmlns:p14="http://schemas.microsoft.com/office/powerpoint/2010/main" val="3585997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5"/>
          </p:nvPr>
        </p:nvSpPr>
        <p:spPr/>
        <p:txBody>
          <a:bodyPr/>
          <a:lstStyle/>
          <a:p>
            <a:fld id="{979BAFE0-91A3-5146-AD4E-8AB36EF748CD}" type="slidenum">
              <a:rPr lang="cs-CZ" smtClean="0"/>
              <a:pPr/>
              <a:t>11</a:t>
            </a:fld>
            <a:endParaRPr lang="cs-CZ" dirty="0"/>
          </a:p>
        </p:txBody>
      </p:sp>
    </p:spTree>
    <p:extLst>
      <p:ext uri="{BB962C8B-B14F-4D97-AF65-F5344CB8AC3E}">
        <p14:creationId xmlns:p14="http://schemas.microsoft.com/office/powerpoint/2010/main" val="18032716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216F6D2B-8EB0-4B4C-B1D0-B188FEC5A248}"/>
              </a:ext>
            </a:extLst>
          </p:cNvPr>
          <p:cNvPicPr>
            <a:picLocks noChangeAspect="1"/>
          </p:cNvPicPr>
          <p:nvPr userDrawn="1"/>
        </p:nvPicPr>
        <p:blipFill>
          <a:blip r:embed="rId2"/>
          <a:stretch>
            <a:fillRect/>
          </a:stretch>
        </p:blipFill>
        <p:spPr>
          <a:xfrm>
            <a:off x="4349750" y="2878137"/>
            <a:ext cx="1993900" cy="1803400"/>
          </a:xfrm>
          <a:prstGeom prst="rect">
            <a:avLst/>
          </a:prstGeom>
        </p:spPr>
      </p:pic>
    </p:spTree>
    <p:extLst>
      <p:ext uri="{BB962C8B-B14F-4D97-AF65-F5344CB8AC3E}">
        <p14:creationId xmlns:p14="http://schemas.microsoft.com/office/powerpoint/2010/main" val="3503074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Vlastní rozložení">
    <p:spTree>
      <p:nvGrpSpPr>
        <p:cNvPr id="1" name=""/>
        <p:cNvGrpSpPr/>
        <p:nvPr/>
      </p:nvGrpSpPr>
      <p:grpSpPr>
        <a:xfrm>
          <a:off x="0" y="0"/>
          <a:ext cx="0" cy="0"/>
          <a:chOff x="0" y="0"/>
          <a:chExt cx="0" cy="0"/>
        </a:xfrm>
      </p:grpSpPr>
      <p:pic>
        <p:nvPicPr>
          <p:cNvPr id="4" name="Picture 4">
            <a:extLst>
              <a:ext uri="{FF2B5EF4-FFF2-40B4-BE49-F238E27FC236}">
                <a16:creationId xmlns="" xmlns:a16="http://schemas.microsoft.com/office/drawing/2014/main" id="{6C8B8C2A-1758-44ED-B531-70AA91C21C0F}"/>
              </a:ext>
            </a:extLst>
          </p:cNvPr>
          <p:cNvPicPr>
            <a:picLocks noChangeAspect="1"/>
          </p:cNvPicPr>
          <p:nvPr userDrawn="1"/>
        </p:nvPicPr>
        <p:blipFill>
          <a:blip r:embed="rId2"/>
          <a:stretch>
            <a:fillRect/>
          </a:stretch>
        </p:blipFill>
        <p:spPr>
          <a:xfrm>
            <a:off x="4349750" y="825767"/>
            <a:ext cx="1993900" cy="1803400"/>
          </a:xfrm>
          <a:prstGeom prst="rect">
            <a:avLst/>
          </a:prstGeom>
        </p:spPr>
      </p:pic>
      <p:sp>
        <p:nvSpPr>
          <p:cNvPr id="6" name="Zástupný text 5" title="Nadpis">
            <a:extLst>
              <a:ext uri="{FF2B5EF4-FFF2-40B4-BE49-F238E27FC236}">
                <a16:creationId xmlns="" xmlns:a16="http://schemas.microsoft.com/office/drawing/2014/main" id="{45D0F2C1-9FDB-4D52-88CF-827A98C46F94}"/>
              </a:ext>
            </a:extLst>
          </p:cNvPr>
          <p:cNvSpPr>
            <a:spLocks noGrp="1"/>
          </p:cNvSpPr>
          <p:nvPr>
            <p:ph type="body" sz="quarter" idx="10"/>
          </p:nvPr>
        </p:nvSpPr>
        <p:spPr>
          <a:xfrm>
            <a:off x="1824037" y="3440363"/>
            <a:ext cx="7045326" cy="523220"/>
          </a:xfrm>
        </p:spPr>
        <p:txBody>
          <a:bodyPr>
            <a:spAutoFit/>
          </a:bodyPr>
          <a:lstStyle>
            <a:lvl1pPr marL="0" indent="0" algn="ctr">
              <a:buNone/>
              <a:defRPr sz="2800" b="1">
                <a:solidFill>
                  <a:srgbClr val="141436"/>
                </a:solidFill>
                <a:latin typeface="Tahoma" panose="020B0604030504040204" pitchFamily="34" charset="0"/>
                <a:ea typeface="Tahoma" panose="020B0604030504040204" pitchFamily="34" charset="0"/>
                <a:cs typeface="Tahoma" panose="020B0604030504040204" pitchFamily="34" charset="0"/>
              </a:defRPr>
            </a:lvl1pPr>
          </a:lstStyle>
          <a:p>
            <a:pPr lvl="0"/>
            <a:endParaRPr lang="cs-CZ" dirty="0"/>
          </a:p>
        </p:txBody>
      </p:sp>
      <p:sp>
        <p:nvSpPr>
          <p:cNvPr id="7" name="Zástupný text 5" title="Nadpis">
            <a:extLst>
              <a:ext uri="{FF2B5EF4-FFF2-40B4-BE49-F238E27FC236}">
                <a16:creationId xmlns="" xmlns:a16="http://schemas.microsoft.com/office/drawing/2014/main" id="{6ED0A421-0DF1-4533-A11D-28F53804DFEF}"/>
              </a:ext>
            </a:extLst>
          </p:cNvPr>
          <p:cNvSpPr>
            <a:spLocks noGrp="1"/>
          </p:cNvSpPr>
          <p:nvPr>
            <p:ph type="body" sz="quarter" idx="11"/>
          </p:nvPr>
        </p:nvSpPr>
        <p:spPr>
          <a:xfrm>
            <a:off x="1823243" y="5188562"/>
            <a:ext cx="7045326" cy="461665"/>
          </a:xfrm>
        </p:spPr>
        <p:txBody>
          <a:bodyPr>
            <a:spAutoFit/>
          </a:bodyPr>
          <a:lstStyle>
            <a:lvl1pPr marL="0" indent="0" algn="ctr">
              <a:buNone/>
              <a:defRPr sz="2400" b="0">
                <a:solidFill>
                  <a:srgbClr val="141436"/>
                </a:solidFill>
                <a:latin typeface="Tahoma" panose="020B0604030504040204" pitchFamily="34" charset="0"/>
                <a:ea typeface="Tahoma" panose="020B0604030504040204" pitchFamily="34" charset="0"/>
                <a:cs typeface="Tahoma" panose="020B0604030504040204" pitchFamily="34" charset="0"/>
              </a:defRPr>
            </a:lvl1pPr>
          </a:lstStyle>
          <a:p>
            <a:pPr lvl="0"/>
            <a:endParaRPr lang="cs-CZ" dirty="0"/>
          </a:p>
        </p:txBody>
      </p:sp>
    </p:spTree>
    <p:extLst>
      <p:ext uri="{BB962C8B-B14F-4D97-AF65-F5344CB8AC3E}">
        <p14:creationId xmlns:p14="http://schemas.microsoft.com/office/powerpoint/2010/main" val="1825730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Slide Number Placeholder 4">
            <a:extLst>
              <a:ext uri="{FF2B5EF4-FFF2-40B4-BE49-F238E27FC236}">
                <a16:creationId xmlns="" xmlns:a16="http://schemas.microsoft.com/office/drawing/2014/main" id="{AB654A93-7F2B-9C48-91DF-7770E2D932F4}"/>
              </a:ext>
            </a:extLst>
          </p:cNvPr>
          <p:cNvSpPr>
            <a:spLocks noGrp="1"/>
          </p:cNvSpPr>
          <p:nvPr>
            <p:ph type="sldNum" sz="quarter" idx="4294967295"/>
          </p:nvPr>
        </p:nvSpPr>
        <p:spPr>
          <a:xfrm>
            <a:off x="7551092" y="7017402"/>
            <a:ext cx="2596207" cy="540000"/>
          </a:xfrm>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B41C05B6-F563-7C4D-BA13-AF58A1B4884D}" type="slidenum">
              <a:rPr lang="cs-CZ" smtClean="0"/>
              <a:pPr/>
              <a:t>‹#›</a:t>
            </a:fld>
            <a:endParaRPr lang="cs-CZ" dirty="0"/>
          </a:p>
        </p:txBody>
      </p:sp>
      <p:pic>
        <p:nvPicPr>
          <p:cNvPr id="11" name="Picture 10">
            <a:extLst>
              <a:ext uri="{FF2B5EF4-FFF2-40B4-BE49-F238E27FC236}">
                <a16:creationId xmlns="" xmlns:a16="http://schemas.microsoft.com/office/drawing/2014/main" id="{F3AA5012-989D-7042-9954-9478935E4809}"/>
              </a:ext>
            </a:extLst>
          </p:cNvPr>
          <p:cNvPicPr>
            <a:picLocks noChangeAspect="1"/>
          </p:cNvPicPr>
          <p:nvPr userDrawn="1"/>
        </p:nvPicPr>
        <p:blipFill>
          <a:blip r:embed="rId2"/>
          <a:stretch>
            <a:fillRect/>
          </a:stretch>
        </p:blipFill>
        <p:spPr>
          <a:xfrm>
            <a:off x="5047384" y="6833893"/>
            <a:ext cx="597042" cy="540000"/>
          </a:xfrm>
          <a:prstGeom prst="rect">
            <a:avLst/>
          </a:prstGeom>
        </p:spPr>
      </p:pic>
      <p:sp>
        <p:nvSpPr>
          <p:cNvPr id="3" name="Zástupný text 2">
            <a:extLst>
              <a:ext uri="{FF2B5EF4-FFF2-40B4-BE49-F238E27FC236}">
                <a16:creationId xmlns="" xmlns:a16="http://schemas.microsoft.com/office/drawing/2014/main" id="{AA4AEDE0-088B-4ADA-9918-281EDD46F250}"/>
              </a:ext>
            </a:extLst>
          </p:cNvPr>
          <p:cNvSpPr>
            <a:spLocks noGrp="1"/>
          </p:cNvSpPr>
          <p:nvPr>
            <p:ph type="body" sz="quarter" idx="10"/>
          </p:nvPr>
        </p:nvSpPr>
        <p:spPr>
          <a:xfrm>
            <a:off x="544513" y="1992313"/>
            <a:ext cx="9602787" cy="3659187"/>
          </a:xfrm>
        </p:spPr>
        <p:txBody>
          <a:bodyPr>
            <a:noAutofit/>
          </a:bodyPr>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p:txBody>
      </p:sp>
      <p:sp>
        <p:nvSpPr>
          <p:cNvPr id="6" name="Nadpis 5">
            <a:extLst>
              <a:ext uri="{FF2B5EF4-FFF2-40B4-BE49-F238E27FC236}">
                <a16:creationId xmlns="" xmlns:a16="http://schemas.microsoft.com/office/drawing/2014/main" id="{DE40611A-9E90-44F0-959F-5D179D5F3E4E}"/>
              </a:ext>
            </a:extLst>
          </p:cNvPr>
          <p:cNvSpPr>
            <a:spLocks noGrp="1"/>
          </p:cNvSpPr>
          <p:nvPr>
            <p:ph type="title"/>
          </p:nvPr>
        </p:nvSpPr>
        <p:spPr/>
        <p:txBody>
          <a:bodyPr/>
          <a:lstStyle>
            <a:lvl1pPr>
              <a:lnSpc>
                <a:spcPct val="100000"/>
              </a:lnSpc>
              <a:defRPr>
                <a:latin typeface="Tahoma" panose="020B0604030504040204" pitchFamily="34" charset="0"/>
                <a:ea typeface="Tahoma" panose="020B0604030504040204" pitchFamily="34" charset="0"/>
                <a:cs typeface="Tahoma" panose="020B0604030504040204" pitchFamily="34" charset="0"/>
              </a:defRPr>
            </a:lvl1pPr>
          </a:lstStyle>
          <a:p>
            <a:r>
              <a:rPr lang="cs-CZ" dirty="0"/>
              <a:t>Kliknutím lze upravit styl.</a:t>
            </a:r>
          </a:p>
        </p:txBody>
      </p:sp>
    </p:spTree>
    <p:extLst>
      <p:ext uri="{BB962C8B-B14F-4D97-AF65-F5344CB8AC3E}">
        <p14:creationId xmlns:p14="http://schemas.microsoft.com/office/powerpoint/2010/main" val="3523106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lide Number Placeholder 4">
            <a:extLst>
              <a:ext uri="{FF2B5EF4-FFF2-40B4-BE49-F238E27FC236}">
                <a16:creationId xmlns="" xmlns:a16="http://schemas.microsoft.com/office/drawing/2014/main" id="{03AFED50-21B2-C443-BA3B-F143704F0489}"/>
              </a:ext>
            </a:extLst>
          </p:cNvPr>
          <p:cNvSpPr>
            <a:spLocks noGrp="1"/>
          </p:cNvSpPr>
          <p:nvPr>
            <p:ph type="sldNum" sz="quarter" idx="12"/>
          </p:nvPr>
        </p:nvSpPr>
        <p:spPr>
          <a:xfrm>
            <a:off x="7551092" y="7017402"/>
            <a:ext cx="2596207" cy="540000"/>
          </a:xfrm>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B41C05B6-F563-7C4D-BA13-AF58A1B4884D}" type="slidenum">
              <a:rPr lang="cs-CZ" smtClean="0"/>
              <a:pPr/>
              <a:t>‹#›</a:t>
            </a:fld>
            <a:endParaRPr lang="cs-CZ" dirty="0"/>
          </a:p>
        </p:txBody>
      </p:sp>
      <p:pic>
        <p:nvPicPr>
          <p:cNvPr id="8" name="Picture 7">
            <a:extLst>
              <a:ext uri="{FF2B5EF4-FFF2-40B4-BE49-F238E27FC236}">
                <a16:creationId xmlns="" xmlns:a16="http://schemas.microsoft.com/office/drawing/2014/main" id="{DCD2EE07-2635-A843-A411-5D125DDB4BED}"/>
              </a:ext>
            </a:extLst>
          </p:cNvPr>
          <p:cNvPicPr>
            <a:picLocks noChangeAspect="1"/>
          </p:cNvPicPr>
          <p:nvPr userDrawn="1"/>
        </p:nvPicPr>
        <p:blipFill>
          <a:blip r:embed="rId2"/>
          <a:stretch>
            <a:fillRect/>
          </a:stretch>
        </p:blipFill>
        <p:spPr>
          <a:xfrm>
            <a:off x="5047384" y="6833893"/>
            <a:ext cx="597042" cy="540000"/>
          </a:xfrm>
          <a:prstGeom prst="rect">
            <a:avLst/>
          </a:prstGeom>
        </p:spPr>
      </p:pic>
      <p:sp>
        <p:nvSpPr>
          <p:cNvPr id="9" name="Picture Placeholder 8">
            <a:extLst>
              <a:ext uri="{FF2B5EF4-FFF2-40B4-BE49-F238E27FC236}">
                <a16:creationId xmlns="" xmlns:a16="http://schemas.microsoft.com/office/drawing/2014/main" id="{11D3CC66-FC6F-BF40-9CC4-D3A6E3D08EE9}"/>
              </a:ext>
            </a:extLst>
          </p:cNvPr>
          <p:cNvSpPr>
            <a:spLocks noGrp="1"/>
          </p:cNvSpPr>
          <p:nvPr>
            <p:ph type="pic" sz="quarter" idx="13"/>
          </p:nvPr>
        </p:nvSpPr>
        <p:spPr>
          <a:xfrm>
            <a:off x="544515" y="1928387"/>
            <a:ext cx="9602784" cy="4551449"/>
          </a:xfrm>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cs-CZ" dirty="0"/>
          </a:p>
        </p:txBody>
      </p:sp>
      <p:sp>
        <p:nvSpPr>
          <p:cNvPr id="2" name="Nadpis 1">
            <a:extLst>
              <a:ext uri="{FF2B5EF4-FFF2-40B4-BE49-F238E27FC236}">
                <a16:creationId xmlns="" xmlns:a16="http://schemas.microsoft.com/office/drawing/2014/main" id="{7CA8E1CF-CCB3-4974-BA39-444AFE363704}"/>
              </a:ext>
            </a:extLst>
          </p:cNvPr>
          <p:cNvSpPr>
            <a:spLocks noGrp="1"/>
          </p:cNvSpPr>
          <p:nvPr>
            <p:ph type="title"/>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r>
              <a:rPr lang="cs-CZ" dirty="0"/>
              <a:t>Kliknutím lze upravit styl.</a:t>
            </a:r>
          </a:p>
        </p:txBody>
      </p:sp>
    </p:spTree>
    <p:extLst>
      <p:ext uri="{BB962C8B-B14F-4D97-AF65-F5344CB8AC3E}">
        <p14:creationId xmlns:p14="http://schemas.microsoft.com/office/powerpoint/2010/main" val="1695120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Slide Number Placeholder 4">
            <a:extLst>
              <a:ext uri="{FF2B5EF4-FFF2-40B4-BE49-F238E27FC236}">
                <a16:creationId xmlns="" xmlns:a16="http://schemas.microsoft.com/office/drawing/2014/main" id="{E25B59B3-38FA-7648-9D55-0710AEB17B29}"/>
              </a:ext>
            </a:extLst>
          </p:cNvPr>
          <p:cNvSpPr>
            <a:spLocks noGrp="1"/>
          </p:cNvSpPr>
          <p:nvPr>
            <p:ph type="sldNum" sz="quarter" idx="4294967295"/>
          </p:nvPr>
        </p:nvSpPr>
        <p:spPr>
          <a:xfrm>
            <a:off x="7551092" y="7017402"/>
            <a:ext cx="2596207" cy="540000"/>
          </a:xfrm>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B41C05B6-F563-7C4D-BA13-AF58A1B4884D}" type="slidenum">
              <a:rPr lang="cs-CZ" smtClean="0"/>
              <a:pPr/>
              <a:t>‹#›</a:t>
            </a:fld>
            <a:endParaRPr lang="cs-CZ" dirty="0"/>
          </a:p>
        </p:txBody>
      </p:sp>
      <p:graphicFrame>
        <p:nvGraphicFramePr>
          <p:cNvPr id="8" name="Chart 7">
            <a:extLst>
              <a:ext uri="{FF2B5EF4-FFF2-40B4-BE49-F238E27FC236}">
                <a16:creationId xmlns="" xmlns:a16="http://schemas.microsoft.com/office/drawing/2014/main" id="{9C2C8511-9B7C-B945-9DEE-B9924DD3E926}"/>
              </a:ext>
            </a:extLst>
          </p:cNvPr>
          <p:cNvGraphicFramePr/>
          <p:nvPr userDrawn="1">
            <p:extLst>
              <p:ext uri="{D42A27DB-BD31-4B8C-83A1-F6EECF244321}">
                <p14:modId xmlns:p14="http://schemas.microsoft.com/office/powerpoint/2010/main" val="1646271778"/>
              </p:ext>
            </p:extLst>
          </p:nvPr>
        </p:nvGraphicFramePr>
        <p:xfrm>
          <a:off x="1781969" y="1271240"/>
          <a:ext cx="7127875" cy="5112756"/>
        </p:xfrm>
        <a:graphic>
          <a:graphicData uri="http://schemas.openxmlformats.org/drawingml/2006/chart">
            <c:chart xmlns:c="http://schemas.openxmlformats.org/drawingml/2006/chart" xmlns:r="http://schemas.openxmlformats.org/officeDocument/2006/relationships" r:id="rId2"/>
          </a:graphicData>
        </a:graphic>
      </p:graphicFrame>
      <p:pic>
        <p:nvPicPr>
          <p:cNvPr id="10" name="Picture 9">
            <a:extLst>
              <a:ext uri="{FF2B5EF4-FFF2-40B4-BE49-F238E27FC236}">
                <a16:creationId xmlns="" xmlns:a16="http://schemas.microsoft.com/office/drawing/2014/main" id="{DFFEEB53-9FB5-6F4F-A770-A45A17C09064}"/>
              </a:ext>
            </a:extLst>
          </p:cNvPr>
          <p:cNvPicPr>
            <a:picLocks noChangeAspect="1"/>
          </p:cNvPicPr>
          <p:nvPr userDrawn="1"/>
        </p:nvPicPr>
        <p:blipFill>
          <a:blip r:embed="rId3"/>
          <a:stretch>
            <a:fillRect/>
          </a:stretch>
        </p:blipFill>
        <p:spPr>
          <a:xfrm>
            <a:off x="5047384" y="6833893"/>
            <a:ext cx="597042" cy="540000"/>
          </a:xfrm>
          <a:prstGeom prst="rect">
            <a:avLst/>
          </a:prstGeom>
        </p:spPr>
      </p:pic>
      <p:sp>
        <p:nvSpPr>
          <p:cNvPr id="2" name="Nadpis 1">
            <a:extLst>
              <a:ext uri="{FF2B5EF4-FFF2-40B4-BE49-F238E27FC236}">
                <a16:creationId xmlns="" xmlns:a16="http://schemas.microsoft.com/office/drawing/2014/main" id="{11DEE595-20A9-4ACB-9122-BA291F641677}"/>
              </a:ext>
            </a:extLst>
          </p:cNvPr>
          <p:cNvSpPr>
            <a:spLocks noGrp="1"/>
          </p:cNvSpPr>
          <p:nvPr>
            <p:ph type="title"/>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r>
              <a:rPr lang="cs-CZ" dirty="0"/>
              <a:t>Kliknutím lze upravit styl.</a:t>
            </a:r>
          </a:p>
        </p:txBody>
      </p:sp>
    </p:spTree>
    <p:extLst>
      <p:ext uri="{BB962C8B-B14F-4D97-AF65-F5344CB8AC3E}">
        <p14:creationId xmlns:p14="http://schemas.microsoft.com/office/powerpoint/2010/main" val="2012309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Title 1">
            <a:extLst>
              <a:ext uri="{FF2B5EF4-FFF2-40B4-BE49-F238E27FC236}">
                <a16:creationId xmlns="" xmlns:a16="http://schemas.microsoft.com/office/drawing/2014/main" id="{DE450BAA-DBB9-9349-A10D-C770E259E630}"/>
              </a:ext>
            </a:extLst>
          </p:cNvPr>
          <p:cNvSpPr>
            <a:spLocks noGrp="1"/>
          </p:cNvSpPr>
          <p:nvPr>
            <p:ph type="title" idx="4294967295"/>
          </p:nvPr>
        </p:nvSpPr>
        <p:spPr>
          <a:xfrm>
            <a:off x="544513" y="2444977"/>
            <a:ext cx="9602786" cy="2669723"/>
          </a:xfrm>
        </p:spPr>
        <p:txBody>
          <a:bodyPr anchor="ctr">
            <a:noAutofit/>
          </a:bodyPr>
          <a:lstStyle>
            <a:lvl1pPr>
              <a:defRPr>
                <a:latin typeface="Tahoma" panose="020B0604030504040204" pitchFamily="34" charset="0"/>
                <a:ea typeface="Tahoma" panose="020B0604030504040204" pitchFamily="34" charset="0"/>
                <a:cs typeface="Tahoma" panose="020B0604030504040204" pitchFamily="34" charset="0"/>
              </a:defRPr>
            </a:lvl1pPr>
          </a:lstStyle>
          <a:p>
            <a:pPr algn="ctr">
              <a:lnSpc>
                <a:spcPct val="150000"/>
              </a:lnSpc>
            </a:pPr>
            <a:r>
              <a:rPr lang="cs-CZ" dirty="0"/>
              <a:t>Případné dotazy </a:t>
            </a:r>
            <a:br>
              <a:rPr lang="cs-CZ" dirty="0"/>
            </a:br>
            <a:r>
              <a:rPr lang="cs-CZ" sz="1600" b="0" dirty="0"/>
              <a:t>(Q&amp;A)</a:t>
            </a:r>
          </a:p>
        </p:txBody>
      </p:sp>
      <p:pic>
        <p:nvPicPr>
          <p:cNvPr id="10" name="Picture 9">
            <a:extLst>
              <a:ext uri="{FF2B5EF4-FFF2-40B4-BE49-F238E27FC236}">
                <a16:creationId xmlns="" xmlns:a16="http://schemas.microsoft.com/office/drawing/2014/main" id="{2055C429-058B-E949-A65D-528136717624}"/>
              </a:ext>
            </a:extLst>
          </p:cNvPr>
          <p:cNvPicPr>
            <a:picLocks noChangeAspect="1"/>
          </p:cNvPicPr>
          <p:nvPr userDrawn="1"/>
        </p:nvPicPr>
        <p:blipFill>
          <a:blip r:embed="rId2"/>
          <a:stretch>
            <a:fillRect/>
          </a:stretch>
        </p:blipFill>
        <p:spPr>
          <a:xfrm>
            <a:off x="5047384" y="6833893"/>
            <a:ext cx="597042" cy="540000"/>
          </a:xfrm>
          <a:prstGeom prst="rect">
            <a:avLst/>
          </a:prstGeom>
        </p:spPr>
      </p:pic>
      <p:sp>
        <p:nvSpPr>
          <p:cNvPr id="11" name="Slide Number Placeholder 4">
            <a:extLst>
              <a:ext uri="{FF2B5EF4-FFF2-40B4-BE49-F238E27FC236}">
                <a16:creationId xmlns="" xmlns:a16="http://schemas.microsoft.com/office/drawing/2014/main" id="{DD841E7B-99C5-BA4A-B490-8D70538A5283}"/>
              </a:ext>
            </a:extLst>
          </p:cNvPr>
          <p:cNvSpPr>
            <a:spLocks noGrp="1"/>
          </p:cNvSpPr>
          <p:nvPr>
            <p:ph type="sldNum" sz="quarter" idx="4294967295"/>
          </p:nvPr>
        </p:nvSpPr>
        <p:spPr>
          <a:xfrm>
            <a:off x="7551092" y="7017402"/>
            <a:ext cx="2596207" cy="540000"/>
          </a:xfrm>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B41C05B6-F563-7C4D-BA13-AF58A1B4884D}" type="slidenum">
              <a:rPr lang="cs-CZ" smtClean="0"/>
              <a:pPr/>
              <a:t>‹#›</a:t>
            </a:fld>
            <a:endParaRPr lang="cs-CZ" dirty="0"/>
          </a:p>
        </p:txBody>
      </p:sp>
    </p:spTree>
    <p:extLst>
      <p:ext uri="{BB962C8B-B14F-4D97-AF65-F5344CB8AC3E}">
        <p14:creationId xmlns:p14="http://schemas.microsoft.com/office/powerpoint/2010/main" val="229200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E0E6532A-E532-1A45-8DD5-857C5BAF7B6E}"/>
              </a:ext>
            </a:extLst>
          </p:cNvPr>
          <p:cNvSpPr>
            <a:spLocks noGrp="1"/>
          </p:cNvSpPr>
          <p:nvPr>
            <p:ph type="title" idx="4294967295"/>
          </p:nvPr>
        </p:nvSpPr>
        <p:spPr>
          <a:xfrm>
            <a:off x="546101" y="2677886"/>
            <a:ext cx="9601198" cy="1676400"/>
          </a:xfrm>
        </p:spPr>
        <p:txBody>
          <a:bodyPr anchor="ctr">
            <a:noAutofit/>
          </a:bodyPr>
          <a:lstStyle>
            <a:lvl1pPr>
              <a:defRPr>
                <a:latin typeface="Tahoma" panose="020B0604030504040204" pitchFamily="34" charset="0"/>
                <a:ea typeface="Tahoma" panose="020B0604030504040204" pitchFamily="34" charset="0"/>
                <a:cs typeface="Tahoma" panose="020B0604030504040204" pitchFamily="34" charset="0"/>
              </a:defRPr>
            </a:lvl1pPr>
          </a:lstStyle>
          <a:p>
            <a:pPr algn="ctr">
              <a:lnSpc>
                <a:spcPct val="150000"/>
              </a:lnSpc>
            </a:pPr>
            <a:r>
              <a:rPr lang="cs-CZ" dirty="0"/>
              <a:t>Děkujeme vám </a:t>
            </a:r>
            <a:br>
              <a:rPr lang="cs-CZ" dirty="0"/>
            </a:br>
            <a:r>
              <a:rPr lang="cs-CZ" dirty="0"/>
              <a:t>za pozornost. </a:t>
            </a:r>
          </a:p>
        </p:txBody>
      </p:sp>
      <p:sp>
        <p:nvSpPr>
          <p:cNvPr id="6" name="Content Placeholder 2">
            <a:extLst>
              <a:ext uri="{FF2B5EF4-FFF2-40B4-BE49-F238E27FC236}">
                <a16:creationId xmlns="" xmlns:a16="http://schemas.microsoft.com/office/drawing/2014/main" id="{56629B12-4668-7A45-AA48-47877C1888B9}"/>
              </a:ext>
            </a:extLst>
          </p:cNvPr>
          <p:cNvSpPr>
            <a:spLocks noGrp="1"/>
          </p:cNvSpPr>
          <p:nvPr>
            <p:ph idx="4294967295"/>
          </p:nvPr>
        </p:nvSpPr>
        <p:spPr>
          <a:xfrm>
            <a:off x="546101" y="5352862"/>
            <a:ext cx="9601198" cy="482454"/>
          </a:xfrm>
        </p:spPr>
        <p:txBody>
          <a:bodyPr vert="horz" lIns="0" tIns="0" rIns="0" bIns="0" rtlCol="0" anchor="ctr">
            <a:noAutofit/>
          </a:bodyPr>
          <a:lstStyle>
            <a:lvl1pPr>
              <a:buFontTx/>
              <a:buNone/>
              <a:defRPr b="0">
                <a:latin typeface="Tahoma" panose="020B0604030504040204" pitchFamily="34" charset="0"/>
                <a:ea typeface="Tahoma" panose="020B0604030504040204" pitchFamily="34" charset="0"/>
                <a:cs typeface="Tahoma" panose="020B0604030504040204" pitchFamily="34" charset="0"/>
              </a:defRPr>
            </a:lvl1pPr>
          </a:lstStyle>
          <a:p>
            <a:pPr marL="0" indent="0" algn="ctr">
              <a:lnSpc>
                <a:spcPct val="100000"/>
              </a:lnSpc>
              <a:buNone/>
            </a:pPr>
            <a:r>
              <a:rPr lang="cs-CZ" sz="1600" dirty="0"/>
              <a:t>Prezentoval/a </a:t>
            </a:r>
            <a:r>
              <a:rPr lang="cs-CZ" sz="1600" b="1" dirty="0"/>
              <a:t>Jméno Příjmení</a:t>
            </a:r>
            <a:endParaRPr lang="cs-CZ" sz="1600" dirty="0"/>
          </a:p>
        </p:txBody>
      </p:sp>
      <p:pic>
        <p:nvPicPr>
          <p:cNvPr id="7" name="Picture 6">
            <a:extLst>
              <a:ext uri="{FF2B5EF4-FFF2-40B4-BE49-F238E27FC236}">
                <a16:creationId xmlns="" xmlns:a16="http://schemas.microsoft.com/office/drawing/2014/main" id="{D0D2A99A-42AA-F44E-BF6B-51C92608C3EF}"/>
              </a:ext>
            </a:extLst>
          </p:cNvPr>
          <p:cNvPicPr>
            <a:picLocks noChangeAspect="1"/>
          </p:cNvPicPr>
          <p:nvPr userDrawn="1"/>
        </p:nvPicPr>
        <p:blipFill>
          <a:blip r:embed="rId2"/>
          <a:stretch>
            <a:fillRect/>
          </a:stretch>
        </p:blipFill>
        <p:spPr>
          <a:xfrm>
            <a:off x="5047384" y="6833893"/>
            <a:ext cx="597042" cy="540000"/>
          </a:xfrm>
          <a:prstGeom prst="rect">
            <a:avLst/>
          </a:prstGeom>
        </p:spPr>
      </p:pic>
      <p:sp>
        <p:nvSpPr>
          <p:cNvPr id="8" name="Slide Number Placeholder 4">
            <a:extLst>
              <a:ext uri="{FF2B5EF4-FFF2-40B4-BE49-F238E27FC236}">
                <a16:creationId xmlns="" xmlns:a16="http://schemas.microsoft.com/office/drawing/2014/main" id="{8E54ED49-FEC6-774C-A60D-E6E948E01DC8}"/>
              </a:ext>
            </a:extLst>
          </p:cNvPr>
          <p:cNvSpPr>
            <a:spLocks noGrp="1"/>
          </p:cNvSpPr>
          <p:nvPr>
            <p:ph type="sldNum" sz="quarter" idx="4294967295"/>
          </p:nvPr>
        </p:nvSpPr>
        <p:spPr>
          <a:xfrm>
            <a:off x="7551092" y="7017402"/>
            <a:ext cx="2596207" cy="540000"/>
          </a:xfrm>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B41C05B6-F563-7C4D-BA13-AF58A1B4884D}" type="slidenum">
              <a:rPr lang="cs-CZ" smtClean="0"/>
              <a:pPr/>
              <a:t>‹#›</a:t>
            </a:fld>
            <a:endParaRPr lang="cs-CZ" dirty="0"/>
          </a:p>
        </p:txBody>
      </p:sp>
    </p:spTree>
    <p:extLst>
      <p:ext uri="{BB962C8B-B14F-4D97-AF65-F5344CB8AC3E}">
        <p14:creationId xmlns:p14="http://schemas.microsoft.com/office/powerpoint/2010/main" val="428502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F337C038-6131-B144-9B9D-5F6EF1F123C4}"/>
              </a:ext>
            </a:extLst>
          </p:cNvPr>
          <p:cNvPicPr>
            <a:picLocks noChangeAspect="1"/>
          </p:cNvPicPr>
          <p:nvPr userDrawn="1"/>
        </p:nvPicPr>
        <p:blipFill>
          <a:blip r:embed="rId2"/>
          <a:stretch>
            <a:fillRect/>
          </a:stretch>
        </p:blipFill>
        <p:spPr>
          <a:xfrm>
            <a:off x="4349750" y="2878137"/>
            <a:ext cx="1993900" cy="1803400"/>
          </a:xfrm>
          <a:prstGeom prst="rect">
            <a:avLst/>
          </a:prstGeom>
        </p:spPr>
      </p:pic>
      <p:sp>
        <p:nvSpPr>
          <p:cNvPr id="4" name="Content Placeholder 2">
            <a:extLst>
              <a:ext uri="{FF2B5EF4-FFF2-40B4-BE49-F238E27FC236}">
                <a16:creationId xmlns="" xmlns:a16="http://schemas.microsoft.com/office/drawing/2014/main" id="{EC2BC40B-7646-FB4E-8F6D-7DF1B8901FFA}"/>
              </a:ext>
            </a:extLst>
          </p:cNvPr>
          <p:cNvSpPr>
            <a:spLocks noGrp="1"/>
          </p:cNvSpPr>
          <p:nvPr>
            <p:ph idx="4294967295" hasCustomPrompt="1"/>
          </p:nvPr>
        </p:nvSpPr>
        <p:spPr>
          <a:xfrm>
            <a:off x="683592" y="5902150"/>
            <a:ext cx="9326216" cy="482454"/>
          </a:xfrm>
        </p:spPr>
        <p:txBody>
          <a:bodyPr vert="horz" lIns="0" tIns="0" rIns="0" bIns="0" rtlCol="0" anchor="t">
            <a:noAutofit/>
          </a:bodyPr>
          <a:lstStyle>
            <a:lvl1pPr>
              <a:buFontTx/>
              <a:buNone/>
              <a:defRPr sz="1200" b="0">
                <a:latin typeface="Tahoma" panose="020B0604030504040204" pitchFamily="34" charset="0"/>
                <a:ea typeface="Tahoma" panose="020B0604030504040204" pitchFamily="34" charset="0"/>
                <a:cs typeface="Tahoma" panose="020B0604030504040204" pitchFamily="34" charset="0"/>
              </a:defRPr>
            </a:lvl1pPr>
          </a:lstStyle>
          <a:p>
            <a:pPr marL="0" indent="0" algn="ctr">
              <a:lnSpc>
                <a:spcPct val="100000"/>
              </a:lnSpc>
              <a:buNone/>
            </a:pPr>
            <a:r>
              <a:rPr lang="cs-CZ" sz="1200" b="1" dirty="0"/>
              <a:t>Advokátní kancelář KF Legal, s.r.o.</a:t>
            </a:r>
            <a:r>
              <a:rPr lang="cs-CZ" sz="1200" dirty="0"/>
              <a:t>, Opletalova 1015/55, 110 00  Praha 1, www.kflegal.cz </a:t>
            </a:r>
          </a:p>
          <a:p>
            <a:pPr marL="0" indent="0" algn="ctr">
              <a:lnSpc>
                <a:spcPct val="100000"/>
              </a:lnSpc>
              <a:buNone/>
            </a:pPr>
            <a:r>
              <a:rPr lang="cs-CZ" sz="1200" dirty="0"/>
              <a:t>e-mail: </a:t>
            </a:r>
            <a:r>
              <a:rPr lang="cs-CZ" sz="1200" dirty="0" err="1"/>
              <a:t>ak@kflegal.cz</a:t>
            </a:r>
            <a:r>
              <a:rPr lang="cs-CZ" sz="1200" dirty="0"/>
              <a:t>, tel. +420 222 362 069, fax +420 222 362 059, IČ: 29143608 , DIČ: CZ29143608</a:t>
            </a:r>
          </a:p>
        </p:txBody>
      </p:sp>
    </p:spTree>
    <p:extLst>
      <p:ext uri="{BB962C8B-B14F-4D97-AF65-F5344CB8AC3E}">
        <p14:creationId xmlns:p14="http://schemas.microsoft.com/office/powerpoint/2010/main" val="1651639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 xmlns:a16="http://schemas.microsoft.com/office/drawing/2014/main" id="{25DB1F38-4179-4A65-BC86-0AB00482ABE2}"/>
              </a:ext>
            </a:extLst>
          </p:cNvPr>
          <p:cNvSpPr>
            <a:spLocks noGrp="1"/>
          </p:cNvSpPr>
          <p:nvPr>
            <p:ph type="sldNum" sz="quarter" idx="10"/>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B41C05B6-F563-7C4D-BA13-AF58A1B4884D}" type="slidenum">
              <a:rPr lang="cs-CZ" smtClean="0"/>
              <a:pPr/>
              <a:t>‹#›</a:t>
            </a:fld>
            <a:endParaRPr lang="cs-CZ" dirty="0"/>
          </a:p>
        </p:txBody>
      </p:sp>
    </p:spTree>
    <p:extLst>
      <p:ext uri="{BB962C8B-B14F-4D97-AF65-F5344CB8AC3E}">
        <p14:creationId xmlns:p14="http://schemas.microsoft.com/office/powerpoint/2010/main" val="176165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F4F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4514" y="402484"/>
            <a:ext cx="9602786" cy="1440000"/>
          </a:xfrm>
          <a:prstGeom prst="rect">
            <a:avLst/>
          </a:prstGeom>
          <a:noFill/>
        </p:spPr>
        <p:txBody>
          <a:bodyPr vert="horz" lIns="91440" tIns="45720" rIns="91440" bIns="45720" rtlCol="0" anchor="t" anchorCtr="0">
            <a:normAutofit/>
          </a:bodyPr>
          <a:lstStyle/>
          <a:p>
            <a:r>
              <a:rPr lang="en-GB" dirty="0"/>
              <a:t>Click to edit Master title style</a:t>
            </a:r>
            <a:endParaRPr lang="en-US" dirty="0"/>
          </a:p>
        </p:txBody>
      </p:sp>
      <p:sp>
        <p:nvSpPr>
          <p:cNvPr id="3" name="Text Placeholder 2"/>
          <p:cNvSpPr>
            <a:spLocks noGrp="1"/>
          </p:cNvSpPr>
          <p:nvPr>
            <p:ph type="body" idx="1"/>
          </p:nvPr>
        </p:nvSpPr>
        <p:spPr>
          <a:xfrm>
            <a:off x="544514" y="2012414"/>
            <a:ext cx="9602786" cy="4796544"/>
          </a:xfrm>
          <a:prstGeom prst="rect">
            <a:avLst/>
          </a:prstGeom>
        </p:spPr>
        <p:txBody>
          <a:bodyPr vert="horz" lIns="91440" tIns="45720" rIns="91440" bIns="45720" rtlCol="0">
            <a:normAutofit/>
          </a:bodyPr>
          <a:lstStyle/>
          <a:p>
            <a:pPr lvl="0"/>
            <a:r>
              <a:rPr lang="en-GB" dirty="0"/>
              <a:t>Click to edit Master text styles</a:t>
            </a:r>
          </a:p>
          <a:p>
            <a:pPr lvl="1"/>
            <a:r>
              <a:rPr lang="en-GB" dirty="0"/>
              <a:t>Second </a:t>
            </a:r>
            <a:r>
              <a:rPr lang="en-GB" dirty="0" err="1"/>
              <a:t>leve</a:t>
            </a:r>
            <a:r>
              <a:rPr lang="cs-CZ" dirty="0"/>
              <a:t>l</a:t>
            </a:r>
            <a:endParaRPr lang="en-GB" dirty="0"/>
          </a:p>
          <a:p>
            <a:pPr lvl="2"/>
            <a:r>
              <a:rPr lang="en-GB" dirty="0"/>
              <a:t>Third level</a:t>
            </a:r>
            <a:endParaRPr lang="cs-CZ" dirty="0"/>
          </a:p>
          <a:p>
            <a:pPr lvl="3"/>
            <a:r>
              <a:rPr lang="cs-CZ" dirty="0" err="1"/>
              <a:t>Fourth</a:t>
            </a:r>
            <a:r>
              <a:rPr lang="cs-CZ" dirty="0"/>
              <a:t> level</a:t>
            </a:r>
          </a:p>
          <a:p>
            <a:pPr lvl="2"/>
            <a:endParaRPr lang="cs-CZ" dirty="0"/>
          </a:p>
          <a:p>
            <a:pPr lvl="2"/>
            <a:endParaRPr lang="cs-CZ" dirty="0"/>
          </a:p>
          <a:p>
            <a:pPr lvl="2"/>
            <a:endParaRPr lang="cs-CZ" dirty="0"/>
          </a:p>
          <a:p>
            <a:pPr lvl="2"/>
            <a:endParaRPr lang="cs-CZ" dirty="0"/>
          </a:p>
          <a:p>
            <a:pPr lvl="2"/>
            <a:endParaRPr lang="en-GB" dirty="0"/>
          </a:p>
        </p:txBody>
      </p:sp>
      <p:sp>
        <p:nvSpPr>
          <p:cNvPr id="15" name="Slide Number Placeholder 5">
            <a:extLst>
              <a:ext uri="{FF2B5EF4-FFF2-40B4-BE49-F238E27FC236}">
                <a16:creationId xmlns="" xmlns:a16="http://schemas.microsoft.com/office/drawing/2014/main" id="{41603165-7B2B-E44D-9C69-549A68FDAF26}"/>
              </a:ext>
            </a:extLst>
          </p:cNvPr>
          <p:cNvSpPr>
            <a:spLocks noGrp="1"/>
          </p:cNvSpPr>
          <p:nvPr>
            <p:ph type="sldNum" sz="quarter" idx="4"/>
          </p:nvPr>
        </p:nvSpPr>
        <p:spPr>
          <a:xfrm>
            <a:off x="7551092" y="7017402"/>
            <a:ext cx="2596207" cy="542273"/>
          </a:xfrm>
          <a:prstGeom prst="rect">
            <a:avLst/>
          </a:prstGeom>
        </p:spPr>
        <p:txBody>
          <a:bodyPr anchor="ctr"/>
          <a:lstStyle>
            <a:lvl1pPr algn="r">
              <a:defRPr sz="1000" b="0" i="0">
                <a:solidFill>
                  <a:srgbClr val="141436"/>
                </a:solidFill>
                <a:latin typeface="Poppins" pitchFamily="2" charset="77"/>
                <a:cs typeface="Poppins" pitchFamily="2" charset="77"/>
              </a:defRPr>
            </a:lvl1pPr>
          </a:lstStyle>
          <a:p>
            <a:fld id="{B41C05B6-F563-7C4D-BA13-AF58A1B4884D}" type="slidenum">
              <a:rPr lang="cs-CZ" smtClean="0"/>
              <a:pPr/>
              <a:t>‹#›</a:t>
            </a:fld>
            <a:endParaRPr lang="cs-CZ" dirty="0"/>
          </a:p>
        </p:txBody>
      </p:sp>
    </p:spTree>
    <p:extLst>
      <p:ext uri="{BB962C8B-B14F-4D97-AF65-F5344CB8AC3E}">
        <p14:creationId xmlns:p14="http://schemas.microsoft.com/office/powerpoint/2010/main" val="3992872357"/>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62" r:id="rId3"/>
    <p:sldLayoutId id="2147483672" r:id="rId4"/>
    <p:sldLayoutId id="2147483664" r:id="rId5"/>
    <p:sldLayoutId id="2147483665" r:id="rId6"/>
    <p:sldLayoutId id="2147483666" r:id="rId7"/>
    <p:sldLayoutId id="2147483667" r:id="rId8"/>
    <p:sldLayoutId id="2147483673" r:id="rId9"/>
  </p:sldLayoutIdLst>
  <p:hf hdr="0" dt="0"/>
  <p:txStyles>
    <p:titleStyle>
      <a:lvl1pPr algn="l" defTabSz="1007943" rtl="0" eaLnBrk="1" latinLnBrk="0" hangingPunct="1">
        <a:lnSpc>
          <a:spcPct val="90000"/>
        </a:lnSpc>
        <a:spcBef>
          <a:spcPct val="0"/>
        </a:spcBef>
        <a:buNone/>
        <a:defRPr sz="2400" b="1" kern="1200">
          <a:solidFill>
            <a:srgbClr val="141436"/>
          </a:solidFill>
          <a:latin typeface="Poppins" pitchFamily="2" charset="77"/>
          <a:ea typeface="+mj-ea"/>
          <a:cs typeface="Poppins" pitchFamily="2" charset="77"/>
        </a:defRPr>
      </a:lvl1pPr>
    </p:titleStyle>
    <p:bodyStyle>
      <a:lvl1pPr marL="251986" indent="-251986" algn="l" defTabSz="1007943" rtl="0" eaLnBrk="1" latinLnBrk="0" hangingPunct="1">
        <a:lnSpc>
          <a:spcPct val="100000"/>
        </a:lnSpc>
        <a:spcBef>
          <a:spcPts val="0"/>
        </a:spcBef>
        <a:spcAft>
          <a:spcPts val="600"/>
        </a:spcAft>
        <a:buFont typeface="Arial" panose="020B0604020202020204" pitchFamily="34" charset="0"/>
        <a:buChar char="•"/>
        <a:defRPr sz="1600" b="0" kern="1200">
          <a:solidFill>
            <a:srgbClr val="141436"/>
          </a:solidFill>
          <a:latin typeface="Poppins" pitchFamily="2" charset="77"/>
          <a:ea typeface="+mn-ea"/>
          <a:cs typeface="Poppins" pitchFamily="2" charset="77"/>
        </a:defRPr>
      </a:lvl1pPr>
      <a:lvl2pPr marL="755957" indent="-251986" algn="l" defTabSz="1007943" rtl="0" eaLnBrk="1" latinLnBrk="0" hangingPunct="1">
        <a:lnSpc>
          <a:spcPct val="100000"/>
        </a:lnSpc>
        <a:spcBef>
          <a:spcPts val="0"/>
        </a:spcBef>
        <a:spcAft>
          <a:spcPts val="600"/>
        </a:spcAft>
        <a:buFont typeface="Courier New" panose="02070309020205020404" pitchFamily="49" charset="0"/>
        <a:buChar char="o"/>
        <a:defRPr sz="1600" b="0" kern="1200">
          <a:solidFill>
            <a:srgbClr val="141436"/>
          </a:solidFill>
          <a:latin typeface="Poppins" pitchFamily="2" charset="77"/>
          <a:ea typeface="+mn-ea"/>
          <a:cs typeface="Poppins" pitchFamily="2" charset="77"/>
        </a:defRPr>
      </a:lvl2pPr>
      <a:lvl3pPr marL="1259929" indent="-251986" algn="l" defTabSz="1007943" rtl="0" eaLnBrk="1" latinLnBrk="0" hangingPunct="1">
        <a:lnSpc>
          <a:spcPct val="100000"/>
        </a:lnSpc>
        <a:spcBef>
          <a:spcPts val="0"/>
        </a:spcBef>
        <a:spcAft>
          <a:spcPts val="600"/>
        </a:spcAft>
        <a:buFont typeface="Wingdings" panose="05000000000000000000" pitchFamily="2" charset="2"/>
        <a:buChar char="§"/>
        <a:defRPr sz="1600" b="0" kern="1200">
          <a:solidFill>
            <a:srgbClr val="141436"/>
          </a:solidFill>
          <a:latin typeface="Poppins" pitchFamily="2" charset="77"/>
          <a:ea typeface="+mn-ea"/>
          <a:cs typeface="Poppins" pitchFamily="2" charset="77"/>
        </a:defRPr>
      </a:lvl3pPr>
      <a:lvl4pPr marL="1763900" indent="-251986" algn="l" defTabSz="1007943" rtl="0" eaLnBrk="1" latinLnBrk="0" hangingPunct="1">
        <a:lnSpc>
          <a:spcPct val="90000"/>
        </a:lnSpc>
        <a:spcBef>
          <a:spcPts val="551"/>
        </a:spcBef>
        <a:buFont typeface="Poppins" panose="00000500000000000000" pitchFamily="2" charset="-18"/>
        <a:buChar char="—"/>
        <a:defRPr sz="1600" b="0" kern="1200">
          <a:solidFill>
            <a:srgbClr val="141436"/>
          </a:solidFill>
          <a:latin typeface="Poppins" pitchFamily="2" charset="77"/>
          <a:ea typeface="+mn-ea"/>
          <a:cs typeface="Poppins" pitchFamily="2" charset="77"/>
        </a:defRPr>
      </a:lvl4pPr>
      <a:lvl5pPr marL="2267872" indent="-251986" algn="l" defTabSz="1007943" rtl="0" eaLnBrk="1" latinLnBrk="0" hangingPunct="1">
        <a:lnSpc>
          <a:spcPct val="90000"/>
        </a:lnSpc>
        <a:spcBef>
          <a:spcPts val="551"/>
        </a:spcBef>
        <a:buFont typeface="Arial" panose="020B0604020202020204" pitchFamily="34" charset="0"/>
        <a:buChar char="•"/>
        <a:defRPr sz="1600" b="0" kern="1200">
          <a:solidFill>
            <a:srgbClr val="141436"/>
          </a:solidFill>
          <a:latin typeface="Poppins" pitchFamily="2" charset="77"/>
          <a:ea typeface="+mn-ea"/>
          <a:cs typeface="Poppins" pitchFamily="2" charset="77"/>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8" userDrawn="1">
          <p15:clr>
            <a:srgbClr val="F26B43"/>
          </p15:clr>
        </p15:guide>
        <p15:guide id="2" orient="horz" pos="340" userDrawn="1">
          <p15:clr>
            <a:srgbClr val="F26B43"/>
          </p15:clr>
        </p15:guide>
        <p15:guide id="3" pos="339" userDrawn="1">
          <p15:clr>
            <a:srgbClr val="F26B43"/>
          </p15:clr>
        </p15:guide>
        <p15:guide id="4" pos="6392" userDrawn="1">
          <p15:clr>
            <a:srgbClr val="F26B43"/>
          </p15:clr>
        </p15:guide>
        <p15:guide id="5" orient="horz" pos="4420" userDrawn="1">
          <p15:clr>
            <a:srgbClr val="F26B43"/>
          </p15:clr>
        </p15:guide>
        <p15:guide id="6" orient="horz" pos="238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3.xml"/><Relationship Id="rId6" Type="http://schemas.openxmlformats.org/officeDocument/2006/relationships/image" Target="../media/image3.jpeg"/><Relationship Id="rId5" Type="http://schemas.openxmlformats.org/officeDocument/2006/relationships/hyperlink" Target="http://www.entsoe.eu/" TargetMode="Externa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F3F4F0"/>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C66BC87C-C2CF-204E-A2B4-C2812C4AA0EF}"/>
              </a:ext>
            </a:extLst>
          </p:cNvPr>
          <p:cNvPicPr>
            <a:picLocks noChangeAspect="1"/>
          </p:cNvPicPr>
          <p:nvPr/>
        </p:nvPicPr>
        <p:blipFill>
          <a:blip r:embed="rId2"/>
          <a:stretch>
            <a:fillRect/>
          </a:stretch>
        </p:blipFill>
        <p:spPr>
          <a:xfrm>
            <a:off x="4349750" y="2878137"/>
            <a:ext cx="1993900" cy="1803400"/>
          </a:xfrm>
          <a:prstGeom prst="rect">
            <a:avLst/>
          </a:prstGeom>
        </p:spPr>
      </p:pic>
    </p:spTree>
    <p:extLst>
      <p:ext uri="{BB962C8B-B14F-4D97-AF65-F5344CB8AC3E}">
        <p14:creationId xmlns:p14="http://schemas.microsoft.com/office/powerpoint/2010/main" val="3041175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10</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Snaha EU: vytvoření jednotného trhu, vytvoření konkurenčního prostředí</a:t>
            </a:r>
          </a:p>
          <a:p>
            <a:pPr lvl="1"/>
            <a:r>
              <a:rPr lang="cs-CZ" dirty="0"/>
              <a:t>1. liberalizační balíček – 1996</a:t>
            </a:r>
          </a:p>
          <a:p>
            <a:pPr lvl="1"/>
            <a:r>
              <a:rPr lang="cs-CZ" dirty="0"/>
              <a:t>2. liberalizační balíček – 2003 </a:t>
            </a:r>
          </a:p>
          <a:p>
            <a:pPr lvl="1"/>
            <a:r>
              <a:rPr lang="cs-CZ" dirty="0"/>
              <a:t>3. liberalizační balíček -  2009 </a:t>
            </a:r>
          </a:p>
          <a:p>
            <a:pPr lvl="1"/>
            <a:r>
              <a:rPr lang="cs-CZ" dirty="0"/>
              <a:t>4. balíček – 2018/2019 (tzv. zimní balíček - tzv. Clean Energy for All Europeans, fakticky fúze obou </a:t>
            </a:r>
            <a:r>
              <a:rPr lang="cs-CZ" dirty="0" smtClean="0"/>
              <a:t>předchozích balíčků </a:t>
            </a:r>
            <a:r>
              <a:rPr lang="cs-CZ" dirty="0"/>
              <a:t>(jak „liberalizace“ trhu, tak ochrana </a:t>
            </a:r>
            <a:r>
              <a:rPr lang="cs-CZ" dirty="0" smtClean="0"/>
              <a:t>klimatu)</a:t>
            </a:r>
            <a:endParaRPr lang="cs-CZ" dirty="0"/>
          </a:p>
          <a:p>
            <a:pPr lvl="1"/>
            <a:r>
              <a:rPr lang="cs-CZ" dirty="0" smtClean="0"/>
              <a:t>cesta </a:t>
            </a:r>
            <a:r>
              <a:rPr lang="cs-CZ" dirty="0"/>
              <a:t>do kruhu: od regulace přes liberalizaci a otevření trhu  k regulaci</a:t>
            </a:r>
          </a:p>
          <a:p>
            <a:pPr marL="0" indent="0">
              <a:buNone/>
            </a:pPr>
            <a:endParaRPr lang="cs-CZ" dirty="0"/>
          </a:p>
          <a:p>
            <a:r>
              <a:rPr lang="cs-CZ" b="1" dirty="0"/>
              <a:t>Třetí liberalizační </a:t>
            </a:r>
            <a:r>
              <a:rPr lang="cs-CZ" b="1" dirty="0" smtClean="0"/>
              <a:t>balíček – nyní nahrazován CEP</a:t>
            </a:r>
            <a:endParaRPr lang="cs-CZ" b="1" dirty="0"/>
          </a:p>
          <a:p>
            <a:pPr lvl="1"/>
            <a:r>
              <a:rPr lang="cs-CZ" dirty="0"/>
              <a:t>Třetí směrnice pro elektroenergetiku (2009/72/ES)</a:t>
            </a:r>
          </a:p>
          <a:p>
            <a:pPr lvl="1"/>
            <a:r>
              <a:rPr lang="cs-CZ" dirty="0"/>
              <a:t>Druhé nařízení pro elektroenergetiku („nařízení o přístupu do elektrizační sítě“ (č. 714/2009)</a:t>
            </a:r>
          </a:p>
          <a:p>
            <a:pPr lvl="1"/>
            <a:r>
              <a:rPr lang="cs-CZ" dirty="0"/>
              <a:t>Nařízení o zřízení ACER (č. 713/2009 )</a:t>
            </a:r>
          </a:p>
          <a:p>
            <a:pPr lvl="1"/>
            <a:r>
              <a:rPr lang="cs-CZ" dirty="0"/>
              <a:t>Třetí směrnice pro plynárenství (2009/73/ES)</a:t>
            </a:r>
          </a:p>
          <a:p>
            <a:pPr lvl="1"/>
            <a:r>
              <a:rPr lang="cs-CZ" dirty="0"/>
              <a:t>Druhé nařízení pro plynárenství (č. 715/2009)</a:t>
            </a:r>
          </a:p>
          <a:p>
            <a:pPr marL="503971" lvl="1" indent="0">
              <a:buNone/>
            </a:pPr>
            <a:endParaRPr lang="cs-CZ" b="1"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8. </a:t>
            </a:r>
            <a:r>
              <a:rPr lang="cs-CZ" dirty="0"/>
              <a:t>Liberalizační balíčky v energetice</a:t>
            </a:r>
            <a:br>
              <a:rPr lang="cs-CZ" dirty="0"/>
            </a:br>
            <a:endParaRPr lang="cs-CZ" dirty="0"/>
          </a:p>
        </p:txBody>
      </p:sp>
    </p:spTree>
    <p:extLst>
      <p:ext uri="{BB962C8B-B14F-4D97-AF65-F5344CB8AC3E}">
        <p14:creationId xmlns:p14="http://schemas.microsoft.com/office/powerpoint/2010/main" val="1051323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11</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Směrnice </a:t>
            </a:r>
            <a:r>
              <a:rPr lang="cs-CZ" b="1" dirty="0" smtClean="0"/>
              <a:t>2009/29/ES, </a:t>
            </a:r>
            <a:r>
              <a:rPr lang="cs-CZ" b="1" dirty="0"/>
              <a:t>kterou se mění směrnice 2003/87/ES s cílem zlepšit a rozšířit systém pro obchodování s povolenkami na emise skleníkových plynů v Unii</a:t>
            </a:r>
          </a:p>
          <a:p>
            <a:pPr lvl="1"/>
            <a:r>
              <a:rPr lang="cs-CZ" dirty="0"/>
              <a:t>s cílem zlepšit a rozšířit systém pro obchodování s povolenkami na emise skleníkových plynů</a:t>
            </a:r>
          </a:p>
          <a:p>
            <a:pPr lvl="1"/>
            <a:r>
              <a:rPr lang="cs-CZ" dirty="0"/>
              <a:t>další zneatraktivnění (prodražení)  tzv. konvenční či uhlíkové elektroenergetiky</a:t>
            </a:r>
          </a:p>
          <a:p>
            <a:r>
              <a:rPr lang="cs-CZ" b="1" dirty="0"/>
              <a:t>Směrnice </a:t>
            </a:r>
            <a:r>
              <a:rPr lang="cs-CZ" b="1" dirty="0" smtClean="0"/>
              <a:t>2009/28/ES,</a:t>
            </a:r>
            <a:r>
              <a:rPr lang="cs-CZ" b="1" dirty="0"/>
              <a:t> o podpoře využívání energie z obnovitelných zdrojů </a:t>
            </a:r>
          </a:p>
          <a:p>
            <a:pPr lvl="1"/>
            <a:r>
              <a:rPr lang="cs-CZ" dirty="0"/>
              <a:t>společný rámec pro využívání energie z obnovitelných zdrojů;</a:t>
            </a:r>
          </a:p>
          <a:p>
            <a:pPr lvl="1"/>
            <a:r>
              <a:rPr lang="cs-CZ" dirty="0"/>
              <a:t>podpora snížení emisí skleníkových plynů;</a:t>
            </a:r>
          </a:p>
          <a:p>
            <a:pPr lvl="1"/>
            <a:r>
              <a:rPr lang="cs-CZ" dirty="0"/>
              <a:t>ekonomická podpora OZE;</a:t>
            </a:r>
          </a:p>
          <a:p>
            <a:pPr lvl="1"/>
            <a:r>
              <a:rPr lang="cs-CZ" dirty="0"/>
              <a:t>zjednodušené povolovací řízení a procedury pro výstavbu OZE výroben;</a:t>
            </a:r>
          </a:p>
          <a:p>
            <a:pPr lvl="1"/>
            <a:r>
              <a:rPr lang="cs-CZ" dirty="0"/>
              <a:t>přednostní přeprava a distribuce elektřiny z OZE; </a:t>
            </a:r>
          </a:p>
          <a:p>
            <a:pPr lvl="1"/>
            <a:r>
              <a:rPr lang="cs-CZ" dirty="0"/>
              <a:t>zavádí Národní akční plán pro každý členský stát;</a:t>
            </a:r>
          </a:p>
          <a:p>
            <a:r>
              <a:rPr lang="cs-CZ" b="1" dirty="0"/>
              <a:t>Směrnice </a:t>
            </a:r>
            <a:r>
              <a:rPr lang="cs-CZ" b="1" dirty="0" smtClean="0"/>
              <a:t>2009/31/ES,</a:t>
            </a:r>
            <a:r>
              <a:rPr lang="cs-CZ" b="1" dirty="0"/>
              <a:t> o geologickém ukládání oxidu uhličitého </a:t>
            </a:r>
          </a:p>
          <a:p>
            <a:pPr lvl="1"/>
            <a:r>
              <a:rPr lang="cs-CZ" dirty="0"/>
              <a:t>právní rámec pro geologické ukládání oxidu uhličitého – další prodražení uhlíkové energetiky</a:t>
            </a:r>
          </a:p>
          <a:p>
            <a:pPr marL="503971" lvl="1" indent="0">
              <a:buNone/>
            </a:pPr>
            <a:endParaRPr lang="cs-CZ"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fi-FI" dirty="0"/>
              <a:t> </a:t>
            </a:r>
            <a:r>
              <a:rPr lang="cs-CZ" dirty="0"/>
              <a:t>9</a:t>
            </a:r>
            <a:r>
              <a:rPr lang="fi-FI" dirty="0" smtClean="0"/>
              <a:t>. </a:t>
            </a:r>
            <a:r>
              <a:rPr lang="cs-CZ" dirty="0" smtClean="0"/>
              <a:t>„Starý“ </a:t>
            </a:r>
            <a:r>
              <a:rPr lang="fi-FI" dirty="0" smtClean="0"/>
              <a:t>Klimatický </a:t>
            </a:r>
            <a:r>
              <a:rPr lang="fi-FI" dirty="0"/>
              <a:t>balíček – iniciativa 20-20-20</a:t>
            </a:r>
            <a:br>
              <a:rPr lang="fi-FI" dirty="0"/>
            </a:br>
            <a:r>
              <a:rPr lang="fi-FI" dirty="0"/>
              <a:t/>
            </a:r>
            <a:br>
              <a:rPr lang="fi-FI" dirty="0"/>
            </a:br>
            <a:endParaRPr lang="cs-CZ" dirty="0"/>
          </a:p>
        </p:txBody>
      </p:sp>
    </p:spTree>
    <p:extLst>
      <p:ext uri="{BB962C8B-B14F-4D97-AF65-F5344CB8AC3E}">
        <p14:creationId xmlns:p14="http://schemas.microsoft.com/office/powerpoint/2010/main" val="4076237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12</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dirty="0"/>
              <a:t>Oficiální název:</a:t>
            </a:r>
            <a:r>
              <a:rPr lang="cs-CZ" b="1" dirty="0"/>
              <a:t> Clean Energy for All Europeans </a:t>
            </a:r>
            <a:r>
              <a:rPr lang="cs-CZ" dirty="0"/>
              <a:t>(Čistá energie pro všechny Evropany - rozvinutí růstového potenciálu Evropy</a:t>
            </a:r>
            <a:r>
              <a:rPr lang="cs-CZ" dirty="0" smtClean="0"/>
              <a:t>)</a:t>
            </a:r>
          </a:p>
          <a:p>
            <a:r>
              <a:rPr lang="cs-CZ" dirty="0" smtClean="0"/>
              <a:t>Dnes již překonán: </a:t>
            </a:r>
            <a:r>
              <a:rPr lang="cs-CZ" b="1" dirty="0" smtClean="0"/>
              <a:t>Green </a:t>
            </a:r>
            <a:r>
              <a:rPr lang="cs-CZ" b="1" dirty="0" err="1" smtClean="0"/>
              <a:t>Deal</a:t>
            </a:r>
            <a:r>
              <a:rPr lang="cs-CZ" b="1" dirty="0" smtClean="0"/>
              <a:t>, Fit </a:t>
            </a:r>
            <a:r>
              <a:rPr lang="cs-CZ" b="1" dirty="0" err="1" smtClean="0"/>
              <a:t>for</a:t>
            </a:r>
            <a:r>
              <a:rPr lang="cs-CZ" b="1" dirty="0" smtClean="0"/>
              <a:t> 55:</a:t>
            </a:r>
            <a:r>
              <a:rPr lang="cs-CZ" dirty="0"/>
              <a:t> </a:t>
            </a:r>
            <a:r>
              <a:rPr lang="cs-CZ" smtClean="0"/>
              <a:t>důkladná transformace </a:t>
            </a:r>
            <a:r>
              <a:rPr lang="cs-CZ" dirty="0"/>
              <a:t>hospodářství </a:t>
            </a:r>
            <a:r>
              <a:rPr lang="cs-CZ"/>
              <a:t>a </a:t>
            </a:r>
            <a:r>
              <a:rPr lang="cs-CZ" smtClean="0"/>
              <a:t>společnosti EU</a:t>
            </a:r>
            <a:endParaRPr lang="cs-CZ" dirty="0"/>
          </a:p>
          <a:p>
            <a:r>
              <a:rPr lang="cs-CZ" b="1" dirty="0"/>
              <a:t>Cíle balíčku</a:t>
            </a:r>
          </a:p>
          <a:p>
            <a:pPr lvl="1"/>
            <a:r>
              <a:rPr lang="cs-CZ" dirty="0"/>
              <a:t>Objemný balík legislativních návrhů</a:t>
            </a:r>
          </a:p>
          <a:p>
            <a:pPr lvl="1"/>
            <a:r>
              <a:rPr lang="cs-CZ" dirty="0"/>
              <a:t>Cíl: vůdčí úloha EU v přechodu na čistou energii, ne se pouze přizpůsobovat / Zajistit spravedlivé podmínky pro spotřebitele / Upřednostňovat energetickou účinnost</a:t>
            </a:r>
          </a:p>
          <a:p>
            <a:pPr lvl="1"/>
            <a:r>
              <a:rPr lang="cs-CZ" dirty="0"/>
              <a:t>Snížit emise CO2 do roku 2030 nejméně o 40 %</a:t>
            </a:r>
          </a:p>
          <a:p>
            <a:pPr lvl="1"/>
            <a:r>
              <a:rPr lang="cs-CZ" dirty="0"/>
              <a:t>Příběh „O zemi, kde zítra již znamená včera“: aniž by byla dokončena implementace třetího liberalizační balíčku a provedeno důkladné vyhodnocení jeho dopadů a přínosů, Komise předkládá další legislativní balík s dalekosáhlými dopady na fungování energetiky v EU</a:t>
            </a:r>
          </a:p>
          <a:p>
            <a:pPr lvl="1"/>
            <a:r>
              <a:rPr lang="cs-CZ" dirty="0"/>
              <a:t>Zásadní zásah do vnitřního trhu</a:t>
            </a:r>
          </a:p>
          <a:p>
            <a:pPr lvl="1"/>
            <a:r>
              <a:rPr lang="cs-CZ" dirty="0"/>
              <a:t>Zásadní omezení pravomocí regulátorů ve prospěch ACER</a:t>
            </a:r>
          </a:p>
          <a:p>
            <a:pPr lvl="1"/>
            <a:r>
              <a:rPr lang="cs-CZ" dirty="0"/>
              <a:t>nulová energetická náročnost novostaveb + podpora renovacím</a:t>
            </a:r>
          </a:p>
          <a:p>
            <a:pPr lvl="1"/>
            <a:r>
              <a:rPr lang="cs-CZ" dirty="0"/>
              <a:t>další navýšení podílu obnovitelných zdrojů v energetickém mixu </a:t>
            </a:r>
            <a:r>
              <a:rPr lang="cs-CZ" dirty="0" smtClean="0"/>
              <a:t>závazným cílem </a:t>
            </a:r>
            <a:r>
              <a:rPr lang="cs-CZ" dirty="0"/>
              <a:t>min. 32% k roku 2030, systém podpor, společných </a:t>
            </a:r>
            <a:r>
              <a:rPr lang="cs-CZ" dirty="0" smtClean="0"/>
              <a:t>přeshraničních projektů</a:t>
            </a:r>
            <a:r>
              <a:rPr lang="cs-CZ" dirty="0"/>
              <a:t>, komunit obnovitelných zdrojů…</a:t>
            </a:r>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r>
            <a:br>
              <a:rPr lang="cs-CZ" dirty="0"/>
            </a:br>
            <a:r>
              <a:rPr lang="cs-CZ" dirty="0" smtClean="0"/>
              <a:t>10. </a:t>
            </a:r>
            <a:r>
              <a:rPr lang="cs-CZ" dirty="0"/>
              <a:t>Zimní </a:t>
            </a:r>
            <a:r>
              <a:rPr lang="cs-CZ" dirty="0" smtClean="0"/>
              <a:t>balíček (CEP) (1) </a:t>
            </a:r>
            <a:r>
              <a:rPr lang="fi-FI" dirty="0"/>
              <a:t/>
            </a:r>
            <a:br>
              <a:rPr lang="fi-FI" dirty="0"/>
            </a:br>
            <a:r>
              <a:rPr lang="fi-FI" dirty="0"/>
              <a:t/>
            </a:r>
            <a:br>
              <a:rPr lang="fi-FI" dirty="0"/>
            </a:br>
            <a:endParaRPr lang="cs-CZ" dirty="0"/>
          </a:p>
        </p:txBody>
      </p:sp>
    </p:spTree>
    <p:extLst>
      <p:ext uri="{BB962C8B-B14F-4D97-AF65-F5344CB8AC3E}">
        <p14:creationId xmlns:p14="http://schemas.microsoft.com/office/powerpoint/2010/main" val="984849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13</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dirty="0" smtClean="0"/>
              <a:t>navenek působí tak, že se má jednat o zásadní změnu: v </a:t>
            </a:r>
            <a:r>
              <a:rPr lang="cs-CZ" b="1" dirty="0"/>
              <a:t>centru pozornosti je spotřebitel</a:t>
            </a:r>
            <a:r>
              <a:rPr lang="cs-CZ" dirty="0"/>
              <a:t>, který </a:t>
            </a:r>
            <a:r>
              <a:rPr lang="cs-CZ" dirty="0" smtClean="0"/>
              <a:t>má extrémní vliv ve všech oblastech (poskytuje flexibilitu – odezvu na straně poptávky i výroby, </a:t>
            </a:r>
            <a:r>
              <a:rPr lang="cs-CZ" dirty="0"/>
              <a:t>aktivně řídí svoji </a:t>
            </a:r>
            <a:r>
              <a:rPr lang="cs-CZ" dirty="0" smtClean="0"/>
              <a:t>spotřebu a vyrábí sám elektřinu, </a:t>
            </a:r>
            <a:r>
              <a:rPr lang="cs-CZ" dirty="0"/>
              <a:t>agreguje se do </a:t>
            </a:r>
            <a:r>
              <a:rPr lang="cs-CZ" dirty="0" smtClean="0"/>
              <a:t>různých zájmových </a:t>
            </a:r>
            <a:r>
              <a:rPr lang="cs-CZ" dirty="0"/>
              <a:t>subjektů) – týmž dechem je ovšem dále ochraňován, téměř jako </a:t>
            </a:r>
            <a:r>
              <a:rPr lang="cs-CZ" dirty="0" smtClean="0"/>
              <a:t>nezpůsobilá osoba </a:t>
            </a:r>
            <a:r>
              <a:rPr lang="cs-CZ" dirty="0"/>
              <a:t>(zranitelný spotřebitel, preferenční </a:t>
            </a:r>
            <a:r>
              <a:rPr lang="cs-CZ" dirty="0" smtClean="0"/>
              <a:t>zacházení)</a:t>
            </a:r>
          </a:p>
          <a:p>
            <a:r>
              <a:rPr lang="cs-CZ" dirty="0" smtClean="0"/>
              <a:t>nejasné postavení dalších, nových typů subjektů – agregátoři, místní energetické komunity – nejasná oprávnění, nejasné vztahy s dalšími subjekty, nejasná odpovědnost</a:t>
            </a:r>
          </a:p>
          <a:p>
            <a:r>
              <a:rPr lang="cs-CZ" b="1" dirty="0" smtClean="0"/>
              <a:t>Hlavní součásti balíčku CEP</a:t>
            </a:r>
            <a:r>
              <a:rPr lang="cs-CZ" dirty="0" smtClean="0"/>
              <a:t> </a:t>
            </a:r>
          </a:p>
          <a:p>
            <a:pPr lvl="1"/>
            <a:r>
              <a:rPr lang="cs-CZ" dirty="0" smtClean="0"/>
              <a:t>(v elektroenergetice – další CEP je v odpadech…)</a:t>
            </a:r>
            <a:endParaRPr lang="cs-CZ" dirty="0"/>
          </a:p>
          <a:p>
            <a:pPr lvl="1"/>
            <a:r>
              <a:rPr lang="cs-CZ" dirty="0" smtClean="0"/>
              <a:t>Čtvrtá </a:t>
            </a:r>
            <a:r>
              <a:rPr lang="cs-CZ" dirty="0"/>
              <a:t>směrnice pro elektroenergetiku (č. 2019/944)</a:t>
            </a:r>
          </a:p>
          <a:p>
            <a:pPr lvl="1"/>
            <a:r>
              <a:rPr lang="cs-CZ" dirty="0"/>
              <a:t>Třetí nařízení pro elektroenergetiku („nařízení o vnitřním trhu s elektřinou“ (č. 2019/943)</a:t>
            </a:r>
          </a:p>
          <a:p>
            <a:pPr lvl="1"/>
            <a:r>
              <a:rPr lang="cs-CZ" dirty="0"/>
              <a:t>Nařízení ACER II (č. 2019/942)</a:t>
            </a:r>
          </a:p>
          <a:p>
            <a:pPr lvl="1"/>
            <a:r>
              <a:rPr lang="cs-CZ" dirty="0"/>
              <a:t>Nařízení o rizikové připravenosti v odvětví elektroenergetiky (2019/941)</a:t>
            </a:r>
          </a:p>
          <a:p>
            <a:pPr lvl="1"/>
            <a:r>
              <a:rPr lang="cs-CZ" dirty="0"/>
              <a:t>Nařízení o správě energetické unie a opatření v oblasti klimatu (2018/1999)</a:t>
            </a:r>
          </a:p>
          <a:p>
            <a:pPr lvl="1"/>
            <a:r>
              <a:rPr lang="cs-CZ" dirty="0"/>
              <a:t>Druhá směrnice pro OZE („o podpoře využívání energie z obnovitelných zdrojů“) (č. 2018/2001)</a:t>
            </a:r>
          </a:p>
          <a:p>
            <a:endParaRPr lang="cs-CZ"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smtClean="0"/>
              <a:t/>
            </a:r>
            <a:br>
              <a:rPr lang="cs-CZ" dirty="0" smtClean="0"/>
            </a:br>
            <a:r>
              <a:rPr lang="cs-CZ" dirty="0" smtClean="0"/>
              <a:t>11. Zimní balíček (CEP) (2) </a:t>
            </a:r>
            <a:r>
              <a:rPr lang="fi-FI" dirty="0" smtClean="0"/>
              <a:t/>
            </a:r>
            <a:br>
              <a:rPr lang="fi-FI" dirty="0" smtClean="0"/>
            </a:br>
            <a:r>
              <a:rPr lang="fi-FI" dirty="0" smtClean="0"/>
              <a:t/>
            </a:r>
            <a:br>
              <a:rPr lang="fi-FI" dirty="0" smtClean="0"/>
            </a:br>
            <a:endParaRPr lang="cs-CZ" dirty="0"/>
          </a:p>
        </p:txBody>
      </p:sp>
    </p:spTree>
    <p:extLst>
      <p:ext uri="{BB962C8B-B14F-4D97-AF65-F5344CB8AC3E}">
        <p14:creationId xmlns:p14="http://schemas.microsoft.com/office/powerpoint/2010/main" val="1028088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14</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smtClean="0"/>
              <a:t>Klíčové aspekty elektroenergetického trhu (zachovány ze 3. směrnice)</a:t>
            </a:r>
            <a:endParaRPr lang="cs-CZ" b="1" dirty="0"/>
          </a:p>
          <a:p>
            <a:pPr lvl="1"/>
            <a:r>
              <a:rPr lang="cs-CZ" dirty="0" smtClean="0"/>
              <a:t>unbundling – nezávislost </a:t>
            </a:r>
            <a:r>
              <a:rPr lang="cs-CZ" dirty="0"/>
              <a:t>provozovatelů PS (vlastnické oddělení, ISO (nezávislý systémový provozovatel)</a:t>
            </a:r>
          </a:p>
          <a:p>
            <a:pPr marL="503971" lvl="1" indent="0">
              <a:buNone/>
            </a:pPr>
            <a:r>
              <a:rPr lang="cs-CZ" dirty="0"/>
              <a:t>    či ITO (nezávislý provozovatel přenosové soustavy)) + jejich certifikace; </a:t>
            </a:r>
          </a:p>
          <a:p>
            <a:pPr lvl="1"/>
            <a:r>
              <a:rPr lang="cs-CZ" dirty="0"/>
              <a:t>ochrana spotřebitele (příloha směrnice); </a:t>
            </a:r>
          </a:p>
          <a:p>
            <a:pPr lvl="1"/>
            <a:r>
              <a:rPr lang="cs-CZ" dirty="0"/>
              <a:t>univerzální služba pro spotřebitele a případně i malé podniky (50 zaměstnanců/ obrat do 10 mil. EUR) (mít na území členského státu právo na dodávky elektřiny ve stanovené kvalitě za přiměřené, jednoduše a jasně srovnatelné, transparentní a nediskriminační ceny) a dodavatel poslední instance; </a:t>
            </a:r>
          </a:p>
          <a:p>
            <a:pPr lvl="1"/>
            <a:r>
              <a:rPr lang="cs-CZ" dirty="0"/>
              <a:t>změna dodavatele; </a:t>
            </a:r>
          </a:p>
          <a:p>
            <a:pPr lvl="1"/>
            <a:r>
              <a:rPr lang="cs-CZ" dirty="0"/>
              <a:t>zakotvení základních úkolů provozovatelů PS, provozovatelů DS; </a:t>
            </a:r>
          </a:p>
          <a:p>
            <a:pPr lvl="1"/>
            <a:r>
              <a:rPr lang="cs-CZ" dirty="0"/>
              <a:t>posílení pravomocí národních regulačních orgánů</a:t>
            </a:r>
          </a:p>
          <a:p>
            <a:pPr marL="0" indent="0">
              <a:buNone/>
            </a:pPr>
            <a:endParaRPr lang="cs-CZ" dirty="0"/>
          </a:p>
          <a:p>
            <a:pPr marL="503971" lvl="1" indent="0">
              <a:buNone/>
            </a:pPr>
            <a:endParaRPr lang="cs-CZ" b="1"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12. Hlavní principy úpravy elektroenergetiky (1)</a:t>
            </a:r>
            <a:r>
              <a:rPr lang="cs-CZ" dirty="0"/>
              <a:t/>
            </a:r>
            <a:br>
              <a:rPr lang="cs-CZ" dirty="0"/>
            </a:br>
            <a:r>
              <a:rPr lang="cs-CZ" dirty="0"/>
              <a:t/>
            </a:r>
            <a:br>
              <a:rPr lang="cs-CZ" dirty="0"/>
            </a:br>
            <a:endParaRPr lang="cs-CZ" dirty="0"/>
          </a:p>
        </p:txBody>
      </p:sp>
    </p:spTree>
    <p:extLst>
      <p:ext uri="{BB962C8B-B14F-4D97-AF65-F5344CB8AC3E}">
        <p14:creationId xmlns:p14="http://schemas.microsoft.com/office/powerpoint/2010/main" val="4232729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15</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Cíle Třetí </a:t>
            </a:r>
            <a:r>
              <a:rPr lang="cs-CZ" b="1" dirty="0" smtClean="0"/>
              <a:t>a Čtvrté směrnice </a:t>
            </a:r>
            <a:r>
              <a:rPr lang="cs-CZ" b="1" dirty="0"/>
              <a:t>pro </a:t>
            </a:r>
            <a:r>
              <a:rPr lang="cs-CZ" b="1" dirty="0" smtClean="0"/>
              <a:t>elektroenergetiku</a:t>
            </a:r>
          </a:p>
          <a:p>
            <a:endParaRPr lang="cs-CZ" b="1" dirty="0"/>
          </a:p>
          <a:p>
            <a:pPr lvl="1"/>
            <a:r>
              <a:rPr lang="cs-CZ" b="1" dirty="0"/>
              <a:t>Vytvoření jednotného vnitřního trhu s elektřinou a posílení hospodářské soutěže mezi členskými státy vytvořením EVROPSKÉ PROPOJENÉ SÍTĚ</a:t>
            </a:r>
          </a:p>
          <a:p>
            <a:pPr lvl="1"/>
            <a:endParaRPr lang="cs-CZ" b="1" dirty="0"/>
          </a:p>
          <a:p>
            <a:pPr lvl="1"/>
            <a:endParaRPr lang="cs-CZ" b="1" dirty="0"/>
          </a:p>
          <a:p>
            <a:pPr lvl="1"/>
            <a:r>
              <a:rPr lang="cs-CZ" dirty="0"/>
              <a:t>Zjednodušení a zefektivnění přeshraničního obchodu elektřinou</a:t>
            </a:r>
          </a:p>
          <a:p>
            <a:pPr lvl="1"/>
            <a:r>
              <a:rPr lang="cs-CZ" dirty="0"/>
              <a:t>Zajištění investic do nových výrobních kapacit</a:t>
            </a:r>
          </a:p>
          <a:p>
            <a:pPr lvl="1"/>
            <a:r>
              <a:rPr lang="cs-CZ" dirty="0"/>
              <a:t>Posílení regionální spolupráce TSO a regulátorů</a:t>
            </a:r>
          </a:p>
          <a:p>
            <a:pPr lvl="1"/>
            <a:r>
              <a:rPr lang="cs-CZ" dirty="0"/>
              <a:t>Důslednější oddělení přenosu elektřiny od komoditně fixovaných činností </a:t>
            </a:r>
          </a:p>
          <a:p>
            <a:pPr lvl="1"/>
            <a:r>
              <a:rPr lang="cs-CZ" dirty="0"/>
              <a:t>Posílení práv spotřebitelů v energetice</a:t>
            </a:r>
          </a:p>
          <a:p>
            <a:pPr lvl="1"/>
            <a:r>
              <a:rPr lang="cs-CZ" dirty="0"/>
              <a:t>Vyšší kvalita služeb v elektroenergetice</a:t>
            </a:r>
          </a:p>
          <a:p>
            <a:pPr marL="0" indent="0">
              <a:buNone/>
            </a:pPr>
            <a:endParaRPr lang="cs-CZ" dirty="0"/>
          </a:p>
          <a:p>
            <a:pPr marL="503971" lvl="1" indent="0">
              <a:buNone/>
            </a:pPr>
            <a:endParaRPr lang="cs-CZ" b="1"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13</a:t>
            </a:r>
            <a:r>
              <a:rPr lang="cs-CZ" dirty="0"/>
              <a:t>. Hlavní principy úpravy elektroenergetiky </a:t>
            </a:r>
            <a:r>
              <a:rPr lang="cs-CZ" dirty="0" smtClean="0"/>
              <a:t>(2)</a:t>
            </a:r>
            <a:endParaRPr lang="cs-CZ" dirty="0"/>
          </a:p>
        </p:txBody>
      </p:sp>
    </p:spTree>
    <p:extLst>
      <p:ext uri="{BB962C8B-B14F-4D97-AF65-F5344CB8AC3E}">
        <p14:creationId xmlns:p14="http://schemas.microsoft.com/office/powerpoint/2010/main" val="2335822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16</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r>
              <a:rPr lang="cs-CZ" b="1" dirty="0" smtClean="0"/>
              <a:t>Regulovaný </a:t>
            </a:r>
            <a:r>
              <a:rPr lang="cs-CZ" b="1" dirty="0"/>
              <a:t>přístup k soustavě</a:t>
            </a:r>
          </a:p>
          <a:p>
            <a:pPr lvl="1"/>
            <a:r>
              <a:rPr lang="cs-CZ" dirty="0"/>
              <a:t>prvotní povinnost: připojovací povinnost</a:t>
            </a:r>
          </a:p>
          <a:p>
            <a:pPr lvl="1"/>
            <a:r>
              <a:rPr lang="cs-CZ" dirty="0"/>
              <a:t>přístup třetích osob k soustavám za nediskriminačních podmínek</a:t>
            </a:r>
          </a:p>
          <a:p>
            <a:pPr lvl="1"/>
            <a:r>
              <a:rPr lang="cs-CZ" dirty="0"/>
              <a:t>přístup třetích osob k přenosovým a distribučním soustavám na základě zveřejněných sazeb schválených regulátorem</a:t>
            </a:r>
          </a:p>
          <a:p>
            <a:pPr lvl="1"/>
            <a:r>
              <a:rPr lang="cs-CZ" dirty="0"/>
              <a:t>odmítnutí přístupu jen na základě nedostatku kapacity - prokazatelnost, možnost vyvolání </a:t>
            </a:r>
            <a:r>
              <a:rPr lang="cs-CZ" dirty="0" smtClean="0"/>
              <a:t>sporu</a:t>
            </a:r>
          </a:p>
          <a:p>
            <a:r>
              <a:rPr lang="cs-CZ" b="1" dirty="0" smtClean="0"/>
              <a:t>Otevírání </a:t>
            </a:r>
            <a:r>
              <a:rPr lang="cs-CZ" b="1" dirty="0"/>
              <a:t>trhu – rozšiřování skupiny (oprávněných) zákazníků</a:t>
            </a:r>
          </a:p>
          <a:p>
            <a:pPr lvl="1"/>
            <a:r>
              <a:rPr lang="cs-CZ" dirty="0"/>
              <a:t>od 1. 7. 2007: všichni jsou oprávněnými zákazníky: zachování principu z Druhé směrnice pro elektroenergetiku, ale posílení práv </a:t>
            </a:r>
            <a:r>
              <a:rPr lang="cs-CZ" dirty="0" smtClean="0"/>
              <a:t>zákazníků</a:t>
            </a:r>
          </a:p>
          <a:p>
            <a:pPr lvl="1"/>
            <a:r>
              <a:rPr lang="cs-CZ" dirty="0" smtClean="0"/>
              <a:t>Zimní balíček: posílen důraz na aktivitu spotřebitele, zároveň však jeho ochrana: zjevný rozpor</a:t>
            </a:r>
          </a:p>
          <a:p>
            <a:pPr marL="251986" lvl="1">
              <a:buFont typeface="Arial" panose="020B0604020202020204" pitchFamily="34" charset="0"/>
              <a:buChar char="•"/>
            </a:pPr>
            <a:r>
              <a:rPr lang="cs-CZ" b="1" dirty="0" smtClean="0"/>
              <a:t>Odpovědnost </a:t>
            </a:r>
            <a:r>
              <a:rPr lang="cs-CZ" b="1" dirty="0"/>
              <a:t>za </a:t>
            </a:r>
            <a:r>
              <a:rPr lang="cs-CZ" b="1" dirty="0" smtClean="0"/>
              <a:t>odchylku</a:t>
            </a:r>
          </a:p>
          <a:p>
            <a:pPr lvl="1"/>
            <a:r>
              <a:rPr lang="cs-CZ" dirty="0"/>
              <a:t>každý účastník trhu odpovídá za odchylku, kterou soustavě </a:t>
            </a:r>
            <a:r>
              <a:rPr lang="cs-CZ" dirty="0" smtClean="0"/>
              <a:t>způsobí, vč. odpovědnosti finanční</a:t>
            </a:r>
          </a:p>
          <a:p>
            <a:pPr lvl="1"/>
            <a:r>
              <a:rPr lang="cs-CZ" dirty="0" smtClean="0"/>
              <a:t>proto každý buď musí být subjektem zúčtování odchylek, nebo smluvně přenést svoji odpovědnost za odchylku na některý subjekt</a:t>
            </a:r>
          </a:p>
          <a:p>
            <a:pPr lvl="1"/>
            <a:r>
              <a:rPr lang="cs-CZ" dirty="0" smtClean="0"/>
              <a:t>možné výjimky: výrobny z OZE pod 400 kW, podporované výrobny (ale odpovědnost za odchylku pak musí převzít jiný účastník trhu)</a:t>
            </a:r>
          </a:p>
          <a:p>
            <a:pPr lvl="1"/>
            <a:r>
              <a:rPr lang="cs-CZ" dirty="0" smtClean="0"/>
              <a:t>Třetí nařízení: od 1. 1. 2021 musí interval zúčtování odchylek činit všude 15 minut (výjimku lze povolit jen do konce roku 2024)</a:t>
            </a:r>
          </a:p>
          <a:p>
            <a:pPr lvl="1"/>
            <a:endParaRPr lang="cs-CZ" dirty="0"/>
          </a:p>
          <a:p>
            <a:pPr marL="503971" lvl="1" indent="0">
              <a:buNone/>
            </a:pPr>
            <a:endParaRPr lang="cs-CZ"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fi-FI" dirty="0" smtClean="0"/>
              <a:t>1</a:t>
            </a:r>
            <a:r>
              <a:rPr lang="cs-CZ" dirty="0" smtClean="0"/>
              <a:t>4</a:t>
            </a:r>
            <a:r>
              <a:rPr lang="fi-FI" dirty="0" smtClean="0"/>
              <a:t>. </a:t>
            </a:r>
            <a:r>
              <a:rPr lang="fi-FI" dirty="0"/>
              <a:t>Principy liberalizace </a:t>
            </a:r>
            <a:r>
              <a:rPr lang="fi-FI" dirty="0" smtClean="0"/>
              <a:t>trhu</a:t>
            </a:r>
            <a:endParaRPr lang="cs-CZ" dirty="0"/>
          </a:p>
        </p:txBody>
      </p:sp>
    </p:spTree>
    <p:extLst>
      <p:ext uri="{BB962C8B-B14F-4D97-AF65-F5344CB8AC3E}">
        <p14:creationId xmlns:p14="http://schemas.microsoft.com/office/powerpoint/2010/main" val="2829510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17</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pPr lvl="0"/>
            <a:r>
              <a:rPr lang="cs-CZ" dirty="0" smtClean="0"/>
              <a:t>jaké </a:t>
            </a:r>
            <a:r>
              <a:rPr lang="cs-CZ" dirty="0"/>
              <a:t>jsou </a:t>
            </a:r>
            <a:r>
              <a:rPr lang="cs-CZ" b="1" dirty="0"/>
              <a:t>základní role na trhu s elektřinou</a:t>
            </a:r>
            <a:r>
              <a:rPr lang="cs-CZ" dirty="0"/>
              <a:t> (jaké subjekty zde působí)?</a:t>
            </a:r>
          </a:p>
          <a:p>
            <a:pPr lvl="1"/>
            <a:r>
              <a:rPr lang="cs-CZ" dirty="0"/>
              <a:t>„elektroenergetickým </a:t>
            </a:r>
            <a:r>
              <a:rPr lang="cs-CZ" dirty="0" smtClean="0"/>
              <a:t>podnik“: </a:t>
            </a:r>
            <a:r>
              <a:rPr lang="cs-CZ" b="1" dirty="0"/>
              <a:t>výroba, </a:t>
            </a:r>
            <a:r>
              <a:rPr lang="cs-CZ" b="1" dirty="0">
                <a:solidFill>
                  <a:srgbClr val="00B0F0"/>
                </a:solidFill>
              </a:rPr>
              <a:t>přenos, distribuce,</a:t>
            </a:r>
            <a:r>
              <a:rPr lang="cs-CZ" b="1" dirty="0"/>
              <a:t> </a:t>
            </a:r>
            <a:r>
              <a:rPr lang="cs-CZ" b="1" dirty="0">
                <a:solidFill>
                  <a:srgbClr val="00B050"/>
                </a:solidFill>
              </a:rPr>
              <a:t>agregace, odezva strany poptávky, ukládání energie</a:t>
            </a:r>
            <a:r>
              <a:rPr lang="cs-CZ" b="1" i="1" dirty="0"/>
              <a:t>,</a:t>
            </a:r>
            <a:r>
              <a:rPr lang="cs-CZ" b="1" dirty="0"/>
              <a:t> dodávky nebo nákup elektřiny</a:t>
            </a:r>
            <a:r>
              <a:rPr lang="cs-CZ" dirty="0"/>
              <a:t>,</a:t>
            </a:r>
          </a:p>
          <a:p>
            <a:pPr lvl="1"/>
            <a:r>
              <a:rPr lang="cs-CZ" b="1" dirty="0" smtClean="0"/>
              <a:t>zákazník</a:t>
            </a:r>
            <a:r>
              <a:rPr lang="cs-CZ" dirty="0" smtClean="0"/>
              <a:t> (konečný x velkoobchodní; zákazník v domácnosti x zákazník mimo domácnost)</a:t>
            </a:r>
          </a:p>
          <a:p>
            <a:pPr lvl="1"/>
            <a:r>
              <a:rPr lang="cs-CZ" dirty="0" smtClean="0"/>
              <a:t>trh je definován vztahy mezi těmito účastníky trhu, vedle nich však na trhu nepřímo působí i nezávislý regulátor a organizátoři trhů (komoditní burzy, operátor)</a:t>
            </a:r>
          </a:p>
          <a:p>
            <a:pPr lvl="1"/>
            <a:endParaRPr lang="cs-CZ" dirty="0"/>
          </a:p>
          <a:p>
            <a:r>
              <a:rPr lang="cs-CZ" b="1" dirty="0" smtClean="0"/>
              <a:t>změněná </a:t>
            </a:r>
            <a:r>
              <a:rPr lang="cs-CZ" b="1" dirty="0"/>
              <a:t>role zákazníka podle </a:t>
            </a:r>
            <a:r>
              <a:rPr lang="cs-CZ" b="1" dirty="0" smtClean="0"/>
              <a:t>CEP</a:t>
            </a:r>
          </a:p>
          <a:p>
            <a:pPr lvl="1"/>
            <a:r>
              <a:rPr lang="cs-CZ" b="1" dirty="0"/>
              <a:t>aktivní role spotřebitele – „prosumer“ (aktivní zákazník)</a:t>
            </a:r>
            <a:endParaRPr lang="cs-CZ" dirty="0"/>
          </a:p>
          <a:p>
            <a:pPr lvl="1"/>
            <a:r>
              <a:rPr lang="cs-CZ" dirty="0"/>
              <a:t>zákazníci mají mít možnost spotřebovávat, ukládat nebo prodávat na trhu elektřinu vyrobenou z vlastních zdrojů a účastnit se všech trhů s elektřinou díky tomu, že poskytnou soustavám flexibilitu, např. prostřednictvím ukládání energie, jako například ukládání využívající elektrických vozidel, nebo skrze odezvu strany poptávky nebo energetické </a:t>
            </a:r>
            <a:r>
              <a:rPr lang="cs-CZ" dirty="0" smtClean="0"/>
              <a:t>účinnosti</a:t>
            </a:r>
          </a:p>
          <a:p>
            <a:pPr lvl="1"/>
            <a:r>
              <a:rPr lang="cs-CZ" b="1" dirty="0" smtClean="0"/>
              <a:t>aktivní </a:t>
            </a:r>
            <a:r>
              <a:rPr lang="cs-CZ" b="1" dirty="0"/>
              <a:t>zákazník</a:t>
            </a:r>
            <a:r>
              <a:rPr lang="cs-CZ" dirty="0"/>
              <a:t>: konečný zákazník nebo skupina společně jednajících konečných zákazníků, kteří spotřebovávají nebo ukládají elektřinu vyrobenou ve svých vlastních prostorách umístěných ve vymezených hranicích, </a:t>
            </a:r>
            <a:r>
              <a:rPr lang="cs-CZ" dirty="0" smtClean="0"/>
              <a:t>nebo </a:t>
            </a:r>
            <a:r>
              <a:rPr lang="cs-CZ" dirty="0"/>
              <a:t>kteří prodávají elektřinu vyrobenou z vlastních zdrojů, či se účastní programů flexibility nebo energetické účinnosti, za předpokladu, že uvedené činnosti </a:t>
            </a:r>
            <a:r>
              <a:rPr lang="cs-CZ" u="sng" dirty="0"/>
              <a:t>nepředstavují jejich hlavní obchodní nebo profesionální činnost</a:t>
            </a:r>
            <a:r>
              <a:rPr lang="cs-CZ" dirty="0"/>
              <a:t>;</a:t>
            </a:r>
          </a:p>
          <a:p>
            <a:endParaRPr lang="cs-CZ" b="1"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15. Účastníci elektroenergetického trhu: verze 4.0</a:t>
            </a:r>
            <a:r>
              <a:rPr lang="cs-CZ" dirty="0"/>
              <a:t/>
            </a:r>
            <a:br>
              <a:rPr lang="cs-CZ" dirty="0"/>
            </a:br>
            <a:r>
              <a:rPr lang="cs-CZ" dirty="0"/>
              <a:t/>
            </a:r>
            <a:br>
              <a:rPr lang="cs-CZ" dirty="0"/>
            </a:br>
            <a:endParaRPr lang="cs-CZ" dirty="0"/>
          </a:p>
        </p:txBody>
      </p:sp>
    </p:spTree>
    <p:extLst>
      <p:ext uri="{BB962C8B-B14F-4D97-AF65-F5344CB8AC3E}">
        <p14:creationId xmlns:p14="http://schemas.microsoft.com/office/powerpoint/2010/main" val="4228385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18</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smtClean="0"/>
              <a:t>Zachovány dosavadní principy ze Třetí směrnice</a:t>
            </a:r>
            <a:endParaRPr lang="cs-CZ" b="1" dirty="0"/>
          </a:p>
          <a:p>
            <a:pPr lvl="1"/>
            <a:r>
              <a:rPr lang="cs-CZ" dirty="0"/>
              <a:t>obecný vzkaz: zásadní posílení práv spotřebitelů energií, např. </a:t>
            </a:r>
          </a:p>
          <a:p>
            <a:pPr lvl="1"/>
            <a:r>
              <a:rPr lang="cs-CZ" dirty="0"/>
              <a:t>posílení práva na informace (jednotná kontaktní místa, Katalog práv spotřebitelů energií zpracovávaný Komisí ES/EU)</a:t>
            </a:r>
          </a:p>
          <a:p>
            <a:pPr lvl="1"/>
            <a:r>
              <a:rPr lang="cs-CZ" dirty="0"/>
              <a:t>boj proti energetické chudobě (stát určí akční plány, sociální výhody apod.)</a:t>
            </a:r>
          </a:p>
          <a:p>
            <a:r>
              <a:rPr lang="cs-CZ" b="1" dirty="0" smtClean="0"/>
              <a:t>Čl. 10 směrnice</a:t>
            </a:r>
            <a:endParaRPr lang="cs-CZ" b="1" dirty="0"/>
          </a:p>
          <a:p>
            <a:pPr lvl="1"/>
            <a:r>
              <a:rPr lang="cs-CZ" dirty="0"/>
              <a:t>smluvní podmínky – povinné náležitosti, informace ve </a:t>
            </a:r>
            <a:r>
              <a:rPr lang="cs-CZ" dirty="0" smtClean="0"/>
              <a:t>smlouvě</a:t>
            </a:r>
          </a:p>
          <a:p>
            <a:pPr lvl="1"/>
            <a:r>
              <a:rPr lang="cs-CZ" dirty="0" smtClean="0"/>
              <a:t>právo obdržet stručný </a:t>
            </a:r>
            <a:r>
              <a:rPr lang="cs-CZ" dirty="0"/>
              <a:t>přehled základních smluvních podmínek v přehledné, výstižné a srozumitelné podobě </a:t>
            </a:r>
          </a:p>
          <a:p>
            <a:pPr lvl="1"/>
            <a:r>
              <a:rPr lang="cs-CZ" dirty="0"/>
              <a:t>změna podmínek – </a:t>
            </a:r>
            <a:r>
              <a:rPr lang="cs-CZ" dirty="0" smtClean="0"/>
              <a:t>informování (2 týdny předem, u domácností 1 měsíc), </a:t>
            </a:r>
            <a:r>
              <a:rPr lang="cs-CZ" dirty="0"/>
              <a:t>možnost odstoupit</a:t>
            </a:r>
          </a:p>
          <a:p>
            <a:pPr lvl="1"/>
            <a:r>
              <a:rPr lang="cs-CZ" dirty="0"/>
              <a:t>bezplatná změna dodavatele (bez ohledu na sídlo dodavatele – uznání zahraniční licence)</a:t>
            </a:r>
          </a:p>
          <a:p>
            <a:pPr lvl="1"/>
            <a:r>
              <a:rPr lang="cs-CZ" dirty="0"/>
              <a:t>ochrana před nepoctivými a zavádějícími postupy prodeje</a:t>
            </a:r>
          </a:p>
          <a:p>
            <a:pPr lvl="1"/>
            <a:r>
              <a:rPr lang="cs-CZ" dirty="0"/>
              <a:t>informování o spotřebě a nákladech – důležité pro změnu dodavatele</a:t>
            </a:r>
          </a:p>
          <a:p>
            <a:pPr lvl="1"/>
            <a:r>
              <a:rPr lang="cs-CZ" dirty="0"/>
              <a:t>široká informační povinnost ale vede k nepřehlednému vyúčtování, neustálý boj s nekalými praktikami (poslední hit v ČR: minimální zálohy)</a:t>
            </a:r>
          </a:p>
          <a:p>
            <a:pPr marL="503971" lvl="1" indent="0">
              <a:buNone/>
            </a:pPr>
            <a:endParaRPr lang="cs-CZ" b="1"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16. </a:t>
            </a:r>
            <a:r>
              <a:rPr lang="cs-CZ" dirty="0"/>
              <a:t>Ochrana práv </a:t>
            </a:r>
            <a:r>
              <a:rPr lang="cs-CZ" dirty="0" smtClean="0"/>
              <a:t>spotřebitele</a:t>
            </a:r>
            <a:r>
              <a:rPr lang="cs-CZ" dirty="0"/>
              <a:t/>
            </a:r>
            <a:br>
              <a:rPr lang="cs-CZ" dirty="0"/>
            </a:br>
            <a:r>
              <a:rPr lang="cs-CZ" dirty="0"/>
              <a:t/>
            </a:r>
            <a:br>
              <a:rPr lang="cs-CZ" dirty="0"/>
            </a:br>
            <a:endParaRPr lang="cs-CZ" dirty="0"/>
          </a:p>
        </p:txBody>
      </p:sp>
    </p:spTree>
    <p:extLst>
      <p:ext uri="{BB962C8B-B14F-4D97-AF65-F5344CB8AC3E}">
        <p14:creationId xmlns:p14="http://schemas.microsoft.com/office/powerpoint/2010/main" val="1993550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19</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r>
              <a:rPr lang="cs-CZ" b="1" dirty="0" smtClean="0"/>
              <a:t>Nárok </a:t>
            </a:r>
            <a:r>
              <a:rPr lang="cs-CZ" b="1" dirty="0"/>
              <a:t>na smlouvu s dynamickým určováním ceny elektřiny </a:t>
            </a:r>
          </a:p>
          <a:p>
            <a:pPr lvl="1"/>
            <a:r>
              <a:rPr lang="cs-CZ" dirty="0" smtClean="0"/>
              <a:t>= smlouva </a:t>
            </a:r>
            <a:r>
              <a:rPr lang="cs-CZ" dirty="0"/>
              <a:t>o dodávkách elektřiny mezi dodavatelem a konečným zákazníkem, která odráží cenové změny na spotových trzích včetně denních a vnitrodenních trhů, v intervalech odpovídajících přinejmenším četnosti vypořádání tržních </a:t>
            </a:r>
            <a:r>
              <a:rPr lang="cs-CZ" dirty="0" smtClean="0"/>
              <a:t>transakcí</a:t>
            </a:r>
          </a:p>
          <a:p>
            <a:pPr lvl="1"/>
            <a:r>
              <a:rPr lang="cs-CZ" dirty="0" smtClean="0"/>
              <a:t>není možná bez určitého typu měření – „inteligentní měřicí zařízení“</a:t>
            </a:r>
          </a:p>
          <a:p>
            <a:pPr lvl="1"/>
            <a:r>
              <a:rPr lang="cs-CZ" dirty="0" smtClean="0"/>
              <a:t>vnitrostátní </a:t>
            </a:r>
            <a:r>
              <a:rPr lang="cs-CZ" dirty="0"/>
              <a:t>regulační rámec dodavatelům </a:t>
            </a:r>
            <a:r>
              <a:rPr lang="cs-CZ" dirty="0" smtClean="0"/>
              <a:t>musí umožňovat </a:t>
            </a:r>
            <a:r>
              <a:rPr lang="cs-CZ" dirty="0"/>
              <a:t>nabízet smlouvy s dynamickým určováním ceny </a:t>
            </a:r>
            <a:r>
              <a:rPr lang="cs-CZ" dirty="0" smtClean="0"/>
              <a:t>elektřiny; koneční </a:t>
            </a:r>
            <a:r>
              <a:rPr lang="cs-CZ" dirty="0"/>
              <a:t>zákazníci, kteří mají nainstalován inteligentní elektroměr, </a:t>
            </a:r>
            <a:r>
              <a:rPr lang="cs-CZ" dirty="0" smtClean="0"/>
              <a:t>mají právo o </a:t>
            </a:r>
            <a:r>
              <a:rPr lang="cs-CZ" dirty="0"/>
              <a:t>uzavření smlouvy s dynamickým určováním ceny elektřiny požádat alespoň jednoho dodavatele a </a:t>
            </a:r>
            <a:r>
              <a:rPr lang="cs-CZ" dirty="0" smtClean="0"/>
              <a:t>zároveň každého </a:t>
            </a:r>
            <a:r>
              <a:rPr lang="cs-CZ" dirty="0"/>
              <a:t>dodavatele, který má více než 200 000 konečných zákazníků </a:t>
            </a:r>
            <a:r>
              <a:rPr lang="cs-CZ" dirty="0" smtClean="0"/>
              <a:t>(musí zajistit členský stát)</a:t>
            </a:r>
          </a:p>
          <a:p>
            <a:pPr lvl="1"/>
            <a:r>
              <a:rPr lang="cs-CZ" dirty="0" smtClean="0"/>
              <a:t>povinnost informovat spotřebitele o příležitostech, nákladech a rizicích – možné zneužití</a:t>
            </a:r>
            <a:endParaRPr lang="cs-CZ" dirty="0"/>
          </a:p>
          <a:p>
            <a:pPr marL="251986" lvl="1">
              <a:buFont typeface="Arial" panose="020B0604020202020204" pitchFamily="34" charset="0"/>
              <a:buChar char="•"/>
            </a:pPr>
            <a:r>
              <a:rPr lang="cs-CZ" b="1" dirty="0"/>
              <a:t>Nárok na </a:t>
            </a:r>
            <a:r>
              <a:rPr lang="cs-CZ" b="1" dirty="0" smtClean="0"/>
              <a:t>volbu a na změnu dodavatele</a:t>
            </a:r>
          </a:p>
          <a:p>
            <a:pPr lvl="1"/>
            <a:r>
              <a:rPr lang="cs-CZ" dirty="0"/>
              <a:t>změna dodavatele nebo účastníka trhu vykonávajícího služby agregace: musí být provedena ve lhůtě co nejkratší, od 1. 1. 2026 nesmí technický proces změny dodavatele trvat déle než 24 hodin a musí být možné jej provést v kterýkoli pracovní </a:t>
            </a:r>
            <a:r>
              <a:rPr lang="cs-CZ" dirty="0" smtClean="0"/>
              <a:t>den</a:t>
            </a:r>
          </a:p>
          <a:p>
            <a:pPr lvl="1"/>
            <a:r>
              <a:rPr lang="cs-CZ" dirty="0"/>
              <a:t>zákazníci v domácnostech jsou oprávněni účastnit se </a:t>
            </a:r>
            <a:r>
              <a:rPr lang="cs-CZ" b="1" dirty="0"/>
              <a:t>kolektivních programů na změnu dodavatele</a:t>
            </a:r>
            <a:r>
              <a:rPr lang="cs-CZ" dirty="0"/>
              <a:t>; členské státy </a:t>
            </a:r>
            <a:r>
              <a:rPr lang="cs-CZ" dirty="0" smtClean="0"/>
              <a:t>musí odstranit veškeré </a:t>
            </a:r>
            <a:r>
              <a:rPr lang="cs-CZ" dirty="0"/>
              <a:t>regulační nebo správní překážky pro kolektivní změny dodavatele a vytvoří rámec, který zajistí nejvyšší možnou ochranu spotřebitelů tak, aby se zabránilo jakýmkoli nekalým </a:t>
            </a:r>
            <a:r>
              <a:rPr lang="cs-CZ" dirty="0" smtClean="0"/>
              <a:t>praktikám (je to reálná představa?)</a:t>
            </a:r>
            <a:endParaRPr lang="cs-CZ"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17. Zvláštní oprávnění zákazníka ve vztahu k dodavateli</a:t>
            </a:r>
            <a:r>
              <a:rPr lang="cs-CZ" dirty="0"/>
              <a:t/>
            </a:r>
            <a:br>
              <a:rPr lang="cs-CZ" dirty="0"/>
            </a:br>
            <a:r>
              <a:rPr lang="cs-CZ" dirty="0"/>
              <a:t/>
            </a:r>
            <a:br>
              <a:rPr lang="cs-CZ" dirty="0"/>
            </a:br>
            <a:endParaRPr lang="cs-CZ" dirty="0"/>
          </a:p>
        </p:txBody>
      </p:sp>
    </p:spTree>
    <p:extLst>
      <p:ext uri="{BB962C8B-B14F-4D97-AF65-F5344CB8AC3E}">
        <p14:creationId xmlns:p14="http://schemas.microsoft.com/office/powerpoint/2010/main" val="1036645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text 2">
            <a:extLst>
              <a:ext uri="{FF2B5EF4-FFF2-40B4-BE49-F238E27FC236}">
                <a16:creationId xmlns="" xmlns:a16="http://schemas.microsoft.com/office/drawing/2014/main" id="{8C9B2D1D-516F-49D7-B7B6-1A954F44A8F0}"/>
              </a:ext>
            </a:extLst>
          </p:cNvPr>
          <p:cNvSpPr>
            <a:spLocks noGrp="1"/>
          </p:cNvSpPr>
          <p:nvPr>
            <p:ph type="body" sz="quarter" idx="10"/>
          </p:nvPr>
        </p:nvSpPr>
        <p:spPr>
          <a:xfrm>
            <a:off x="822036" y="3440363"/>
            <a:ext cx="9079346" cy="2846933"/>
          </a:xfrm>
        </p:spPr>
        <p:txBody>
          <a:bodyPr wrap="square">
            <a:spAutoFit/>
          </a:bodyPr>
          <a:lstStyle/>
          <a:p>
            <a:r>
              <a:rPr lang="cs-CZ" altLang="cs-CZ" sz="1800" dirty="0"/>
              <a:t>ENERGETICKÉ PRÁVO – ELEKTROENERGETIKA</a:t>
            </a:r>
          </a:p>
          <a:p>
            <a:r>
              <a:rPr lang="cs-CZ" altLang="cs-CZ" sz="1800" dirty="0"/>
              <a:t>(evropská část - vnitřní trh s elektřinou)</a:t>
            </a:r>
          </a:p>
          <a:p>
            <a:endParaRPr lang="cs-CZ" altLang="cs-CZ" sz="1800" dirty="0"/>
          </a:p>
          <a:p>
            <a:pPr algn="just"/>
            <a:r>
              <a:rPr lang="cs-CZ" altLang="cs-CZ" sz="1800" dirty="0"/>
              <a:t>Mgr. et Mgr. Jan Kořán</a:t>
            </a:r>
          </a:p>
          <a:p>
            <a:pPr algn="just"/>
            <a:r>
              <a:rPr lang="cs-CZ" altLang="cs-CZ" sz="1800" dirty="0"/>
              <a:t>spoluautor komentáře k energetickému zákonu, advokát</a:t>
            </a:r>
          </a:p>
          <a:p>
            <a:endParaRPr lang="cs-CZ" altLang="cs-CZ" sz="1800" dirty="0"/>
          </a:p>
          <a:p>
            <a:pPr algn="r"/>
            <a:r>
              <a:rPr lang="cs-CZ" altLang="cs-CZ" sz="1800" dirty="0" smtClean="0"/>
              <a:t>22. října 2021, Praha</a:t>
            </a:r>
            <a:endParaRPr lang="cs-CZ" sz="1800" dirty="0"/>
          </a:p>
          <a:p>
            <a:pPr algn="r"/>
            <a:endParaRPr lang="cs-CZ" sz="1800" dirty="0"/>
          </a:p>
        </p:txBody>
      </p:sp>
    </p:spTree>
    <p:extLst>
      <p:ext uri="{BB962C8B-B14F-4D97-AF65-F5344CB8AC3E}">
        <p14:creationId xmlns:p14="http://schemas.microsoft.com/office/powerpoint/2010/main" val="19374694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20</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endParaRPr lang="cs-CZ" b="1" dirty="0" smtClean="0"/>
          </a:p>
          <a:p>
            <a:pPr lvl="0"/>
            <a:r>
              <a:rPr lang="cs-CZ" b="1" dirty="0" smtClean="0"/>
              <a:t>Vybraná </a:t>
            </a:r>
            <a:r>
              <a:rPr lang="cs-CZ" b="1" dirty="0"/>
              <a:t>práva aktivního zákazníka: </a:t>
            </a:r>
          </a:p>
          <a:p>
            <a:pPr lvl="1"/>
            <a:r>
              <a:rPr lang="cs-CZ" dirty="0"/>
              <a:t>právo provozovat svou činnost buď přímo, nebo prostřednictvím agregace;</a:t>
            </a:r>
            <a:endParaRPr lang="cs-CZ" sz="1400" dirty="0"/>
          </a:p>
          <a:p>
            <a:pPr lvl="1"/>
            <a:r>
              <a:rPr lang="cs-CZ" dirty="0"/>
              <a:t>právo prodávat elektřinu vyrobenou z vlastních zdrojů, a to i prostřednictvím smluv o nákupu (dodávce) elektřiny;</a:t>
            </a:r>
            <a:endParaRPr lang="cs-CZ" sz="1400" dirty="0"/>
          </a:p>
          <a:p>
            <a:pPr lvl="1"/>
            <a:r>
              <a:rPr lang="cs-CZ" dirty="0"/>
              <a:t>právo účastnit se programů flexibility a programů energetické účinnosti;</a:t>
            </a:r>
            <a:endParaRPr lang="cs-CZ" sz="1400" dirty="0"/>
          </a:p>
          <a:p>
            <a:pPr lvl="1"/>
            <a:r>
              <a:rPr lang="cs-CZ" dirty="0"/>
              <a:t>právo pověřit třetí osobu správou zařízení, která jsou pro jejich činnost zapotřebí, včetně instalace, provozování, zpracování dat a údržby, aniž by třetí osoba byla považována za aktivního zákazníka;</a:t>
            </a:r>
            <a:endParaRPr lang="cs-CZ" sz="1400" dirty="0"/>
          </a:p>
          <a:p>
            <a:pPr lvl="1"/>
            <a:r>
              <a:rPr lang="cs-CZ" dirty="0"/>
              <a:t>právo na transparentní a nediskriminační síťové poplatky, které odrážejí náklady a účtují se odděleně za elektřinu dodanou do sítě a za elektřinu odebranou ze sítě, čímž se zajistí, aby odpovídajícím a vyváženým způsobem přispívali ke sdílení celkových nákladů na soustavu;</a:t>
            </a:r>
            <a:endParaRPr lang="cs-CZ" sz="1400" dirty="0"/>
          </a:p>
          <a:p>
            <a:pPr lvl="1"/>
            <a:r>
              <a:rPr lang="cs-CZ" dirty="0"/>
              <a:t>finanční odpovědnost za odchylky, které v rámci elektrizační soustavy způsobí </a:t>
            </a:r>
            <a:endParaRPr lang="cs-CZ" dirty="0" smtClean="0"/>
          </a:p>
          <a:p>
            <a:pPr lvl="1"/>
            <a:endParaRPr lang="cs-CZ" sz="1400" dirty="0"/>
          </a:p>
          <a:p>
            <a:pPr lvl="0"/>
            <a:r>
              <a:rPr lang="cs-CZ" b="1" dirty="0" smtClean="0"/>
              <a:t>Nový </a:t>
            </a:r>
            <a:r>
              <a:rPr lang="cs-CZ" b="1" dirty="0"/>
              <a:t>systém (základ pro výpočet síťových poplatků)</a:t>
            </a:r>
            <a:r>
              <a:rPr lang="cs-CZ" dirty="0"/>
              <a:t>: poplatky za elektřinu dodanou do sítě a elektřinu odebranou ze sítě se v něm účtují odděleně</a:t>
            </a:r>
            <a:endParaRPr lang="cs-CZ" sz="1400" dirty="0"/>
          </a:p>
          <a:p>
            <a:pPr lvl="1"/>
            <a:endParaRPr lang="cs-CZ" dirty="0" smtClean="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18. Práva aktivního zákazníka</a:t>
            </a:r>
            <a:r>
              <a:rPr lang="cs-CZ" dirty="0"/>
              <a:t/>
            </a:r>
            <a:br>
              <a:rPr lang="cs-CZ" dirty="0"/>
            </a:br>
            <a:r>
              <a:rPr lang="cs-CZ" dirty="0"/>
              <a:t/>
            </a:r>
            <a:br>
              <a:rPr lang="cs-CZ" dirty="0"/>
            </a:br>
            <a:endParaRPr lang="cs-CZ" dirty="0"/>
          </a:p>
        </p:txBody>
      </p:sp>
    </p:spTree>
    <p:extLst>
      <p:ext uri="{BB962C8B-B14F-4D97-AF65-F5344CB8AC3E}">
        <p14:creationId xmlns:p14="http://schemas.microsoft.com/office/powerpoint/2010/main" val="2442557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21</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4" y="1071418"/>
            <a:ext cx="9602787" cy="5227781"/>
          </a:xfrm>
        </p:spPr>
        <p:txBody>
          <a:bodyPr/>
          <a:lstStyle/>
          <a:p>
            <a:pPr marL="0" indent="0">
              <a:buNone/>
            </a:pPr>
            <a:endParaRPr lang="cs-CZ" dirty="0"/>
          </a:p>
          <a:p>
            <a:r>
              <a:rPr lang="cs-CZ" b="1" dirty="0"/>
              <a:t>Výrazný nárůst pravomocí </a:t>
            </a:r>
          </a:p>
          <a:p>
            <a:pPr lvl="1"/>
            <a:r>
              <a:rPr lang="cs-CZ" dirty="0"/>
              <a:t>nezávislosti orgánu a jeho zaměstnanců – zákaz přijímat pokyny od vlády nebo jiného veřejnoprávního nebo soukromoprávního subjektu</a:t>
            </a:r>
          </a:p>
          <a:p>
            <a:pPr lvl="1"/>
            <a:r>
              <a:rPr lang="cs-CZ" dirty="0"/>
              <a:t>jmenování členů nejvyššího orgánu na 5-7 let, odvolatelnost jen pro porušení práva</a:t>
            </a:r>
          </a:p>
          <a:p>
            <a:pPr lvl="1"/>
            <a:r>
              <a:rPr lang="cs-CZ" dirty="0"/>
              <a:t>kolektivní orgán – posílení nezávislosti? </a:t>
            </a:r>
          </a:p>
          <a:p>
            <a:pPr lvl="1"/>
            <a:r>
              <a:rPr lang="cs-CZ" dirty="0"/>
              <a:t>úkol stanovovat či schvalovat sazby za přenos a distribuci nebo příslušné metodiky jejich výpočtu</a:t>
            </a:r>
          </a:p>
          <a:p>
            <a:pPr lvl="1"/>
            <a:r>
              <a:rPr lang="cs-CZ" dirty="0"/>
              <a:t>kontrola plnění povinností ostatních, sledování investic, sledování času, který TSO a DSO potřebují pro připojení a opravy, monitoring bezpečnosti a spolehlivosti</a:t>
            </a:r>
          </a:p>
          <a:p>
            <a:pPr lvl="1"/>
            <a:r>
              <a:rPr lang="cs-CZ" dirty="0"/>
              <a:t>oprávnění vůči účastníkům trhu: informace/šetření/rozhodování/sankce</a:t>
            </a:r>
          </a:p>
          <a:p>
            <a:pPr lvl="1"/>
            <a:r>
              <a:rPr lang="cs-CZ" dirty="0"/>
              <a:t>ale také povinnost dodržovat a provádět všechna právně závazná rozhodnutí </a:t>
            </a:r>
            <a:r>
              <a:rPr lang="cs-CZ" dirty="0" smtClean="0"/>
              <a:t>Agentury (ACER)  </a:t>
            </a:r>
            <a:r>
              <a:rPr lang="cs-CZ" dirty="0"/>
              <a:t>a Komise;</a:t>
            </a:r>
          </a:p>
          <a:p>
            <a:r>
              <a:rPr lang="cs-CZ" b="1" dirty="0"/>
              <a:t>Hospodářská soutěž – spolupráce s antimonopolním úřadem</a:t>
            </a:r>
          </a:p>
          <a:p>
            <a:pPr marL="846871" lvl="1" indent="-342900">
              <a:buAutoNum type="alphaLcParenR"/>
            </a:pPr>
            <a:r>
              <a:rPr lang="cs-CZ" dirty="0"/>
              <a:t>Zajištění výhod pro zákazníky</a:t>
            </a:r>
          </a:p>
          <a:p>
            <a:pPr marL="846871" lvl="1" indent="-342900">
              <a:buAutoNum type="alphaLcParenR"/>
            </a:pPr>
            <a:r>
              <a:rPr lang="cs-CZ" dirty="0"/>
              <a:t>Podpora účinné hospodářské soutěže</a:t>
            </a:r>
          </a:p>
          <a:p>
            <a:pPr marL="846871" lvl="1" indent="-342900">
              <a:buAutoNum type="alphaLcParenR"/>
            </a:pPr>
            <a:r>
              <a:rPr lang="cs-CZ" dirty="0"/>
              <a:t>Bezpečnosti dodávek</a:t>
            </a:r>
          </a:p>
          <a:p>
            <a:pPr marL="846871" lvl="1" indent="-342900">
              <a:buAutoNum type="alphaLcParenR"/>
            </a:pPr>
            <a:r>
              <a:rPr lang="cs-CZ" dirty="0"/>
              <a:t>Zajištění trvale udržitelného rozvoje</a:t>
            </a:r>
          </a:p>
          <a:p>
            <a:pPr marL="503971" lvl="1" indent="0">
              <a:buNone/>
            </a:pPr>
            <a:endParaRPr lang="cs-CZ" b="1"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19. </a:t>
            </a:r>
            <a:r>
              <a:rPr lang="cs-CZ" dirty="0"/>
              <a:t>Nezávislý </a:t>
            </a:r>
            <a:r>
              <a:rPr lang="cs-CZ" dirty="0" smtClean="0"/>
              <a:t>regulátor</a:t>
            </a:r>
            <a:endParaRPr lang="cs-CZ" dirty="0"/>
          </a:p>
        </p:txBody>
      </p:sp>
    </p:spTree>
    <p:extLst>
      <p:ext uri="{BB962C8B-B14F-4D97-AF65-F5344CB8AC3E}">
        <p14:creationId xmlns:p14="http://schemas.microsoft.com/office/powerpoint/2010/main" val="34920448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22</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4" y="1071418"/>
            <a:ext cx="9602787" cy="5227781"/>
          </a:xfrm>
        </p:spPr>
        <p:txBody>
          <a:bodyPr/>
          <a:lstStyle/>
          <a:p>
            <a:pPr marL="0" indent="0">
              <a:buNone/>
            </a:pPr>
            <a:endParaRPr lang="cs-CZ" dirty="0"/>
          </a:p>
          <a:p>
            <a:r>
              <a:rPr lang="cs-CZ" b="1" dirty="0" smtClean="0"/>
              <a:t>akumulace – ukládání elektřiny</a:t>
            </a:r>
            <a:endParaRPr lang="cs-CZ" b="1" dirty="0"/>
          </a:p>
          <a:p>
            <a:pPr lvl="1"/>
            <a:r>
              <a:rPr lang="cs-CZ" dirty="0" smtClean="0"/>
              <a:t>„</a:t>
            </a:r>
            <a:r>
              <a:rPr lang="cs-CZ" dirty="0"/>
              <a:t>ukládáním energie“ v elektrizační soustavě odložení spotřeby elektřiny na pozdější okamžik, než byla vyrobena, nebo přeměna elektřiny na takovou formu energie, kterou lze ukládat, ukládání takové energie, a následná zpětná přeměna takové energie na elektřinu nebo použití jako jiný nosič </a:t>
            </a:r>
            <a:r>
              <a:rPr lang="cs-CZ" dirty="0" smtClean="0"/>
              <a:t>energie (technologicky neutrální definice)</a:t>
            </a:r>
          </a:p>
          <a:p>
            <a:pPr lvl="1"/>
            <a:r>
              <a:rPr lang="cs-CZ" dirty="0"/>
              <a:t>podmínka toho, abychom se přiblížili ke zcela dekarbonizovanému odvětví elektroenergetiky, jež by neprodukovalo vůbec žádné emise (sezónní </a:t>
            </a:r>
            <a:r>
              <a:rPr lang="cs-CZ" dirty="0" smtClean="0"/>
              <a:t>aspekty OZE)</a:t>
            </a:r>
          </a:p>
          <a:p>
            <a:pPr lvl="1"/>
            <a:r>
              <a:rPr lang="cs-CZ" dirty="0" smtClean="0"/>
              <a:t>v principu může být zařízení pro ukládání přidruženo k výrobě, ke spotřebě nebo může být připojeno k síti nezávisle</a:t>
            </a:r>
          </a:p>
          <a:p>
            <a:pPr lvl="1"/>
            <a:endParaRPr lang="cs-CZ" dirty="0"/>
          </a:p>
          <a:p>
            <a:pPr lvl="0"/>
            <a:r>
              <a:rPr lang="cs-CZ" b="1" dirty="0" smtClean="0"/>
              <a:t>zařízení pro ukládání by neměli vlastnit</a:t>
            </a:r>
            <a:r>
              <a:rPr lang="cs-CZ" b="1" dirty="0"/>
              <a:t>, spravovat ani provozovat provozovatelé soustav</a:t>
            </a:r>
            <a:r>
              <a:rPr lang="cs-CZ" dirty="0"/>
              <a:t>, zejména kvůli riziku křížového financování a ohrožení hospodářské soutěže </a:t>
            </a:r>
            <a:endParaRPr lang="cs-CZ" sz="1400" dirty="0"/>
          </a:p>
          <a:p>
            <a:pPr lvl="1"/>
            <a:r>
              <a:rPr lang="cs-CZ" dirty="0"/>
              <a:t>výjimky ze zákazu: </a:t>
            </a:r>
            <a:endParaRPr lang="cs-CZ" sz="1400" dirty="0"/>
          </a:p>
          <a:p>
            <a:pPr lvl="2"/>
            <a:r>
              <a:rPr lang="cs-CZ" dirty="0"/>
              <a:t>plně integrované komponenty sítě, které nejsou využívány pro účely zajišťování výkonové rovnováhy nebo řízení </a:t>
            </a:r>
            <a:r>
              <a:rPr lang="cs-CZ" dirty="0" smtClean="0"/>
              <a:t>přetížení, </a:t>
            </a:r>
            <a:r>
              <a:rPr lang="cs-CZ" dirty="0"/>
              <a:t>přičemž se vyžaduje souhlas regulátora;</a:t>
            </a:r>
            <a:endParaRPr lang="cs-CZ" sz="1400" dirty="0"/>
          </a:p>
          <a:p>
            <a:pPr lvl="2"/>
            <a:r>
              <a:rPr lang="cs-CZ" dirty="0" smtClean="0"/>
              <a:t>o provozování těchto zařízení není na trhu zájem, </a:t>
            </a:r>
            <a:r>
              <a:rPr lang="cs-CZ" dirty="0"/>
              <a:t>a regulátor takovou výjimku schválil</a:t>
            </a:r>
            <a:endParaRPr lang="cs-CZ" sz="1400" dirty="0"/>
          </a:p>
          <a:p>
            <a:pPr lvl="1"/>
            <a:endParaRPr lang="cs-CZ" dirty="0" smtClean="0"/>
          </a:p>
          <a:p>
            <a:pPr lvl="1"/>
            <a:endParaRPr lang="cs-CZ"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20. Nový účastník trhu: ukládání elektřiny</a:t>
            </a:r>
            <a:endParaRPr lang="cs-CZ" dirty="0"/>
          </a:p>
        </p:txBody>
      </p:sp>
    </p:spTree>
    <p:extLst>
      <p:ext uri="{BB962C8B-B14F-4D97-AF65-F5344CB8AC3E}">
        <p14:creationId xmlns:p14="http://schemas.microsoft.com/office/powerpoint/2010/main" val="2302273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23</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4" y="1071418"/>
            <a:ext cx="9602787" cy="5227781"/>
          </a:xfrm>
        </p:spPr>
        <p:txBody>
          <a:bodyPr/>
          <a:lstStyle/>
          <a:p>
            <a:pPr marL="0" indent="0">
              <a:buNone/>
            </a:pPr>
            <a:endParaRPr lang="cs-CZ" dirty="0"/>
          </a:p>
          <a:p>
            <a:r>
              <a:rPr lang="cs-CZ" b="1" dirty="0" smtClean="0"/>
              <a:t>agregace - </a:t>
            </a:r>
            <a:r>
              <a:rPr lang="cs-CZ" dirty="0" smtClean="0"/>
              <a:t>funkce </a:t>
            </a:r>
            <a:r>
              <a:rPr lang="cs-CZ" dirty="0"/>
              <a:t>vykonávaná fyzickou nebo právnickou osobou, která kombinuje zatížení či vyrobenou elektřinu od více zákazníků za účelem prodeje, nákupu nebo aukce na jakémkoli trhu s </a:t>
            </a:r>
            <a:r>
              <a:rPr lang="cs-CZ" dirty="0" smtClean="0"/>
              <a:t>elektřinou;</a:t>
            </a:r>
            <a:endParaRPr lang="cs-CZ" sz="1400" dirty="0"/>
          </a:p>
          <a:p>
            <a:pPr lvl="1"/>
            <a:r>
              <a:rPr lang="cs-CZ" dirty="0"/>
              <a:t>subjekt, který nakupuje flexibilitu od poskytovatelů flexibility a přeměňuje ji do „standardních“ produktů, které nabízí na trzích s elektřinou nebo trzích s podpůrnými </a:t>
            </a:r>
            <a:r>
              <a:rPr lang="cs-CZ" dirty="0" smtClean="0"/>
              <a:t>službami</a:t>
            </a:r>
          </a:p>
          <a:p>
            <a:pPr lvl="0"/>
            <a:endParaRPr lang="cs-CZ" b="1" dirty="0" smtClean="0"/>
          </a:p>
          <a:p>
            <a:pPr lvl="0"/>
            <a:r>
              <a:rPr lang="cs-CZ" b="1" dirty="0" smtClean="0"/>
              <a:t>flexibilita</a:t>
            </a:r>
            <a:r>
              <a:rPr lang="cs-CZ" b="1" dirty="0"/>
              <a:t>: </a:t>
            </a:r>
            <a:r>
              <a:rPr lang="cs-CZ" dirty="0"/>
              <a:t>schopnost subjektu (poskytovatele flexibility</a:t>
            </a:r>
            <a:r>
              <a:rPr lang="cs-CZ" dirty="0" smtClean="0"/>
              <a:t>) měnit </a:t>
            </a:r>
            <a:r>
              <a:rPr lang="cs-CZ" dirty="0"/>
              <a:t>v reakci na cenové signály (implicitní flexibilita) nebo na povel (explicitní flexibilita) velikost odběru nebo dodávky z/do ES</a:t>
            </a:r>
            <a:endParaRPr lang="cs-CZ" sz="1400" dirty="0"/>
          </a:p>
          <a:p>
            <a:pPr lvl="1"/>
            <a:r>
              <a:rPr lang="cs-CZ" b="1" dirty="0"/>
              <a:t>její potenciál:</a:t>
            </a:r>
            <a:r>
              <a:rPr lang="cs-CZ" dirty="0"/>
              <a:t> ochota poskytovatele (výroba, strana spotřeby, prosumers, akumulace, elektromobilita) + náklady poskytovatele flexibility a agregátora</a:t>
            </a:r>
            <a:endParaRPr lang="cs-CZ" sz="1400" dirty="0"/>
          </a:p>
          <a:p>
            <a:pPr lvl="1"/>
            <a:r>
              <a:rPr lang="cs-CZ" dirty="0"/>
              <a:t>odezva strany poptávky: změna elektrického zatížení ze strany konečných zákazníků oproti jejich běžným nebo aktuálním spotřebním návykům v reakci na tržní signály, včetně cen za elektřinu měnících se v čase nebo motivačních plateb, nebo v reakci na přijetí nabídky konečného zákazníka, individuálně nebo prostřednictvím agregace, na prodej snížení či zvýšení poptávky za určitou cenu na organizovaných trzích</a:t>
            </a:r>
          </a:p>
          <a:p>
            <a:pPr lvl="1"/>
            <a:endParaRPr lang="cs-CZ" dirty="0" smtClean="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21. Flexibilita – odezva na straně poptávky – agregace (1)</a:t>
            </a:r>
            <a:endParaRPr lang="cs-CZ" dirty="0"/>
          </a:p>
        </p:txBody>
      </p:sp>
    </p:spTree>
    <p:extLst>
      <p:ext uri="{BB962C8B-B14F-4D97-AF65-F5344CB8AC3E}">
        <p14:creationId xmlns:p14="http://schemas.microsoft.com/office/powerpoint/2010/main" val="30065141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24</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4" y="1071418"/>
            <a:ext cx="9602787" cy="5227781"/>
          </a:xfrm>
        </p:spPr>
        <p:txBody>
          <a:bodyPr/>
          <a:lstStyle/>
          <a:p>
            <a:pPr marL="0" indent="0">
              <a:buNone/>
            </a:pPr>
            <a:endParaRPr lang="cs-CZ" dirty="0"/>
          </a:p>
          <a:p>
            <a:pPr marL="251986" lvl="1">
              <a:buFont typeface="Arial" panose="020B0604020202020204" pitchFamily="34" charset="0"/>
              <a:buChar char="•"/>
            </a:pPr>
            <a:r>
              <a:rPr lang="cs-CZ" b="1" dirty="0" smtClean="0"/>
              <a:t>2 </a:t>
            </a:r>
            <a:r>
              <a:rPr lang="cs-CZ" b="1" dirty="0"/>
              <a:t>typy agregátorů:</a:t>
            </a:r>
          </a:p>
          <a:p>
            <a:pPr lvl="1"/>
            <a:r>
              <a:rPr lang="cs-CZ" b="1" dirty="0" smtClean="0"/>
              <a:t>integrovaný </a:t>
            </a:r>
            <a:r>
              <a:rPr lang="cs-CZ" b="1" dirty="0"/>
              <a:t>agregátor</a:t>
            </a:r>
            <a:r>
              <a:rPr lang="cs-CZ" dirty="0"/>
              <a:t>: spojuje roli agregátora a subjektu zúčtování přebírajícího odpovědnost za odchylku poskytovatele flexibility (stávající </a:t>
            </a:r>
            <a:r>
              <a:rPr lang="cs-CZ" dirty="0" smtClean="0"/>
              <a:t>dodavatel)</a:t>
            </a:r>
            <a:endParaRPr lang="cs-CZ" sz="1400" dirty="0"/>
          </a:p>
          <a:p>
            <a:pPr lvl="1"/>
            <a:r>
              <a:rPr lang="cs-CZ" dirty="0" smtClean="0"/>
              <a:t>pak naprostá </a:t>
            </a:r>
            <a:r>
              <a:rPr lang="cs-CZ" dirty="0"/>
              <a:t>novinka: „</a:t>
            </a:r>
            <a:r>
              <a:rPr lang="cs-CZ" b="1" dirty="0"/>
              <a:t>nezávislý agregátor</a:t>
            </a:r>
            <a:r>
              <a:rPr lang="cs-CZ" dirty="0"/>
              <a:t>“ – účastník trhu vykonávající služby agregace, který není přidružen k dodavateli svého zákazníka; jedná se vlastně o prostředníka mezi skupinami zákazníků a trhem</a:t>
            </a:r>
            <a:r>
              <a:rPr lang="cs-CZ" dirty="0" smtClean="0"/>
              <a:t>;</a:t>
            </a:r>
          </a:p>
          <a:p>
            <a:pPr lvl="1"/>
            <a:r>
              <a:rPr lang="cs-CZ" dirty="0"/>
              <a:t>kdo nese </a:t>
            </a:r>
            <a:r>
              <a:rPr lang="cs-CZ" dirty="0" smtClean="0"/>
              <a:t>garantuje schopnost agregátora poskytovat sjednanou službu (chybí proces certifikace)?</a:t>
            </a:r>
          </a:p>
          <a:p>
            <a:pPr lvl="1"/>
            <a:r>
              <a:rPr lang="cs-CZ" dirty="0"/>
              <a:t>lze jej odlišit v praxi od progresivně fungujícího obchodníka, pro kterého platí mnohem 	přísnější podmínky?</a:t>
            </a:r>
          </a:p>
          <a:p>
            <a:pPr lvl="1"/>
            <a:r>
              <a:rPr lang="cs-CZ" dirty="0" smtClean="0"/>
              <a:t>jak řešit externality - odpovědnost </a:t>
            </a:r>
            <a:r>
              <a:rPr lang="cs-CZ" dirty="0"/>
              <a:t>za </a:t>
            </a:r>
            <a:r>
              <a:rPr lang="cs-CZ" dirty="0" smtClean="0"/>
              <a:t>odchylku, kompenzace </a:t>
            </a:r>
            <a:r>
              <a:rPr lang="cs-CZ" dirty="0"/>
              <a:t>za neodebranou </a:t>
            </a:r>
            <a:r>
              <a:rPr lang="cs-CZ" dirty="0" smtClean="0"/>
              <a:t>elektřinu?</a:t>
            </a:r>
            <a:endParaRPr lang="cs-CZ" dirty="0"/>
          </a:p>
          <a:p>
            <a:pPr lvl="1"/>
            <a:endParaRPr lang="cs-CZ" dirty="0" smtClean="0"/>
          </a:p>
          <a:p>
            <a:pPr lvl="1"/>
            <a:r>
              <a:rPr lang="cs-CZ" dirty="0" smtClean="0"/>
              <a:t>všichni </a:t>
            </a:r>
            <a:r>
              <a:rPr lang="cs-CZ" dirty="0"/>
              <a:t>zákazníci mají právo nezávisle na své smlouvě na dodávky elektřiny svobodně nakupovat a prodávat elektroenergetické </a:t>
            </a:r>
            <a:r>
              <a:rPr lang="cs-CZ" dirty="0" smtClean="0"/>
              <a:t>služby, včetně agregace, a uzavřít smlouvu o agregaci i bez souhlasu elektroenergetického podniku, který zákazníkovi dodává elektřinu;</a:t>
            </a:r>
          </a:p>
          <a:p>
            <a:pPr lvl="1"/>
            <a:r>
              <a:rPr lang="cs-CZ" dirty="0" smtClean="0"/>
              <a:t>dodavatelé vůči zákazníkům nesmějí uplatňovat diskriminační technické a administrativní požadavky, postupy a poplatky v závislosti na tom, zda mají smlouvu s účastníkem trhu vykonávajícím služby agregace</a:t>
            </a:r>
          </a:p>
          <a:p>
            <a:pPr lvl="1"/>
            <a:endParaRPr lang="cs-CZ" dirty="0" smtClean="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22. Flexibilita – odezva na straně poptávky – agregace (2)</a:t>
            </a:r>
            <a:endParaRPr lang="cs-CZ" dirty="0"/>
          </a:p>
        </p:txBody>
      </p:sp>
    </p:spTree>
    <p:extLst>
      <p:ext uri="{BB962C8B-B14F-4D97-AF65-F5344CB8AC3E}">
        <p14:creationId xmlns:p14="http://schemas.microsoft.com/office/powerpoint/2010/main" val="1638666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25</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4" y="1071418"/>
            <a:ext cx="9602787" cy="5227781"/>
          </a:xfrm>
        </p:spPr>
        <p:txBody>
          <a:bodyPr/>
          <a:lstStyle/>
          <a:p>
            <a:pPr marL="0" indent="0">
              <a:buNone/>
            </a:pPr>
            <a:endParaRPr lang="cs-CZ" dirty="0"/>
          </a:p>
          <a:p>
            <a:pPr lvl="0"/>
            <a:r>
              <a:rPr lang="cs-CZ" dirty="0"/>
              <a:t>členské státy umožní a podpoří účast odezvy strany poptávky prostřednictvím agregace a umožní konečným zákazníkům, včetně těch, kteří nabízejí odezvu strany poptávky prostřednictvím agregace, aby se společně s výrobci elektřiny bez diskriminace účastnili všech trhů s elektřinou. </a:t>
            </a:r>
            <a:endParaRPr lang="cs-CZ" dirty="0" smtClean="0"/>
          </a:p>
          <a:p>
            <a:pPr lvl="0"/>
            <a:r>
              <a:rPr lang="cs-CZ" dirty="0" smtClean="0"/>
              <a:t>povinnost </a:t>
            </a:r>
            <a:r>
              <a:rPr lang="cs-CZ" dirty="0"/>
              <a:t>účastníků trhu vykonávajících služby agregace být </a:t>
            </a:r>
            <a:r>
              <a:rPr lang="cs-CZ" b="1" dirty="0"/>
              <a:t>finančně odpovědnými za odchylky, které v rámci elektrizační soustavy způsobí</a:t>
            </a:r>
            <a:r>
              <a:rPr lang="cs-CZ" dirty="0"/>
              <a:t> – v tomto rozsahu jsou subjekty zúčtování nebo přenesou svou odpovědnost za </a:t>
            </a:r>
            <a:r>
              <a:rPr lang="cs-CZ" dirty="0" smtClean="0"/>
              <a:t>odchylku</a:t>
            </a:r>
            <a:endParaRPr lang="cs-CZ" dirty="0"/>
          </a:p>
          <a:p>
            <a:pPr lvl="0"/>
            <a:r>
              <a:rPr lang="cs-CZ" dirty="0"/>
              <a:t>stát musí nastavit mechanismus řešení sporů mezi účastníky trhu vykonávajícími služby agregace a dalšími účastníky trhu, včetně určení odpovědnosti za odchylku.</a:t>
            </a:r>
          </a:p>
          <a:p>
            <a:r>
              <a:rPr lang="cs-CZ" dirty="0" smtClean="0"/>
              <a:t>subvarianta, kterou může schválit regulátor: </a:t>
            </a:r>
            <a:r>
              <a:rPr lang="cs-CZ" dirty="0"/>
              <a:t>od elektroenergetických podniků nebo zúčastněných konečných zákazníků lze vyžadovat, aby vypláceli </a:t>
            </a:r>
            <a:r>
              <a:rPr lang="cs-CZ" b="1" dirty="0"/>
              <a:t>finanční náhradu ostatním účastníkům trhu nebo jejich subjektům zúčtování</a:t>
            </a:r>
            <a:r>
              <a:rPr lang="cs-CZ" dirty="0"/>
              <a:t>, pokud jsou tito účastníci trhu nebo jejich subjekty zúčtování přímo dotčeni aktivací odezvy strany poptávky (finanční náhrada nesmí vytvářet překážku pro vstup na trh pro účastníky trhu, kteří vykonávají služby agregace, ani překážku pro flexibilitu, a je přísně omezena na krytí nákladů vzniklých dodavatelům zúčastněných zákazníků nebo jejich subjektům zúčtování během aktivace odezvy strany poptávky). </a:t>
            </a:r>
            <a:endParaRPr lang="cs-CZ" dirty="0" smtClean="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23. </a:t>
            </a:r>
            <a:r>
              <a:rPr lang="cs-CZ" dirty="0"/>
              <a:t>Flexibilita – odezva na straně poptávky – agregace </a:t>
            </a:r>
            <a:r>
              <a:rPr lang="cs-CZ" dirty="0" smtClean="0"/>
              <a:t>(3)</a:t>
            </a:r>
            <a:endParaRPr lang="cs-CZ" dirty="0"/>
          </a:p>
        </p:txBody>
      </p:sp>
    </p:spTree>
    <p:extLst>
      <p:ext uri="{BB962C8B-B14F-4D97-AF65-F5344CB8AC3E}">
        <p14:creationId xmlns:p14="http://schemas.microsoft.com/office/powerpoint/2010/main" val="36691171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26</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Přípustnost tří certifikovaných konceptů pro páteřní sítě</a:t>
            </a:r>
          </a:p>
          <a:p>
            <a:pPr lvl="1"/>
            <a:r>
              <a:rPr lang="cs-CZ" dirty="0"/>
              <a:t>všechny varianty podléhají přísným pravidlům certifikace podmínek nezávislosti dle výčtu prováděného </a:t>
            </a:r>
            <a:r>
              <a:rPr lang="cs-CZ" dirty="0" smtClean="0"/>
              <a:t>Čtvrtou směrnicí </a:t>
            </a:r>
            <a:r>
              <a:rPr lang="cs-CZ" dirty="0"/>
              <a:t>(články </a:t>
            </a:r>
            <a:r>
              <a:rPr lang="cs-CZ" dirty="0" smtClean="0"/>
              <a:t>52, 53);</a:t>
            </a:r>
          </a:p>
          <a:p>
            <a:pPr lvl="1"/>
            <a:endParaRPr lang="cs-CZ" dirty="0"/>
          </a:p>
          <a:p>
            <a:r>
              <a:rPr lang="cs-CZ" b="1" dirty="0"/>
              <a:t>Přísná varianta: vlastnické oddělení (ownership unbundling)</a:t>
            </a:r>
          </a:p>
          <a:p>
            <a:pPr lvl="1"/>
            <a:r>
              <a:rPr lang="cs-CZ" dirty="0"/>
              <a:t>síť i její provoz jsou v rukách PPS (TSO)</a:t>
            </a:r>
          </a:p>
          <a:p>
            <a:pPr lvl="1"/>
            <a:r>
              <a:rPr lang="cs-CZ" dirty="0"/>
              <a:t>TSO je vlastnicky oddělen od výroby a obchodu s elektřinou, přísný personální </a:t>
            </a:r>
            <a:r>
              <a:rPr lang="cs-CZ" dirty="0" smtClean="0"/>
              <a:t>unbundling</a:t>
            </a:r>
          </a:p>
          <a:p>
            <a:pPr lvl="1"/>
            <a:endParaRPr lang="cs-CZ" dirty="0"/>
          </a:p>
          <a:p>
            <a:r>
              <a:rPr lang="cs-CZ" b="1" dirty="0"/>
              <a:t>Střední varianta = ISO (nezávislý systémový provozovatel)</a:t>
            </a:r>
          </a:p>
          <a:p>
            <a:pPr lvl="1"/>
            <a:r>
              <a:rPr lang="cs-CZ" dirty="0"/>
              <a:t>síť vlastní vertikálně integrovaný podnik (koncern), odlišný od TSO</a:t>
            </a:r>
          </a:p>
          <a:p>
            <a:pPr lvl="1"/>
            <a:r>
              <a:rPr lang="cs-CZ" dirty="0"/>
              <a:t>provoz sítě zabezpečuje koncernově odlišný TSO</a:t>
            </a:r>
          </a:p>
          <a:p>
            <a:pPr lvl="1"/>
            <a:r>
              <a:rPr lang="cs-CZ" dirty="0"/>
              <a:t>vlastník sítě funkčně a právně oddělen od zbytku koncernu</a:t>
            </a:r>
          </a:p>
          <a:p>
            <a:pPr lvl="1"/>
            <a:r>
              <a:rPr lang="cs-CZ" dirty="0"/>
              <a:t>složité vztahy vlastník x TSO (zvl. investice – vlastník investuje do PS v rozsahu určeném TSO a regulátorem)</a:t>
            </a:r>
          </a:p>
          <a:p>
            <a:pPr marL="503971" lvl="1" indent="0">
              <a:buNone/>
            </a:pPr>
            <a:endParaRPr lang="cs-CZ"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24. Unbundling na úrovni TSO (</a:t>
            </a:r>
            <a:r>
              <a:rPr lang="cs-CZ" dirty="0"/>
              <a:t>1)</a:t>
            </a:r>
          </a:p>
        </p:txBody>
      </p:sp>
    </p:spTree>
    <p:extLst>
      <p:ext uri="{BB962C8B-B14F-4D97-AF65-F5344CB8AC3E}">
        <p14:creationId xmlns:p14="http://schemas.microsoft.com/office/powerpoint/2010/main" val="27884415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27</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Lehká varianta = ITO (nezávislý provozovatel přenosové soustavy)</a:t>
            </a:r>
          </a:p>
          <a:p>
            <a:pPr lvl="1"/>
            <a:r>
              <a:rPr lang="cs-CZ" dirty="0"/>
              <a:t>síť vlastní i provozuje provozovatel přenosové soustavy, který je součástí vertikálně integrovaného podniku (koncern)</a:t>
            </a:r>
          </a:p>
          <a:p>
            <a:pPr lvl="1"/>
            <a:r>
              <a:rPr lang="cs-CZ" dirty="0"/>
              <a:t>četné záruky nezávislosti TSO v pozici ITO omezující sdílení koncernové identity a sdílených </a:t>
            </a:r>
            <a:r>
              <a:rPr lang="cs-CZ" dirty="0" smtClean="0"/>
              <a:t>služeb (aktiva, zařízení, zaměstnanci, identita), program shody</a:t>
            </a:r>
            <a:endParaRPr lang="cs-CZ" dirty="0"/>
          </a:p>
          <a:p>
            <a:pPr lvl="1"/>
            <a:r>
              <a:rPr lang="cs-CZ" dirty="0"/>
              <a:t>výrazná dozorová/rozhodovací role národního regulátora</a:t>
            </a:r>
          </a:p>
          <a:p>
            <a:r>
              <a:rPr lang="cs-CZ" b="1" dirty="0"/>
              <a:t>Unbundling u DSO</a:t>
            </a:r>
          </a:p>
          <a:p>
            <a:pPr lvl="1"/>
            <a:r>
              <a:rPr lang="cs-CZ" dirty="0"/>
              <a:t>nevyžaduje se vlastnické oddělení</a:t>
            </a:r>
          </a:p>
          <a:p>
            <a:pPr lvl="1"/>
            <a:r>
              <a:rPr lang="cs-CZ" dirty="0"/>
              <a:t>nutná nezávislost, pokud jde o právní formu, organizaci a rozhodování, na ostatních činnostech, které nesouvisejí s distribucí</a:t>
            </a:r>
          </a:p>
          <a:p>
            <a:pPr marL="503971" lvl="1" indent="0">
              <a:buNone/>
            </a:pPr>
            <a:r>
              <a:rPr lang="cs-CZ" dirty="0"/>
              <a:t>	- unbundling právní</a:t>
            </a:r>
          </a:p>
          <a:p>
            <a:pPr marL="503971" lvl="1" indent="0">
              <a:buNone/>
            </a:pPr>
            <a:r>
              <a:rPr lang="cs-CZ" dirty="0"/>
              <a:t>	- unbundling personální</a:t>
            </a:r>
          </a:p>
          <a:p>
            <a:pPr marL="503971" lvl="1" indent="0">
              <a:buNone/>
            </a:pPr>
            <a:r>
              <a:rPr lang="cs-CZ" dirty="0"/>
              <a:t>	- unbundling informační</a:t>
            </a:r>
          </a:p>
          <a:p>
            <a:pPr marL="503971" lvl="1" indent="0">
              <a:buNone/>
            </a:pPr>
            <a:r>
              <a:rPr lang="cs-CZ" dirty="0"/>
              <a:t>	- unbundling účetní</a:t>
            </a:r>
          </a:p>
          <a:p>
            <a:pPr lvl="1"/>
            <a:r>
              <a:rPr lang="cs-CZ" dirty="0"/>
              <a:t>nemusí platit u DSO o velikosti do 100 tis. zákazníků (ČR: RDS x LDS)</a:t>
            </a:r>
          </a:p>
          <a:p>
            <a:pPr marL="503971" lvl="1" indent="0">
              <a:buNone/>
            </a:pPr>
            <a:endParaRPr lang="cs-CZ"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25. </a:t>
            </a:r>
            <a:r>
              <a:rPr lang="cs-CZ" dirty="0"/>
              <a:t>Unbundling </a:t>
            </a:r>
            <a:r>
              <a:rPr lang="cs-CZ" dirty="0" smtClean="0"/>
              <a:t>na úrovni TSO (2), unbundling u DSO</a:t>
            </a:r>
            <a:r>
              <a:rPr lang="cs-CZ" dirty="0"/>
              <a:t/>
            </a:r>
            <a:br>
              <a:rPr lang="cs-CZ" dirty="0"/>
            </a:br>
            <a:endParaRPr lang="cs-CZ" dirty="0"/>
          </a:p>
        </p:txBody>
      </p:sp>
    </p:spTree>
    <p:extLst>
      <p:ext uri="{BB962C8B-B14F-4D97-AF65-F5344CB8AC3E}">
        <p14:creationId xmlns:p14="http://schemas.microsoft.com/office/powerpoint/2010/main" val="20753000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28</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Vysoká míra odpovědnosti TSO – je odpovědný za:</a:t>
            </a:r>
          </a:p>
          <a:p>
            <a:pPr lvl="1"/>
            <a:r>
              <a:rPr lang="cs-CZ" dirty="0"/>
              <a:t>provoz, údržbu a rozvoj PS</a:t>
            </a:r>
          </a:p>
          <a:p>
            <a:pPr lvl="1"/>
            <a:r>
              <a:rPr lang="cs-CZ" dirty="0"/>
              <a:t>zabezpečení dlouhodobé schopnosti soustavy uspokojovat přiměřenou poptávku po přenosu elektřiny</a:t>
            </a:r>
          </a:p>
          <a:p>
            <a:pPr lvl="1"/>
            <a:r>
              <a:rPr lang="cs-CZ" dirty="0"/>
              <a:t>provozování PS s cílem dosažení konkurenčního, ekologicky udržitelného a bezpečného trhu s elektřinou – členské státy mohou zabezpečit uložením tzv. PSO (bezpečnost dodávek, kvalita dodávek, ochrana ŽP – v ČR nevyužito)</a:t>
            </a:r>
          </a:p>
          <a:p>
            <a:pPr lvl="1"/>
            <a:r>
              <a:rPr lang="cs-CZ" dirty="0"/>
              <a:t>dispečink výrobních zařízení</a:t>
            </a:r>
          </a:p>
          <a:p>
            <a:pPr lvl="1"/>
            <a:r>
              <a:rPr lang="cs-CZ" dirty="0"/>
              <a:t>využití propojovacích přeshraničních vedení na základě objektivity a transparentnosti (a vybírá poplatky za přetížení a platby podle vyrovnávacího mechanismu mezi TSO v souladu s článkem </a:t>
            </a:r>
            <a:r>
              <a:rPr lang="cs-CZ" dirty="0" smtClean="0"/>
              <a:t>17 Třetího nařízení)</a:t>
            </a:r>
            <a:endParaRPr lang="cs-CZ" dirty="0"/>
          </a:p>
          <a:p>
            <a:pPr lvl="1"/>
            <a:r>
              <a:rPr lang="cs-CZ" dirty="0"/>
              <a:t>zajišťuje nediskriminaci mezi uživateli soustavy a kategoriemi uživatelů soustavy, zejména pokud jde o zvýhodňování podniků ve skupině</a:t>
            </a:r>
          </a:p>
          <a:p>
            <a:r>
              <a:rPr lang="cs-CZ" b="1" dirty="0"/>
              <a:t>Povinnost TSO jednat tak, aby usnadnil integraci národního trhu s elektřinou do regionálních, resp. do vnitřního trhu ES/EU, spolupráce s Agenturou</a:t>
            </a:r>
          </a:p>
          <a:p>
            <a:pPr marL="503971" lvl="1" indent="0">
              <a:buNone/>
            </a:pPr>
            <a:endParaRPr lang="cs-CZ"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26</a:t>
            </a:r>
            <a:r>
              <a:rPr lang="fi-FI" dirty="0" smtClean="0"/>
              <a:t>. </a:t>
            </a:r>
            <a:r>
              <a:rPr lang="cs-CZ" dirty="0" smtClean="0"/>
              <a:t>Provozovatel přenosové soustavy</a:t>
            </a:r>
            <a:r>
              <a:rPr lang="fi-FI" dirty="0" smtClean="0"/>
              <a:t> </a:t>
            </a:r>
            <a:r>
              <a:rPr lang="fi-FI" dirty="0"/>
              <a:t>(TSO)</a:t>
            </a:r>
            <a:br>
              <a:rPr lang="fi-FI" dirty="0"/>
            </a:br>
            <a:r>
              <a:rPr lang="cs-CZ" dirty="0"/>
              <a:t/>
            </a:r>
            <a:br>
              <a:rPr lang="cs-CZ" dirty="0"/>
            </a:br>
            <a:endParaRPr lang="cs-CZ" dirty="0"/>
          </a:p>
        </p:txBody>
      </p:sp>
    </p:spTree>
    <p:extLst>
      <p:ext uri="{BB962C8B-B14F-4D97-AF65-F5344CB8AC3E}">
        <p14:creationId xmlns:p14="http://schemas.microsoft.com/office/powerpoint/2010/main" val="1109322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29</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Regionální spolupráce TSO</a:t>
            </a:r>
          </a:p>
          <a:p>
            <a:pPr lvl="1"/>
            <a:r>
              <a:rPr lang="cs-CZ" dirty="0"/>
              <a:t>TSO musejí mít jeden nebo více integrovaných (informačních) systémů na regionální úrovni zahrnujících několik členských států za účelem přidělování kapacit a kontroly bezpečnosti sítě</a:t>
            </a:r>
          </a:p>
          <a:p>
            <a:pPr lvl="1"/>
            <a:r>
              <a:rPr lang="cs-CZ" dirty="0"/>
              <a:t>spolupráce s Agenturou a regulátory – cíl: soulad regulačních rámců mezi regiony za účelem vytvoření konkurenceschopného vnitřního trhu s elektřinou</a:t>
            </a:r>
          </a:p>
          <a:p>
            <a:r>
              <a:rPr lang="cs-CZ" b="1" dirty="0"/>
              <a:t>Regionální spolupráce regulátorů</a:t>
            </a:r>
          </a:p>
          <a:p>
            <a:pPr lvl="1"/>
            <a:r>
              <a:rPr lang="cs-CZ" dirty="0"/>
              <a:t>poskytování informací a konzultací</a:t>
            </a:r>
          </a:p>
          <a:p>
            <a:pPr lvl="1"/>
            <a:r>
              <a:rPr lang="cs-CZ" dirty="0"/>
              <a:t>podpora sbližování právního a regulačního rámce</a:t>
            </a:r>
          </a:p>
          <a:p>
            <a:pPr lvl="1"/>
            <a:r>
              <a:rPr lang="cs-CZ" dirty="0"/>
              <a:t>respektování pravidel nastavených Agenturou a Komisí (rámcové pokyny o vzájemné spolupráci regulátorů)</a:t>
            </a:r>
          </a:p>
          <a:p>
            <a:pPr lvl="1"/>
            <a:r>
              <a:rPr lang="cs-CZ" dirty="0"/>
              <a:t>podpora vzniku společných burz pro obchodování elektřinou</a:t>
            </a:r>
          </a:p>
          <a:p>
            <a:pPr lvl="1"/>
            <a:r>
              <a:rPr lang="cs-CZ" dirty="0"/>
              <a:t>koordinace při vypracování kodexů sítí TSO</a:t>
            </a:r>
          </a:p>
          <a:p>
            <a:pPr lvl="1"/>
            <a:r>
              <a:rPr lang="cs-CZ" dirty="0"/>
              <a:t>dohody regulátorů o vzájemné spolupráci za účelem rozvoje spolupráce v oblasti regulace</a:t>
            </a:r>
            <a:r>
              <a:rPr lang="cs-CZ" dirty="0" smtClean="0"/>
              <a:t>.</a:t>
            </a:r>
          </a:p>
          <a:p>
            <a:pPr marL="503971" lvl="1" indent="0">
              <a:buNone/>
            </a:pPr>
            <a:endParaRPr lang="cs-CZ"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27</a:t>
            </a:r>
            <a:r>
              <a:rPr lang="fi-FI" dirty="0" smtClean="0"/>
              <a:t>. </a:t>
            </a:r>
            <a:r>
              <a:rPr lang="fi-FI" dirty="0"/>
              <a:t>Regionální </a:t>
            </a:r>
            <a:r>
              <a:rPr lang="fi-FI" dirty="0" smtClean="0"/>
              <a:t>spolupráce</a:t>
            </a:r>
            <a:r>
              <a:rPr lang="cs-CZ" dirty="0" smtClean="0"/>
              <a:t> (1)</a:t>
            </a:r>
            <a:r>
              <a:rPr lang="fi-FI" dirty="0"/>
              <a:t/>
            </a:r>
            <a:br>
              <a:rPr lang="fi-FI" dirty="0"/>
            </a:br>
            <a:endParaRPr lang="cs-CZ" dirty="0"/>
          </a:p>
        </p:txBody>
      </p:sp>
    </p:spTree>
    <p:extLst>
      <p:ext uri="{BB962C8B-B14F-4D97-AF65-F5344CB8AC3E}">
        <p14:creationId xmlns:p14="http://schemas.microsoft.com/office/powerpoint/2010/main" val="3578184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3F4F0"/>
        </a:solidFill>
        <a:effectLst/>
      </p:bgPr>
    </p:bg>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3</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Primární právo: zakladatelské smlouvy </a:t>
            </a:r>
          </a:p>
          <a:p>
            <a:pPr lvl="1"/>
            <a:r>
              <a:rPr lang="cs-CZ" dirty="0"/>
              <a:t>Zřizovatelské smlouvy, jejich modifikace</a:t>
            </a:r>
          </a:p>
          <a:p>
            <a:pPr lvl="1"/>
            <a:r>
              <a:rPr lang="cs-CZ" dirty="0"/>
              <a:t>Smlouva o EU, Smlouva o fungování EU - dříve Smlouva o založení ES, Smlouva o založení evropského společenství pro atomovou energii</a:t>
            </a:r>
          </a:p>
          <a:p>
            <a:pPr marL="503971" lvl="1" indent="0">
              <a:buNone/>
            </a:pPr>
            <a:endParaRPr lang="cs-CZ" b="1" dirty="0"/>
          </a:p>
          <a:p>
            <a:r>
              <a:rPr lang="cs-CZ" b="1" dirty="0"/>
              <a:t>Sekundární právo: nařízení a směrnice, prováděcí akty EK</a:t>
            </a:r>
          </a:p>
          <a:p>
            <a:pPr lvl="1"/>
            <a:r>
              <a:rPr lang="cs-CZ" b="1" dirty="0"/>
              <a:t>Nařízení</a:t>
            </a:r>
            <a:r>
              <a:rPr lang="cs-CZ" dirty="0"/>
              <a:t> – schvaluje Evropský parlament a Rada EU, k přijetí nařízení ale může být zmocněna i Evropská komise</a:t>
            </a:r>
          </a:p>
          <a:p>
            <a:pPr marL="503971" lvl="1" indent="0">
              <a:buNone/>
            </a:pPr>
            <a:r>
              <a:rPr lang="cs-CZ" dirty="0"/>
              <a:t>	- závazná v celém rozsahu</a:t>
            </a:r>
          </a:p>
          <a:p>
            <a:pPr lvl="1"/>
            <a:r>
              <a:rPr lang="cs-CZ" b="1" dirty="0"/>
              <a:t>Směrnice</a:t>
            </a:r>
            <a:r>
              <a:rPr lang="cs-CZ" dirty="0"/>
              <a:t> – schvalovány Evropským parlamentem a Radou</a:t>
            </a:r>
          </a:p>
          <a:p>
            <a:pPr marL="503971" lvl="1" indent="0">
              <a:buNone/>
            </a:pPr>
            <a:r>
              <a:rPr lang="cs-CZ" dirty="0"/>
              <a:t>	- závazně stanoví cíle, kterých členské státy mají dosáhnout</a:t>
            </a:r>
          </a:p>
          <a:p>
            <a:pPr marL="503971" lvl="1" indent="0">
              <a:buNone/>
            </a:pPr>
            <a:r>
              <a:rPr lang="cs-CZ" dirty="0"/>
              <a:t>	- harmonizace vnitrostátních právních předpisů, zejména k vytvoření jednotného trhu</a:t>
            </a:r>
          </a:p>
          <a:p>
            <a:pPr marL="503971" lvl="1" indent="0">
              <a:buNone/>
            </a:pPr>
            <a:endParaRPr lang="cs-CZ" dirty="0"/>
          </a:p>
          <a:p>
            <a:r>
              <a:rPr lang="cs-CZ" b="1" dirty="0"/>
              <a:t>Terciální právo</a:t>
            </a:r>
          </a:p>
          <a:p>
            <a:pPr lvl="1"/>
            <a:r>
              <a:rPr lang="cs-CZ" dirty="0"/>
              <a:t>Soudní rozhodnutí – judikatura evropských soudů </a:t>
            </a:r>
          </a:p>
          <a:p>
            <a:pPr marL="503971" lvl="1" indent="0">
              <a:buNone/>
            </a:pPr>
            <a:endParaRPr lang="cs-CZ" b="1"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26277"/>
            <a:ext cx="9602786" cy="1010680"/>
          </a:xfrm>
        </p:spPr>
        <p:txBody>
          <a:bodyPr/>
          <a:lstStyle/>
          <a:p>
            <a:r>
              <a:rPr lang="cs-CZ" dirty="0"/>
              <a:t>1. Prameny evropského práva</a:t>
            </a:r>
          </a:p>
        </p:txBody>
      </p:sp>
    </p:spTree>
    <p:extLst>
      <p:ext uri="{BB962C8B-B14F-4D97-AF65-F5344CB8AC3E}">
        <p14:creationId xmlns:p14="http://schemas.microsoft.com/office/powerpoint/2010/main" val="26876057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30</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Regionální </a:t>
            </a:r>
            <a:r>
              <a:rPr lang="cs-CZ" b="1" dirty="0" smtClean="0"/>
              <a:t>koordinační centra</a:t>
            </a:r>
            <a:endParaRPr lang="cs-CZ" b="1" dirty="0"/>
          </a:p>
          <a:p>
            <a:pPr lvl="1"/>
            <a:r>
              <a:rPr lang="cs-CZ" dirty="0" smtClean="0"/>
              <a:t>všichni TSO musí do 5. 7. 2020 předložit národním regulátorům návrhy na zřízení RKC (regiony stanoví ACER, vychází z návrhu ENTSO)</a:t>
            </a:r>
          </a:p>
          <a:p>
            <a:pPr lvl="1"/>
            <a:r>
              <a:rPr lang="cs-CZ" dirty="0" smtClean="0"/>
              <a:t>nejpozději od 1. 7. 2022 nahradí regionální bezpečnostní koordinátory</a:t>
            </a:r>
          </a:p>
          <a:p>
            <a:pPr lvl="1"/>
            <a:r>
              <a:rPr lang="cs-CZ" dirty="0" smtClean="0"/>
              <a:t>řeší úkoly regionálního významu – další oslabení kompetencí členských států</a:t>
            </a:r>
          </a:p>
          <a:p>
            <a:pPr lvl="1"/>
            <a:r>
              <a:rPr lang="cs-CZ" dirty="0" smtClean="0"/>
              <a:t>koordinovaný výpočet kapacit, analýza bezpečnosti, …</a:t>
            </a:r>
            <a:endParaRPr lang="cs-CZ" dirty="0"/>
          </a:p>
          <a:p>
            <a:endParaRPr lang="cs-CZ" dirty="0" smtClean="0"/>
          </a:p>
          <a:p>
            <a:pPr marL="251986" lvl="1">
              <a:buFont typeface="Arial" panose="020B0604020202020204" pitchFamily="34" charset="0"/>
              <a:buChar char="•"/>
            </a:pPr>
            <a:r>
              <a:rPr lang="cs-CZ" b="1" dirty="0"/>
              <a:t>Evropský subjekt pro provozovatele distribučních soustav v </a:t>
            </a:r>
            <a:r>
              <a:rPr lang="cs-CZ" b="1" dirty="0" smtClean="0"/>
              <a:t>Unii</a:t>
            </a:r>
          </a:p>
          <a:p>
            <a:pPr lvl="1"/>
            <a:r>
              <a:rPr lang="cs-CZ" dirty="0"/>
              <a:t>platforma pro spolupráci provozovatelů distribučních soustav na evropské úrovni</a:t>
            </a:r>
          </a:p>
          <a:p>
            <a:pPr marL="503971" lvl="1" indent="0">
              <a:buNone/>
            </a:pPr>
            <a:endParaRPr lang="cs-CZ"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28</a:t>
            </a:r>
            <a:r>
              <a:rPr lang="fi-FI" dirty="0" smtClean="0"/>
              <a:t>. </a:t>
            </a:r>
            <a:r>
              <a:rPr lang="fi-FI" dirty="0"/>
              <a:t>Regionální </a:t>
            </a:r>
            <a:r>
              <a:rPr lang="fi-FI" dirty="0" smtClean="0"/>
              <a:t>spolupráce</a:t>
            </a:r>
            <a:r>
              <a:rPr lang="cs-CZ" dirty="0" smtClean="0"/>
              <a:t> (2)</a:t>
            </a:r>
            <a:r>
              <a:rPr lang="fi-FI" dirty="0"/>
              <a:t/>
            </a:r>
            <a:br>
              <a:rPr lang="fi-FI" dirty="0"/>
            </a:br>
            <a:endParaRPr lang="cs-CZ" dirty="0"/>
          </a:p>
        </p:txBody>
      </p:sp>
    </p:spTree>
    <p:extLst>
      <p:ext uri="{BB962C8B-B14F-4D97-AF65-F5344CB8AC3E}">
        <p14:creationId xmlns:p14="http://schemas.microsoft.com/office/powerpoint/2010/main" val="16655995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31</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r>
              <a:rPr lang="cs-CZ" b="1" dirty="0" smtClean="0"/>
              <a:t>Hlavní </a:t>
            </a:r>
            <a:r>
              <a:rPr lang="cs-CZ" b="1" dirty="0"/>
              <a:t>cíl = posílení hospodářské soutěže vytvořením vnitřního velkoobchodního trhu s </a:t>
            </a:r>
            <a:r>
              <a:rPr lang="cs-CZ" b="1" dirty="0" smtClean="0"/>
              <a:t>elektřinou, nově ale i vytvoření základu pro dosažení cílů energetické unie (!)</a:t>
            </a:r>
            <a:endParaRPr lang="cs-CZ" b="1" dirty="0"/>
          </a:p>
          <a:p>
            <a:r>
              <a:rPr lang="cs-CZ" b="1" dirty="0"/>
              <a:t>Sekundární cíle</a:t>
            </a:r>
          </a:p>
          <a:p>
            <a:pPr lvl="1"/>
            <a:r>
              <a:rPr lang="cs-CZ" dirty="0"/>
              <a:t>řízení režimu na mezinárodních </a:t>
            </a:r>
            <a:r>
              <a:rPr lang="cs-CZ" dirty="0" smtClean="0"/>
              <a:t>profilech v rámci ES/EU, odstranění </a:t>
            </a:r>
            <a:r>
              <a:rPr lang="cs-CZ" dirty="0"/>
              <a:t>přetrvávající diskriminace přístupu k profilům</a:t>
            </a:r>
          </a:p>
          <a:p>
            <a:pPr lvl="1"/>
            <a:r>
              <a:rPr lang="cs-CZ" dirty="0"/>
              <a:t>dosažení větší kooperace TSO:</a:t>
            </a:r>
          </a:p>
          <a:p>
            <a:pPr marL="1007943" lvl="2" indent="0">
              <a:buNone/>
            </a:pPr>
            <a:r>
              <a:rPr lang="cs-CZ" dirty="0"/>
              <a:t>- rámcové pokyny - Komise</a:t>
            </a:r>
          </a:p>
          <a:p>
            <a:pPr marL="1007943" lvl="2" indent="0">
              <a:buNone/>
            </a:pPr>
            <a:r>
              <a:rPr lang="cs-CZ" dirty="0"/>
              <a:t>- kodexy pro přeshraniční výměny elektřiny</a:t>
            </a:r>
          </a:p>
          <a:p>
            <a:pPr marL="1007943" lvl="2" indent="0">
              <a:buNone/>
            </a:pPr>
            <a:r>
              <a:rPr lang="cs-CZ" dirty="0"/>
              <a:t>- koordinované plánování rozvoje sítí, zejména v rámci regionů (každé 2 roky zveřejňují TSO    regionální investiční plány)</a:t>
            </a:r>
          </a:p>
          <a:p>
            <a:pPr lvl="2">
              <a:buFontTx/>
              <a:buChar char="-"/>
            </a:pPr>
            <a:r>
              <a:rPr lang="cs-CZ" dirty="0"/>
              <a:t>ENTSO-E</a:t>
            </a:r>
          </a:p>
          <a:p>
            <a:pPr marL="1007943" lvl="2" indent="0">
              <a:buNone/>
            </a:pPr>
            <a:r>
              <a:rPr lang="cs-CZ" dirty="0"/>
              <a:t>řízení režimu na mezinárodních profilech</a:t>
            </a:r>
          </a:p>
          <a:p>
            <a:pPr lvl="1"/>
            <a:r>
              <a:rPr lang="cs-CZ" dirty="0"/>
              <a:t>dohled nad koordinací TSO – Agentura ACER</a:t>
            </a:r>
          </a:p>
          <a:p>
            <a:pPr lvl="1"/>
            <a:r>
              <a:rPr lang="cs-CZ" dirty="0"/>
              <a:t>větší transparentnost TSO při provozování sítí</a:t>
            </a:r>
          </a:p>
          <a:p>
            <a:pPr lvl="1"/>
            <a:r>
              <a:rPr lang="cs-CZ" dirty="0"/>
              <a:t>podpora investic do propojovacích </a:t>
            </a:r>
            <a:r>
              <a:rPr lang="cs-CZ" dirty="0" smtClean="0"/>
              <a:t>vedení</a:t>
            </a:r>
          </a:p>
          <a:p>
            <a:pPr lvl="1"/>
            <a:r>
              <a:rPr lang="cs-CZ" dirty="0" smtClean="0"/>
              <a:t>spravedlivá energetická transformace – omezení sociálních a hospodářských dopadů omezování kapacit na výrobu elektřiny z uhlí a přechodu na čistou energii</a:t>
            </a:r>
            <a:endParaRPr lang="cs-CZ" dirty="0"/>
          </a:p>
          <a:p>
            <a:pPr marL="1007943" lvl="2" indent="0">
              <a:buNone/>
            </a:pPr>
            <a:endParaRPr lang="cs-CZ" dirty="0"/>
          </a:p>
          <a:p>
            <a:pPr marL="503971" lvl="1" indent="0">
              <a:buNone/>
            </a:pPr>
            <a:endParaRPr lang="cs-CZ"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29</a:t>
            </a:r>
            <a:r>
              <a:rPr lang="fi-FI" dirty="0" smtClean="0"/>
              <a:t>. </a:t>
            </a:r>
            <a:r>
              <a:rPr lang="cs-CZ" dirty="0" smtClean="0"/>
              <a:t>Třetí</a:t>
            </a:r>
            <a:r>
              <a:rPr lang="fi-FI" dirty="0" smtClean="0"/>
              <a:t> </a:t>
            </a:r>
            <a:r>
              <a:rPr lang="fi-FI" dirty="0"/>
              <a:t>nařízení – základní cíle</a:t>
            </a:r>
            <a:br>
              <a:rPr lang="fi-FI" dirty="0"/>
            </a:br>
            <a:r>
              <a:rPr lang="fi-FI" dirty="0"/>
              <a:t/>
            </a:r>
            <a:br>
              <a:rPr lang="fi-FI" dirty="0"/>
            </a:br>
            <a:endParaRPr lang="cs-CZ" dirty="0"/>
          </a:p>
        </p:txBody>
      </p:sp>
    </p:spTree>
    <p:extLst>
      <p:ext uri="{BB962C8B-B14F-4D97-AF65-F5344CB8AC3E}">
        <p14:creationId xmlns:p14="http://schemas.microsoft.com/office/powerpoint/2010/main" val="30755621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32</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r>
              <a:rPr lang="cs-CZ" b="1" dirty="0" smtClean="0"/>
              <a:t>Evropská </a:t>
            </a:r>
            <a:r>
              <a:rPr lang="cs-CZ" b="1" dirty="0"/>
              <a:t>síť provozovatelů elektroenergetických přenosových soustav</a:t>
            </a:r>
          </a:p>
          <a:p>
            <a:pPr lvl="1"/>
            <a:r>
              <a:rPr lang="cs-CZ" dirty="0"/>
              <a:t>povinná účast, náklady nesou TSO</a:t>
            </a:r>
          </a:p>
          <a:p>
            <a:pPr lvl="1"/>
            <a:r>
              <a:rPr lang="cs-CZ" dirty="0"/>
              <a:t>nejedná se o orgán EU</a:t>
            </a:r>
          </a:p>
          <a:p>
            <a:pPr lvl="1"/>
            <a:r>
              <a:rPr lang="cs-CZ" dirty="0"/>
              <a:t>cíl: podpořit dotvoření a fungování vnitřního trhu s elektřinou a přeshraniční obchod a zajistit, aby byla evropská elektroenergetická přenosová soustava optimálně řízena a dobře se technicky rozvíjela v rámci koordinované spolupráce.</a:t>
            </a:r>
          </a:p>
          <a:p>
            <a:pPr lvl="1"/>
            <a:r>
              <a:rPr lang="cs-CZ" dirty="0"/>
              <a:t>úkoly: </a:t>
            </a:r>
          </a:p>
          <a:p>
            <a:pPr marL="1007943" lvl="2" indent="0">
              <a:buNone/>
            </a:pPr>
            <a:r>
              <a:rPr lang="cs-CZ" dirty="0"/>
              <a:t>- zásadní role při vypracování kodexů sítě (grid kódů) a jejich změn</a:t>
            </a:r>
          </a:p>
          <a:p>
            <a:pPr marL="1007943" lvl="2" indent="0">
              <a:buNone/>
            </a:pPr>
            <a:r>
              <a:rPr lang="cs-CZ" dirty="0"/>
              <a:t>- monitoring a analýza plnění kodexů sítě a rámcových pokynů přijatých Komisí</a:t>
            </a:r>
          </a:p>
          <a:p>
            <a:pPr marL="1007943" lvl="2" indent="0">
              <a:buNone/>
            </a:pPr>
            <a:r>
              <a:rPr lang="cs-CZ" dirty="0"/>
              <a:t>každé 2 roky přijímá a zveřejňuje nezávazný desetiletý plán rozvoje sítě</a:t>
            </a:r>
          </a:p>
          <a:p>
            <a:pPr lvl="2">
              <a:buFontTx/>
              <a:buChar char="-"/>
            </a:pPr>
            <a:r>
              <a:rPr lang="cs-CZ" dirty="0" smtClean="0"/>
              <a:t>přijímá </a:t>
            </a:r>
            <a:r>
              <a:rPr lang="cs-CZ" dirty="0"/>
              <a:t>společné nástroje provozování sítě k zajištění koordinace provozu sítě za běžných a    nouzových </a:t>
            </a:r>
            <a:r>
              <a:rPr lang="cs-CZ" dirty="0" smtClean="0"/>
              <a:t>podmínek</a:t>
            </a:r>
          </a:p>
          <a:p>
            <a:pPr lvl="2">
              <a:buFontTx/>
              <a:buChar char="-"/>
            </a:pPr>
            <a:r>
              <a:rPr lang="cs-CZ" dirty="0" smtClean="0"/>
              <a:t>provést </a:t>
            </a:r>
            <a:r>
              <a:rPr lang="cs-CZ" dirty="0"/>
              <a:t>rozsáhlé střednědobé až dlouhodobé evropské posouzení zdrojové přiměřenosti s cílem poskytnout objektivní základ pro posouzení potíží v oblasti zdrojové </a:t>
            </a:r>
            <a:r>
              <a:rPr lang="cs-CZ" dirty="0" smtClean="0"/>
              <a:t>přiměřenosti; vnitrostátní posouzení zdrojové přiměřenosti je až doplňkové</a:t>
            </a:r>
            <a:endParaRPr lang="cs-CZ" dirty="0"/>
          </a:p>
          <a:p>
            <a:pPr lvl="1"/>
            <a:r>
              <a:rPr lang="cs-CZ" dirty="0"/>
              <a:t>Agentura sleduje plnění úkolů sítě ENTSO pro elektřinu </a:t>
            </a:r>
            <a:r>
              <a:rPr lang="cs-CZ" dirty="0" smtClean="0"/>
              <a:t>a </a:t>
            </a:r>
            <a:r>
              <a:rPr lang="cs-CZ" dirty="0"/>
              <a:t>informuje o něm Komisi</a:t>
            </a:r>
          </a:p>
          <a:p>
            <a:pPr lvl="1"/>
            <a:r>
              <a:rPr lang="cs-CZ" dirty="0"/>
              <a:t>předpokládá se i regionální spolupráce, příprava regionálních investičních plánů</a:t>
            </a:r>
          </a:p>
          <a:p>
            <a:pPr marL="1007943" lvl="2" indent="0">
              <a:buNone/>
            </a:pPr>
            <a:endParaRPr lang="cs-CZ" dirty="0"/>
          </a:p>
          <a:p>
            <a:pPr marL="503971" lvl="1" indent="0">
              <a:buNone/>
            </a:pPr>
            <a:endParaRPr lang="cs-CZ"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a:t> </a:t>
            </a:r>
            <a:r>
              <a:rPr lang="cs-CZ" dirty="0" smtClean="0"/>
              <a:t>30. Třetí </a:t>
            </a:r>
            <a:r>
              <a:rPr lang="cs-CZ" dirty="0"/>
              <a:t>nařízení – ENTSO-E</a:t>
            </a:r>
          </a:p>
        </p:txBody>
      </p:sp>
    </p:spTree>
    <p:extLst>
      <p:ext uri="{BB962C8B-B14F-4D97-AF65-F5344CB8AC3E}">
        <p14:creationId xmlns:p14="http://schemas.microsoft.com/office/powerpoint/2010/main" val="1947554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33</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endParaRPr lang="cs-CZ" b="1" dirty="0" smtClean="0"/>
          </a:p>
          <a:p>
            <a:r>
              <a:rPr lang="cs-CZ" b="1" dirty="0" smtClean="0"/>
              <a:t>Nové výzvy pro provozovatele soustav</a:t>
            </a:r>
            <a:endParaRPr lang="cs-CZ" b="1" dirty="0"/>
          </a:p>
          <a:p>
            <a:pPr lvl="1"/>
            <a:endParaRPr lang="cs-CZ" dirty="0" smtClean="0"/>
          </a:p>
          <a:p>
            <a:pPr lvl="1"/>
            <a:r>
              <a:rPr lang="cs-CZ" dirty="0" smtClean="0"/>
              <a:t>nutnost </a:t>
            </a:r>
            <a:r>
              <a:rPr lang="cs-CZ" dirty="0"/>
              <a:t>připojení nových výrobních zařízení (zejména elektřina z OZE) a nových spotřebičů (tepelná čerpadla, elektrická vozidla a dobíjecí stanice)</a:t>
            </a:r>
          </a:p>
          <a:p>
            <a:pPr lvl="1"/>
            <a:r>
              <a:rPr lang="cs-CZ" dirty="0"/>
              <a:t>služby distribuovaných zdrojů energie, jako jsou odezva strany poptávky a ukládání energie, mají </a:t>
            </a:r>
            <a:r>
              <a:rPr lang="cs-CZ" dirty="0" smtClean="0"/>
              <a:t>TSO/DSO </a:t>
            </a:r>
            <a:r>
              <a:rPr lang="cs-CZ" dirty="0"/>
              <a:t>umožnit, aby své sítě provozovali efektivně a předešli nákladnému rozšiřování sítí</a:t>
            </a:r>
          </a:p>
          <a:p>
            <a:pPr lvl="1"/>
            <a:r>
              <a:rPr lang="cs-CZ" dirty="0"/>
              <a:t>obstarávat služby flexibility, včetně řízení přetížení – regulační rámec má zajistit, aby TSO/DSO</a:t>
            </a:r>
            <a:r>
              <a:rPr lang="cs-CZ" dirty="0" smtClean="0"/>
              <a:t> získávali </a:t>
            </a:r>
            <a:r>
              <a:rPr lang="cs-CZ" dirty="0"/>
              <a:t>služby ze zdrojů, jako jsou distribuovaná výroba, odezva strany poptávky nebo ukládání energie, a podpořili přijímání opatření v oblasti energetické účinnosti (podmínka: pokud tyto služby nákladově efektivně snižují potřebu modernizovat nebo nahradit elektroenergetické kapacity a podporují efektivní a bezpečný provoz distribuční soustavy). </a:t>
            </a:r>
          </a:p>
          <a:p>
            <a:pPr lvl="1"/>
            <a:r>
              <a:rPr lang="cs-CZ" dirty="0"/>
              <a:t>obstarávat tyto služby transparentními, nediskriminačními a tržními postupy, pokud regulační orgány nestanoví, že obstarávání takových služeb není ekonomicky efektivní, nebo že by vedlo k závažnému narušení trhu nebo k vyšším </a:t>
            </a:r>
            <a:r>
              <a:rPr lang="cs-CZ" dirty="0" smtClean="0"/>
              <a:t>přetížením</a:t>
            </a:r>
            <a:endParaRPr lang="cs-CZ"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a:t> </a:t>
            </a:r>
            <a:r>
              <a:rPr lang="cs-CZ" dirty="0" smtClean="0"/>
              <a:t>31. Změny při provozování soustav</a:t>
            </a:r>
            <a:endParaRPr lang="cs-CZ" dirty="0"/>
          </a:p>
        </p:txBody>
      </p:sp>
    </p:spTree>
    <p:extLst>
      <p:ext uri="{BB962C8B-B14F-4D97-AF65-F5344CB8AC3E}">
        <p14:creationId xmlns:p14="http://schemas.microsoft.com/office/powerpoint/2010/main" val="2478334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34</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r>
              <a:rPr lang="cs-CZ" b="1" dirty="0" smtClean="0"/>
              <a:t>Podstata kapacitního mechanismu</a:t>
            </a:r>
            <a:endParaRPr lang="cs-CZ" b="1" dirty="0"/>
          </a:p>
          <a:p>
            <a:pPr lvl="1"/>
            <a:r>
              <a:rPr lang="cs-CZ" dirty="0"/>
              <a:t>dočasné opatření pro zajištění dosažení nezbytné úrovně zdrojové přiměřenosti odměněním zdrojů za jejich dostupnost, jiné než opatření týkající se podpůrných služeb nebo řízení přetížení </a:t>
            </a:r>
            <a:endParaRPr lang="cs-CZ" dirty="0" smtClean="0"/>
          </a:p>
          <a:p>
            <a:pPr lvl="1"/>
            <a:r>
              <a:rPr lang="cs-CZ" dirty="0" smtClean="0"/>
              <a:t>reálně jde o administrativní zajištění (podporu) zdroje, který řeší zdrojovou nepřiměřenost</a:t>
            </a:r>
          </a:p>
          <a:p>
            <a:pPr lvl="1"/>
            <a:r>
              <a:rPr lang="cs-CZ" dirty="0" smtClean="0"/>
              <a:t>kapacitní </a:t>
            </a:r>
            <a:r>
              <a:rPr lang="cs-CZ" dirty="0"/>
              <a:t>mechanismy by měly být zavedeny pouze k řešení těch potíží se zdrojovou přiměřeností, které nelze vyřešit odstraněním těchto narušení</a:t>
            </a:r>
            <a:r>
              <a:rPr lang="cs-CZ" dirty="0" smtClean="0"/>
              <a:t>.</a:t>
            </a:r>
          </a:p>
          <a:p>
            <a:pPr lvl="1"/>
            <a:r>
              <a:rPr lang="cs-CZ" dirty="0" smtClean="0"/>
              <a:t>pro odstranění „zbývajících potíží“ – spíše však pro odstranění potíží nových (nestabilita OZE)</a:t>
            </a:r>
          </a:p>
          <a:p>
            <a:pPr lvl="1"/>
            <a:r>
              <a:rPr lang="cs-CZ" dirty="0" smtClean="0"/>
              <a:t>2 koncepce: koncepce strategických rezerv x ostatní</a:t>
            </a:r>
          </a:p>
          <a:p>
            <a:pPr marL="251986" lvl="1">
              <a:buFont typeface="Arial" panose="020B0604020202020204" pitchFamily="34" charset="0"/>
              <a:buChar char="•"/>
            </a:pPr>
            <a:r>
              <a:rPr lang="cs-CZ" b="1" dirty="0"/>
              <a:t>Opět veřejná podpora</a:t>
            </a:r>
          </a:p>
          <a:p>
            <a:pPr lvl="1"/>
            <a:r>
              <a:rPr lang="cs-CZ" dirty="0" smtClean="0"/>
              <a:t>nutné schválení Komisí (čl. 107-109 Smlouvy o fungování EU)</a:t>
            </a:r>
          </a:p>
          <a:p>
            <a:pPr lvl="1"/>
            <a:r>
              <a:rPr lang="cs-CZ" dirty="0" smtClean="0"/>
              <a:t>omezení na maximálně 10 let</a:t>
            </a:r>
          </a:p>
          <a:p>
            <a:pPr lvl="1"/>
            <a:r>
              <a:rPr lang="cs-CZ" dirty="0"/>
              <a:t>výběr v otevřeném nediskriminačním a konkurenčním řízení</a:t>
            </a:r>
          </a:p>
          <a:p>
            <a:pPr lvl="1"/>
            <a:r>
              <a:rPr lang="cs-CZ" dirty="0"/>
              <a:t>kapacitní mechanismy, jež nemají podobu strategických rezerv, musejí být koncipovány tak, aby se zajistilo, že cena placená za dostupnost automaticky klesne na nulu, lze-li předpokládat, že úroveň dodané kapacity bude odpovídat úrovni požadované </a:t>
            </a:r>
            <a:r>
              <a:rPr lang="cs-CZ" dirty="0" smtClean="0"/>
              <a:t>kapacity</a:t>
            </a:r>
          </a:p>
          <a:p>
            <a:pPr lvl="1"/>
            <a:r>
              <a:rPr lang="cs-CZ" dirty="0" smtClean="0"/>
              <a:t>platba za dostupnost, odměna nemá ovlivňovat rozhodnutí, zda vyrábět či nikoliv</a:t>
            </a:r>
          </a:p>
          <a:p>
            <a:pPr lvl="1"/>
            <a:r>
              <a:rPr lang="cs-CZ" dirty="0" smtClean="0"/>
              <a:t>omezení mezními hodnotami CO2: 550 g na GWh elektřiny (nové), 350 kg na instalovaný 1 kW</a:t>
            </a:r>
            <a:endParaRPr lang="cs-CZ" dirty="0"/>
          </a:p>
          <a:p>
            <a:pPr marL="1007943" lvl="2" indent="0">
              <a:buNone/>
            </a:pPr>
            <a:endParaRPr lang="cs-CZ" dirty="0"/>
          </a:p>
          <a:p>
            <a:pPr marL="503971" lvl="1" indent="0">
              <a:buNone/>
            </a:pPr>
            <a:endParaRPr lang="cs-CZ"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a:t> </a:t>
            </a:r>
            <a:r>
              <a:rPr lang="cs-CZ" dirty="0" smtClean="0"/>
              <a:t>32. Kapacitní mechanismus</a:t>
            </a:r>
            <a:endParaRPr lang="cs-CZ" dirty="0"/>
          </a:p>
        </p:txBody>
      </p:sp>
    </p:spTree>
    <p:extLst>
      <p:ext uri="{BB962C8B-B14F-4D97-AF65-F5344CB8AC3E}">
        <p14:creationId xmlns:p14="http://schemas.microsoft.com/office/powerpoint/2010/main" val="22085823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35</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Proces vydávání upraven v </a:t>
            </a:r>
            <a:r>
              <a:rPr lang="cs-CZ" b="1" dirty="0" smtClean="0"/>
              <a:t>Třetím nařízení</a:t>
            </a:r>
            <a:endParaRPr lang="cs-CZ" b="1" dirty="0"/>
          </a:p>
          <a:p>
            <a:r>
              <a:rPr lang="cs-CZ" b="1" dirty="0"/>
              <a:t>Kodexy „na žádost“ - </a:t>
            </a:r>
            <a:r>
              <a:rPr lang="cs-CZ" dirty="0"/>
              <a:t>iniciace: rozhodnutí EK; obecně závazné (přijímané EK v tzv. komitologii) – tj. forma nařízení Komise</a:t>
            </a:r>
            <a:endParaRPr lang="cs-CZ" b="1" dirty="0"/>
          </a:p>
          <a:p>
            <a:r>
              <a:rPr lang="cs-CZ" b="1" dirty="0"/>
              <a:t>Kodexy „dobrovolné“ </a:t>
            </a:r>
            <a:r>
              <a:rPr lang="cs-CZ" dirty="0"/>
              <a:t>- iniciace : uvážení členů ENTSO-E; závazné pouze na základě smluvního vztahu (není předpisem EU) - tj. smlouva mezi provozovateli PS; oprávnění nebylo dosud využito</a:t>
            </a:r>
            <a:endParaRPr lang="cs-CZ" b="1" dirty="0"/>
          </a:p>
          <a:p>
            <a:r>
              <a:rPr lang="cs-CZ" b="1" dirty="0"/>
              <a:t>Předmět: otázky přeshraničních sítí a integrace </a:t>
            </a:r>
            <a:r>
              <a:rPr lang="cs-CZ" b="1" dirty="0" smtClean="0"/>
              <a:t>trhu</a:t>
            </a:r>
            <a:endParaRPr lang="cs-CZ" b="1" dirty="0"/>
          </a:p>
          <a:p>
            <a:r>
              <a:rPr lang="cs-CZ" b="1" dirty="0"/>
              <a:t>Oblasti úpravy kodexů (čl. </a:t>
            </a:r>
            <a:r>
              <a:rPr lang="cs-CZ" b="1" dirty="0" smtClean="0"/>
              <a:t>59): </a:t>
            </a:r>
            <a:endParaRPr lang="cs-CZ" b="1" dirty="0"/>
          </a:p>
          <a:p>
            <a:pPr lvl="1"/>
            <a:r>
              <a:rPr lang="cs-CZ" sz="1300" dirty="0" smtClean="0"/>
              <a:t>pravidla </a:t>
            </a:r>
            <a:r>
              <a:rPr lang="cs-CZ" sz="1300" dirty="0"/>
              <a:t>pro bezpečnost a spolehlivost sítě; </a:t>
            </a:r>
            <a:endParaRPr lang="cs-CZ" sz="1300" dirty="0" smtClean="0"/>
          </a:p>
          <a:p>
            <a:pPr lvl="1"/>
            <a:r>
              <a:rPr lang="cs-CZ" sz="1300" dirty="0" smtClean="0"/>
              <a:t>pravidla pro přidělování kapacit a řízení přetížení</a:t>
            </a:r>
          </a:p>
          <a:p>
            <a:pPr lvl="1"/>
            <a:r>
              <a:rPr lang="cs-CZ" sz="1300" dirty="0" smtClean="0"/>
              <a:t>pravidla pro obchod související s technickým a provozním zabezpečením služeb přístupu do sítě a vyrovnávání odchylek</a:t>
            </a:r>
          </a:p>
          <a:p>
            <a:pPr lvl="1"/>
            <a:r>
              <a:rPr lang="cs-CZ" sz="1300" dirty="0" smtClean="0"/>
              <a:t>pravidla pro nediskriminační poskytování nefrekvenčních podpůrných služeb</a:t>
            </a:r>
          </a:p>
          <a:p>
            <a:pPr lvl="1"/>
            <a:r>
              <a:rPr lang="cs-CZ" sz="1300" dirty="0" smtClean="0"/>
              <a:t>pravidla pro odezvu ze strany poptávky, včetně pravidel pro agregaci, ukládání energie a omezování spotřeby</a:t>
            </a:r>
          </a:p>
          <a:p>
            <a:pPr lvl="1"/>
            <a:r>
              <a:rPr lang="cs-CZ" sz="1300" dirty="0" smtClean="0"/>
              <a:t>pravidla </a:t>
            </a:r>
            <a:r>
              <a:rPr lang="cs-CZ" sz="1300" dirty="0"/>
              <a:t>pro připojení k </a:t>
            </a:r>
            <a:r>
              <a:rPr lang="cs-CZ" sz="1300" dirty="0" smtClean="0"/>
              <a:t>soustavě</a:t>
            </a:r>
          </a:p>
          <a:p>
            <a:pPr lvl="1"/>
            <a:r>
              <a:rPr lang="cs-CZ" sz="1300" dirty="0" smtClean="0"/>
              <a:t>pravidla </a:t>
            </a:r>
            <a:r>
              <a:rPr lang="cs-CZ" sz="1300" dirty="0"/>
              <a:t>pro přístup třetích </a:t>
            </a:r>
            <a:r>
              <a:rPr lang="cs-CZ" sz="1300" dirty="0" smtClean="0"/>
              <a:t>osob</a:t>
            </a:r>
          </a:p>
          <a:p>
            <a:pPr lvl="1"/>
            <a:r>
              <a:rPr lang="cs-CZ" sz="1300" dirty="0" smtClean="0"/>
              <a:t>pravidla </a:t>
            </a:r>
            <a:r>
              <a:rPr lang="cs-CZ" sz="1300" dirty="0"/>
              <a:t>pro předávání údajů a </a:t>
            </a:r>
            <a:r>
              <a:rPr lang="cs-CZ" sz="1300" dirty="0" smtClean="0"/>
              <a:t>zúčtování a transparentnost</a:t>
            </a:r>
          </a:p>
          <a:p>
            <a:pPr lvl="1"/>
            <a:r>
              <a:rPr lang="cs-CZ" sz="1300" dirty="0" smtClean="0"/>
              <a:t>provozní </a:t>
            </a:r>
            <a:r>
              <a:rPr lang="cs-CZ" sz="1300" dirty="0"/>
              <a:t>postupy v případě stavu </a:t>
            </a:r>
            <a:r>
              <a:rPr lang="cs-CZ" sz="1300" dirty="0" smtClean="0"/>
              <a:t>nouze (provozní nouzové a obnovovací postupy)</a:t>
            </a:r>
          </a:p>
          <a:p>
            <a:pPr lvl="1"/>
            <a:r>
              <a:rPr lang="cs-CZ" sz="1300" dirty="0" smtClean="0"/>
              <a:t>odvětvová pravidla pro aspekty přeshraničních toků elektřiny týkající se kybernetické bezpečnosti.</a:t>
            </a:r>
          </a:p>
          <a:p>
            <a:pPr lvl="1"/>
            <a:endParaRPr lang="cs-CZ" b="1" dirty="0"/>
          </a:p>
          <a:p>
            <a:pPr marL="503971" lvl="1" indent="0">
              <a:buNone/>
            </a:pPr>
            <a:endParaRPr lang="cs-CZ"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33. </a:t>
            </a:r>
            <a:r>
              <a:rPr lang="cs-CZ" dirty="0"/>
              <a:t>Síťové kodexy (1)</a:t>
            </a:r>
            <a:br>
              <a:rPr lang="cs-CZ" dirty="0"/>
            </a:br>
            <a:r>
              <a:rPr lang="cs-CZ" dirty="0"/>
              <a:t/>
            </a:r>
            <a:br>
              <a:rPr lang="cs-CZ" dirty="0"/>
            </a:br>
            <a:endParaRPr lang="cs-CZ" dirty="0"/>
          </a:p>
        </p:txBody>
      </p:sp>
    </p:spTree>
    <p:extLst>
      <p:ext uri="{BB962C8B-B14F-4D97-AF65-F5344CB8AC3E}">
        <p14:creationId xmlns:p14="http://schemas.microsoft.com/office/powerpoint/2010/main" val="4671189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36</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20" name="Nadpis 19">
            <a:extLst>
              <a:ext uri="{FF2B5EF4-FFF2-40B4-BE49-F238E27FC236}">
                <a16:creationId xmlns="" xmlns:a16="http://schemas.microsoft.com/office/drawing/2014/main" id="{B9573040-5EB3-4788-9DC6-9A4336049139}"/>
              </a:ext>
            </a:extLst>
          </p:cNvPr>
          <p:cNvSpPr>
            <a:spLocks noGrp="1"/>
          </p:cNvSpPr>
          <p:nvPr>
            <p:ph type="title"/>
          </p:nvPr>
        </p:nvSpPr>
        <p:spPr>
          <a:xfrm>
            <a:off x="1892300" y="356158"/>
            <a:ext cx="6216504" cy="1440000"/>
          </a:xfrm>
        </p:spPr>
        <p:txBody>
          <a:bodyPr lIns="90000" tIns="0" rIns="0" bIns="0">
            <a:normAutofit/>
          </a:bodyPr>
          <a:lstStyle/>
          <a:p>
            <a:pPr algn="ctr"/>
            <a:r>
              <a:rPr lang="cs-CZ" sz="3600" dirty="0"/>
              <a:t>Přijímací proces - Kodexy</a:t>
            </a:r>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9" name="Rectangle 3">
            <a:extLst>
              <a:ext uri="{FF2B5EF4-FFF2-40B4-BE49-F238E27FC236}">
                <a16:creationId xmlns="" xmlns:a16="http://schemas.microsoft.com/office/drawing/2014/main" id="{B3074F45-512D-4EDD-8422-D4CE743DE5D7}"/>
              </a:ext>
            </a:extLst>
          </p:cNvPr>
          <p:cNvSpPr txBox="1">
            <a:spLocks noChangeArrowheads="1"/>
          </p:cNvSpPr>
          <p:nvPr/>
        </p:nvSpPr>
        <p:spPr>
          <a:xfrm>
            <a:off x="542925" y="1338263"/>
            <a:ext cx="8070850" cy="1354137"/>
          </a:xfrm>
          <a:prstGeom prst="rect">
            <a:avLst/>
          </a:prstGeom>
        </p:spPr>
        <p:txBody>
          <a:bodyPr/>
          <a:lstStyle>
            <a:lvl1pPr marL="251986" indent="-251986" algn="l" defTabSz="1007943" rtl="0" eaLnBrk="1" latinLnBrk="0" hangingPunct="1">
              <a:lnSpc>
                <a:spcPct val="100000"/>
              </a:lnSpc>
              <a:spcBef>
                <a:spcPts val="0"/>
              </a:spcBef>
              <a:spcAft>
                <a:spcPts val="600"/>
              </a:spcAft>
              <a:buFont typeface="Arial" panose="020B0604020202020204" pitchFamily="34" charset="0"/>
              <a:buChar char="•"/>
              <a:defRPr sz="1600" b="0" kern="1200">
                <a:solidFill>
                  <a:srgbClr val="141436"/>
                </a:solidFill>
                <a:latin typeface="Poppins" pitchFamily="2" charset="77"/>
                <a:ea typeface="+mn-ea"/>
                <a:cs typeface="Poppins" pitchFamily="2" charset="77"/>
              </a:defRPr>
            </a:lvl1pPr>
            <a:lvl2pPr marL="755957" indent="-251986" algn="l" defTabSz="1007943" rtl="0" eaLnBrk="1" latinLnBrk="0" hangingPunct="1">
              <a:lnSpc>
                <a:spcPct val="100000"/>
              </a:lnSpc>
              <a:spcBef>
                <a:spcPts val="0"/>
              </a:spcBef>
              <a:spcAft>
                <a:spcPts val="600"/>
              </a:spcAft>
              <a:buFont typeface="Courier New" panose="02070309020205020404" pitchFamily="49" charset="0"/>
              <a:buChar char="o"/>
              <a:defRPr sz="1600" b="0" kern="1200">
                <a:solidFill>
                  <a:srgbClr val="141436"/>
                </a:solidFill>
                <a:latin typeface="Poppins" pitchFamily="2" charset="77"/>
                <a:ea typeface="+mn-ea"/>
                <a:cs typeface="Poppins" pitchFamily="2" charset="77"/>
              </a:defRPr>
            </a:lvl2pPr>
            <a:lvl3pPr marL="1259929" indent="-251986" algn="l" defTabSz="1007943" rtl="0" eaLnBrk="1" latinLnBrk="0" hangingPunct="1">
              <a:lnSpc>
                <a:spcPct val="100000"/>
              </a:lnSpc>
              <a:spcBef>
                <a:spcPts val="0"/>
              </a:spcBef>
              <a:spcAft>
                <a:spcPts val="600"/>
              </a:spcAft>
              <a:buFont typeface="Wingdings" panose="05000000000000000000" pitchFamily="2" charset="2"/>
              <a:buChar char="§"/>
              <a:defRPr sz="1600" b="0" kern="1200">
                <a:solidFill>
                  <a:srgbClr val="141436"/>
                </a:solidFill>
                <a:latin typeface="Poppins" pitchFamily="2" charset="77"/>
                <a:ea typeface="+mn-ea"/>
                <a:cs typeface="Poppins" pitchFamily="2" charset="77"/>
              </a:defRPr>
            </a:lvl3pPr>
            <a:lvl4pPr marL="1763900" indent="-251986" algn="l" defTabSz="1007943" rtl="0" eaLnBrk="1" latinLnBrk="0" hangingPunct="1">
              <a:lnSpc>
                <a:spcPct val="90000"/>
              </a:lnSpc>
              <a:spcBef>
                <a:spcPts val="551"/>
              </a:spcBef>
              <a:buFont typeface="Poppins" panose="00000500000000000000" pitchFamily="2" charset="-18"/>
              <a:buChar char="—"/>
              <a:defRPr sz="1600" b="0" kern="1200">
                <a:solidFill>
                  <a:srgbClr val="141436"/>
                </a:solidFill>
                <a:latin typeface="Poppins" pitchFamily="2" charset="77"/>
                <a:ea typeface="+mn-ea"/>
                <a:cs typeface="Poppins" pitchFamily="2" charset="77"/>
              </a:defRPr>
            </a:lvl4pPr>
            <a:lvl5pPr marL="2267872" indent="-251986" algn="l" defTabSz="1007943" rtl="0" eaLnBrk="1" latinLnBrk="0" hangingPunct="1">
              <a:lnSpc>
                <a:spcPct val="90000"/>
              </a:lnSpc>
              <a:spcBef>
                <a:spcPts val="551"/>
              </a:spcBef>
              <a:buFont typeface="Arial" panose="020B0604020202020204" pitchFamily="34" charset="0"/>
              <a:buChar char="•"/>
              <a:defRPr sz="1600" b="0" kern="1200">
                <a:solidFill>
                  <a:srgbClr val="141436"/>
                </a:solidFill>
                <a:latin typeface="Poppins" pitchFamily="2" charset="77"/>
                <a:ea typeface="+mn-ea"/>
                <a:cs typeface="Poppins" pitchFamily="2" charset="77"/>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endParaRPr lang="cs-CZ" altLang="cs-CZ" dirty="0"/>
          </a:p>
          <a:p>
            <a:endParaRPr lang="cs-CZ" altLang="cs-CZ" dirty="0"/>
          </a:p>
        </p:txBody>
      </p:sp>
      <p:sp>
        <p:nvSpPr>
          <p:cNvPr id="10" name="_s1044">
            <a:extLst>
              <a:ext uri="{FF2B5EF4-FFF2-40B4-BE49-F238E27FC236}">
                <a16:creationId xmlns="" xmlns:a16="http://schemas.microsoft.com/office/drawing/2014/main" id="{147D9787-A72C-4B1A-AFAC-60B8CEB27E86}"/>
              </a:ext>
            </a:extLst>
          </p:cNvPr>
          <p:cNvSpPr>
            <a:spLocks noChangeArrowheads="1"/>
          </p:cNvSpPr>
          <p:nvPr/>
        </p:nvSpPr>
        <p:spPr bwMode="auto">
          <a:xfrm>
            <a:off x="7521575" y="4914900"/>
            <a:ext cx="1157288" cy="606425"/>
          </a:xfrm>
          <a:prstGeom prst="roundRect">
            <a:avLst>
              <a:gd name="adj" fmla="val 16667"/>
            </a:avLst>
          </a:prstGeom>
          <a:solidFill>
            <a:srgbClr val="623080"/>
          </a:solidFill>
          <a:ln w="9525">
            <a:solidFill>
              <a:srgbClr val="623080"/>
            </a:solidFill>
            <a:round/>
            <a:headEnd/>
            <a:tailEnd/>
          </a:ln>
        </p:spPr>
        <p:txBody>
          <a:bodyPr wrap="none" lIns="0" tIns="0" rIns="0" bIns="0" anchor="ct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defRPr/>
            </a:pPr>
            <a:endParaRPr lang="en-US" altLang="cs-CZ" sz="772" dirty="0">
              <a:solidFill>
                <a:srgbClr val="000000"/>
              </a:solidFill>
            </a:endParaRPr>
          </a:p>
        </p:txBody>
      </p:sp>
      <p:sp>
        <p:nvSpPr>
          <p:cNvPr id="11" name="_s1044">
            <a:extLst>
              <a:ext uri="{FF2B5EF4-FFF2-40B4-BE49-F238E27FC236}">
                <a16:creationId xmlns="" xmlns:a16="http://schemas.microsoft.com/office/drawing/2014/main" id="{CCFAAFD1-56EC-49BB-B502-3EBC0D0B3BE5}"/>
              </a:ext>
            </a:extLst>
          </p:cNvPr>
          <p:cNvSpPr>
            <a:spLocks noChangeArrowheads="1"/>
          </p:cNvSpPr>
          <p:nvPr/>
        </p:nvSpPr>
        <p:spPr bwMode="auto">
          <a:xfrm>
            <a:off x="1296988" y="2640013"/>
            <a:ext cx="1157287" cy="1438275"/>
          </a:xfrm>
          <a:prstGeom prst="roundRect">
            <a:avLst>
              <a:gd name="adj" fmla="val 16667"/>
            </a:avLst>
          </a:prstGeom>
          <a:solidFill>
            <a:srgbClr val="623080"/>
          </a:solidFill>
          <a:ln w="9525">
            <a:solidFill>
              <a:srgbClr val="623080"/>
            </a:solidFill>
            <a:round/>
            <a:headEnd/>
            <a:tailEnd/>
          </a:ln>
        </p:spPr>
        <p:txBody>
          <a:bodyPr wrap="none" lIns="0" tIns="0" rIns="0" bIns="0" anchor="ct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defRPr/>
            </a:pPr>
            <a:endParaRPr lang="en-US" altLang="cs-CZ" sz="772" dirty="0">
              <a:solidFill>
                <a:srgbClr val="000000"/>
              </a:solidFill>
            </a:endParaRPr>
          </a:p>
        </p:txBody>
      </p:sp>
      <p:sp>
        <p:nvSpPr>
          <p:cNvPr id="12" name="Text Box 5">
            <a:extLst>
              <a:ext uri="{FF2B5EF4-FFF2-40B4-BE49-F238E27FC236}">
                <a16:creationId xmlns="" xmlns:a16="http://schemas.microsoft.com/office/drawing/2014/main" id="{3C33C3FF-6349-4C34-850F-4087136E690D}"/>
              </a:ext>
            </a:extLst>
          </p:cNvPr>
          <p:cNvSpPr txBox="1">
            <a:spLocks noChangeArrowheads="1"/>
          </p:cNvSpPr>
          <p:nvPr/>
        </p:nvSpPr>
        <p:spPr bwMode="auto">
          <a:xfrm>
            <a:off x="1412875" y="3038475"/>
            <a:ext cx="95885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Tx/>
              <a:buFontTx/>
              <a:buNone/>
              <a:defRPr/>
            </a:pPr>
            <a:r>
              <a:rPr lang="cs-CZ" altLang="cs-CZ" sz="1764" u="sng" dirty="0">
                <a:solidFill>
                  <a:srgbClr val="FFFFFF"/>
                </a:solidFill>
                <a:latin typeface="Times New Roman" pitchFamily="18" charset="0"/>
                <a:cs typeface="Times New Roman" pitchFamily="18" charset="0"/>
              </a:rPr>
              <a:t>Seznam </a:t>
            </a:r>
          </a:p>
          <a:p>
            <a:pPr algn="ctr" eaLnBrk="1" hangingPunct="1">
              <a:spcBef>
                <a:spcPct val="0"/>
              </a:spcBef>
              <a:buClrTx/>
              <a:buFontTx/>
              <a:buNone/>
              <a:defRPr/>
            </a:pPr>
            <a:r>
              <a:rPr lang="cs-CZ" altLang="cs-CZ" sz="1764" u="sng" dirty="0">
                <a:solidFill>
                  <a:srgbClr val="FFFFFF"/>
                </a:solidFill>
                <a:latin typeface="Times New Roman" pitchFamily="18" charset="0"/>
                <a:cs typeface="Times New Roman" pitchFamily="18" charset="0"/>
              </a:rPr>
              <a:t>priorit</a:t>
            </a:r>
            <a:endParaRPr lang="en-GB" altLang="cs-CZ" sz="1764" u="sng" dirty="0">
              <a:solidFill>
                <a:srgbClr val="FFFFFF"/>
              </a:solidFill>
              <a:latin typeface="Times New Roman" pitchFamily="18" charset="0"/>
              <a:cs typeface="Times New Roman" pitchFamily="18" charset="0"/>
            </a:endParaRPr>
          </a:p>
        </p:txBody>
      </p:sp>
      <p:sp>
        <p:nvSpPr>
          <p:cNvPr id="13" name="_s1044">
            <a:extLst>
              <a:ext uri="{FF2B5EF4-FFF2-40B4-BE49-F238E27FC236}">
                <a16:creationId xmlns="" xmlns:a16="http://schemas.microsoft.com/office/drawing/2014/main" id="{0F1492AF-6547-428E-9649-79838CF2FE87}"/>
              </a:ext>
            </a:extLst>
          </p:cNvPr>
          <p:cNvSpPr>
            <a:spLocks noChangeArrowheads="1"/>
          </p:cNvSpPr>
          <p:nvPr/>
        </p:nvSpPr>
        <p:spPr bwMode="auto">
          <a:xfrm>
            <a:off x="2827338" y="2646363"/>
            <a:ext cx="1158875" cy="1438275"/>
          </a:xfrm>
          <a:prstGeom prst="roundRect">
            <a:avLst>
              <a:gd name="adj" fmla="val 16667"/>
            </a:avLst>
          </a:prstGeom>
          <a:solidFill>
            <a:srgbClr val="67676E"/>
          </a:solidFill>
          <a:ln w="9525">
            <a:solidFill>
              <a:srgbClr val="67676E"/>
            </a:solidFill>
            <a:round/>
            <a:headEnd/>
            <a:tailEnd/>
          </a:ln>
        </p:spPr>
        <p:txBody>
          <a:bodyPr wrap="none" lIns="0" tIns="0" rIns="0" bIns="0" anchor="ct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defRPr/>
            </a:pPr>
            <a:endParaRPr lang="en-US" altLang="cs-CZ" sz="772" dirty="0">
              <a:solidFill>
                <a:srgbClr val="000000"/>
              </a:solidFill>
            </a:endParaRPr>
          </a:p>
        </p:txBody>
      </p:sp>
      <p:sp>
        <p:nvSpPr>
          <p:cNvPr id="15" name="Text Box 7">
            <a:extLst>
              <a:ext uri="{FF2B5EF4-FFF2-40B4-BE49-F238E27FC236}">
                <a16:creationId xmlns="" xmlns:a16="http://schemas.microsoft.com/office/drawing/2014/main" id="{C5A51ACB-1972-4E2C-B83A-74BF0A3AF6CA}"/>
              </a:ext>
            </a:extLst>
          </p:cNvPr>
          <p:cNvSpPr txBox="1">
            <a:spLocks noChangeArrowheads="1"/>
          </p:cNvSpPr>
          <p:nvPr/>
        </p:nvSpPr>
        <p:spPr bwMode="auto">
          <a:xfrm>
            <a:off x="2881337" y="2835275"/>
            <a:ext cx="1111203" cy="1178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Tx/>
              <a:buFontTx/>
              <a:buNone/>
              <a:defRPr/>
            </a:pPr>
            <a:r>
              <a:rPr lang="cs-CZ" altLang="cs-CZ" sz="1764" dirty="0">
                <a:solidFill>
                  <a:srgbClr val="FFFFFF"/>
                </a:solidFill>
                <a:latin typeface="Times New Roman" pitchFamily="18" charset="0"/>
                <a:cs typeface="Times New Roman" pitchFamily="18" charset="0"/>
              </a:rPr>
              <a:t>Vývoj </a:t>
            </a:r>
          </a:p>
          <a:p>
            <a:pPr algn="ctr" eaLnBrk="1" hangingPunct="1">
              <a:spcBef>
                <a:spcPct val="0"/>
              </a:spcBef>
              <a:buClrTx/>
              <a:buFontTx/>
              <a:buNone/>
              <a:defRPr/>
            </a:pPr>
            <a:r>
              <a:rPr lang="cs-CZ" altLang="cs-CZ" sz="1764" dirty="0">
                <a:solidFill>
                  <a:srgbClr val="FFFFFF"/>
                </a:solidFill>
                <a:latin typeface="Times New Roman" pitchFamily="18" charset="0"/>
                <a:cs typeface="Times New Roman" pitchFamily="18" charset="0"/>
              </a:rPr>
              <a:t>návrhu</a:t>
            </a:r>
          </a:p>
          <a:p>
            <a:pPr algn="ctr" eaLnBrk="1" hangingPunct="1">
              <a:spcBef>
                <a:spcPct val="0"/>
              </a:spcBef>
              <a:buClrTx/>
              <a:buFontTx/>
              <a:buNone/>
              <a:defRPr/>
            </a:pPr>
            <a:r>
              <a:rPr lang="cs-CZ" altLang="cs-CZ" sz="1764" u="sng" dirty="0" smtClean="0">
                <a:solidFill>
                  <a:srgbClr val="FFFFFF"/>
                </a:solidFill>
                <a:latin typeface="Times New Roman" pitchFamily="18" charset="0"/>
                <a:cs typeface="Times New Roman" pitchFamily="18" charset="0"/>
              </a:rPr>
              <a:t>Rámcový </a:t>
            </a:r>
            <a:endParaRPr lang="cs-CZ" altLang="cs-CZ" sz="1764" u="sng" dirty="0">
              <a:solidFill>
                <a:srgbClr val="FFFFFF"/>
              </a:solidFill>
              <a:latin typeface="Times New Roman" pitchFamily="18" charset="0"/>
              <a:cs typeface="Times New Roman" pitchFamily="18" charset="0"/>
            </a:endParaRPr>
          </a:p>
          <a:p>
            <a:pPr algn="ctr" eaLnBrk="1" hangingPunct="1">
              <a:spcBef>
                <a:spcPct val="0"/>
              </a:spcBef>
              <a:buClrTx/>
              <a:buFontTx/>
              <a:buNone/>
              <a:defRPr/>
            </a:pPr>
            <a:r>
              <a:rPr lang="cs-CZ" altLang="cs-CZ" sz="1764" u="sng" dirty="0" smtClean="0">
                <a:solidFill>
                  <a:srgbClr val="FFFFFF"/>
                </a:solidFill>
                <a:latin typeface="Times New Roman" pitchFamily="18" charset="0"/>
                <a:cs typeface="Times New Roman" pitchFamily="18" charset="0"/>
              </a:rPr>
              <a:t>pokyn</a:t>
            </a:r>
            <a:endParaRPr lang="en-GB" altLang="cs-CZ" sz="1984" u="sng" dirty="0">
              <a:solidFill>
                <a:srgbClr val="FFFFFF"/>
              </a:solidFill>
              <a:latin typeface="Times New Roman" pitchFamily="18" charset="0"/>
              <a:cs typeface="Times New Roman" pitchFamily="18" charset="0"/>
            </a:endParaRPr>
          </a:p>
        </p:txBody>
      </p:sp>
      <p:grpSp>
        <p:nvGrpSpPr>
          <p:cNvPr id="16" name="Group 8">
            <a:extLst>
              <a:ext uri="{FF2B5EF4-FFF2-40B4-BE49-F238E27FC236}">
                <a16:creationId xmlns="" xmlns:a16="http://schemas.microsoft.com/office/drawing/2014/main" id="{B353F709-EA28-4936-AB3C-3D5BE7D26596}"/>
              </a:ext>
            </a:extLst>
          </p:cNvPr>
          <p:cNvGrpSpPr>
            <a:grpSpLocks/>
          </p:cNvGrpSpPr>
          <p:nvPr/>
        </p:nvGrpSpPr>
        <p:grpSpPr bwMode="auto">
          <a:xfrm>
            <a:off x="4300538" y="2640013"/>
            <a:ext cx="1335087" cy="1438275"/>
            <a:chOff x="2446" y="1389"/>
            <a:chExt cx="889" cy="862"/>
          </a:xfrm>
        </p:grpSpPr>
        <p:sp>
          <p:nvSpPr>
            <p:cNvPr id="18" name="_s1044">
              <a:extLst>
                <a:ext uri="{FF2B5EF4-FFF2-40B4-BE49-F238E27FC236}">
                  <a16:creationId xmlns="" xmlns:a16="http://schemas.microsoft.com/office/drawing/2014/main" id="{1EDFD107-A1CE-4B00-9944-32A46B94EF34}"/>
                </a:ext>
              </a:extLst>
            </p:cNvPr>
            <p:cNvSpPr>
              <a:spLocks noChangeArrowheads="1"/>
            </p:cNvSpPr>
            <p:nvPr/>
          </p:nvSpPr>
          <p:spPr bwMode="auto">
            <a:xfrm>
              <a:off x="2517" y="1389"/>
              <a:ext cx="772" cy="862"/>
            </a:xfrm>
            <a:prstGeom prst="roundRect">
              <a:avLst>
                <a:gd name="adj" fmla="val 16667"/>
              </a:avLst>
            </a:prstGeom>
            <a:solidFill>
              <a:srgbClr val="BF2A34"/>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defRPr/>
              </a:pPr>
              <a:endParaRPr lang="en-US" altLang="cs-CZ" sz="772" dirty="0">
                <a:solidFill>
                  <a:srgbClr val="000000"/>
                </a:solidFill>
              </a:endParaRPr>
            </a:p>
          </p:txBody>
        </p:sp>
        <p:sp>
          <p:nvSpPr>
            <p:cNvPr id="19" name="Text Box 10">
              <a:extLst>
                <a:ext uri="{FF2B5EF4-FFF2-40B4-BE49-F238E27FC236}">
                  <a16:creationId xmlns="" xmlns:a16="http://schemas.microsoft.com/office/drawing/2014/main" id="{DDE9230E-C0C7-498F-97EE-41E6D93B76BD}"/>
                </a:ext>
              </a:extLst>
            </p:cNvPr>
            <p:cNvSpPr txBox="1">
              <a:spLocks noChangeArrowheads="1"/>
            </p:cNvSpPr>
            <p:nvPr/>
          </p:nvSpPr>
          <p:spPr bwMode="auto">
            <a:xfrm>
              <a:off x="2446" y="1579"/>
              <a:ext cx="889" cy="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Tx/>
                <a:buFontTx/>
                <a:buNone/>
                <a:defRPr/>
              </a:pPr>
              <a:r>
                <a:rPr lang="cs-CZ" altLang="cs-CZ" sz="1764" dirty="0">
                  <a:solidFill>
                    <a:srgbClr val="FFFFFF"/>
                  </a:solidFill>
                  <a:latin typeface="Times New Roman" pitchFamily="18" charset="0"/>
                  <a:cs typeface="Times New Roman" pitchFamily="18" charset="0"/>
                </a:rPr>
                <a:t>Vypracování</a:t>
              </a:r>
            </a:p>
            <a:p>
              <a:pPr algn="ctr" eaLnBrk="1" hangingPunct="1">
                <a:spcBef>
                  <a:spcPct val="0"/>
                </a:spcBef>
                <a:buClrTx/>
                <a:buFontTx/>
                <a:buNone/>
                <a:defRPr/>
              </a:pPr>
              <a:r>
                <a:rPr lang="cs-CZ" altLang="cs-CZ" sz="1764" u="sng" dirty="0">
                  <a:solidFill>
                    <a:srgbClr val="FFFFFF"/>
                  </a:solidFill>
                  <a:latin typeface="Times New Roman" pitchFamily="18" charset="0"/>
                  <a:cs typeface="Times New Roman" pitchFamily="18" charset="0"/>
                </a:rPr>
                <a:t>Kodexu</a:t>
              </a:r>
              <a:endParaRPr lang="en-GB" altLang="cs-CZ" sz="1764" u="sng" dirty="0">
                <a:solidFill>
                  <a:srgbClr val="FFFFFF"/>
                </a:solidFill>
                <a:latin typeface="Times New Roman" pitchFamily="18" charset="0"/>
                <a:cs typeface="Times New Roman" pitchFamily="18" charset="0"/>
              </a:endParaRPr>
            </a:p>
          </p:txBody>
        </p:sp>
      </p:grpSp>
      <p:grpSp>
        <p:nvGrpSpPr>
          <p:cNvPr id="21" name="Group 11">
            <a:extLst>
              <a:ext uri="{FF2B5EF4-FFF2-40B4-BE49-F238E27FC236}">
                <a16:creationId xmlns="" xmlns:a16="http://schemas.microsoft.com/office/drawing/2014/main" id="{D6FF581A-0DA4-478D-8C47-3DCC16EDDDBA}"/>
              </a:ext>
            </a:extLst>
          </p:cNvPr>
          <p:cNvGrpSpPr>
            <a:grpSpLocks/>
          </p:cNvGrpSpPr>
          <p:nvPr/>
        </p:nvGrpSpPr>
        <p:grpSpPr bwMode="auto">
          <a:xfrm>
            <a:off x="5919788" y="2640013"/>
            <a:ext cx="1158875" cy="1438275"/>
            <a:chOff x="3742" y="1389"/>
            <a:chExt cx="771" cy="862"/>
          </a:xfrm>
        </p:grpSpPr>
        <p:sp>
          <p:nvSpPr>
            <p:cNvPr id="22" name="_s1044">
              <a:extLst>
                <a:ext uri="{FF2B5EF4-FFF2-40B4-BE49-F238E27FC236}">
                  <a16:creationId xmlns="" xmlns:a16="http://schemas.microsoft.com/office/drawing/2014/main" id="{4F60F23A-3990-4672-93D9-DFD247A3497A}"/>
                </a:ext>
              </a:extLst>
            </p:cNvPr>
            <p:cNvSpPr>
              <a:spLocks noChangeArrowheads="1"/>
            </p:cNvSpPr>
            <p:nvPr/>
          </p:nvSpPr>
          <p:spPr bwMode="auto">
            <a:xfrm>
              <a:off x="3742" y="1389"/>
              <a:ext cx="771" cy="862"/>
            </a:xfrm>
            <a:prstGeom prst="roundRect">
              <a:avLst>
                <a:gd name="adj" fmla="val 16667"/>
              </a:avLst>
            </a:prstGeom>
            <a:solidFill>
              <a:srgbClr val="67676E"/>
            </a:solidFill>
            <a:ln w="9525">
              <a:solidFill>
                <a:srgbClr val="67676E"/>
              </a:solidFill>
              <a:round/>
              <a:headEnd/>
              <a:tailEnd/>
            </a:ln>
          </p:spPr>
          <p:txBody>
            <a:bodyPr wrap="none" lIns="0" tIns="0" rIns="0" bIns="0" anchor="ct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defRPr/>
              </a:pPr>
              <a:endParaRPr lang="en-US" altLang="cs-CZ" sz="772" dirty="0">
                <a:solidFill>
                  <a:srgbClr val="000000"/>
                </a:solidFill>
              </a:endParaRPr>
            </a:p>
          </p:txBody>
        </p:sp>
        <p:sp>
          <p:nvSpPr>
            <p:cNvPr id="23" name="Text Box 13">
              <a:extLst>
                <a:ext uri="{FF2B5EF4-FFF2-40B4-BE49-F238E27FC236}">
                  <a16:creationId xmlns="" xmlns:a16="http://schemas.microsoft.com/office/drawing/2014/main" id="{64C27789-E38F-4EA1-8F91-1159FD419189}"/>
                </a:ext>
              </a:extLst>
            </p:cNvPr>
            <p:cNvSpPr txBox="1">
              <a:spLocks noChangeArrowheads="1"/>
            </p:cNvSpPr>
            <p:nvPr/>
          </p:nvSpPr>
          <p:spPr bwMode="auto">
            <a:xfrm>
              <a:off x="3778" y="1586"/>
              <a:ext cx="734" cy="382"/>
            </a:xfrm>
            <a:prstGeom prst="rect">
              <a:avLst/>
            </a:prstGeom>
            <a:solidFill>
              <a:srgbClr val="67676E"/>
            </a:solidFill>
            <a:ln w="9525">
              <a:solidFill>
                <a:srgbClr val="67676E"/>
              </a:solidFill>
              <a:miter lim="800000"/>
              <a:headEnd/>
              <a:tailEnd/>
            </a:ln>
          </p:spPr>
          <p:txBody>
            <a:bodyPr>
              <a:spAutoFit/>
            </a:bodyP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Tx/>
                <a:buFontTx/>
                <a:buNone/>
                <a:defRPr/>
              </a:pPr>
              <a:r>
                <a:rPr lang="cs-CZ" altLang="cs-CZ" sz="1764" dirty="0">
                  <a:solidFill>
                    <a:srgbClr val="FFFFFF"/>
                  </a:solidFill>
                  <a:latin typeface="Times New Roman" pitchFamily="18" charset="0"/>
                  <a:cs typeface="Times New Roman" pitchFamily="18" charset="0"/>
                </a:rPr>
                <a:t>Pozice Agentury</a:t>
              </a:r>
              <a:endParaRPr lang="en-GB" altLang="cs-CZ" sz="1764" dirty="0">
                <a:solidFill>
                  <a:srgbClr val="FFFFFF"/>
                </a:solidFill>
                <a:latin typeface="Times New Roman" pitchFamily="18" charset="0"/>
                <a:cs typeface="Times New Roman" pitchFamily="18" charset="0"/>
              </a:endParaRPr>
            </a:p>
          </p:txBody>
        </p:sp>
      </p:grpSp>
      <p:sp>
        <p:nvSpPr>
          <p:cNvPr id="24" name="_s1044">
            <a:extLst>
              <a:ext uri="{FF2B5EF4-FFF2-40B4-BE49-F238E27FC236}">
                <a16:creationId xmlns="" xmlns:a16="http://schemas.microsoft.com/office/drawing/2014/main" id="{9659A534-986D-4692-84E5-2A95013D5788}"/>
              </a:ext>
            </a:extLst>
          </p:cNvPr>
          <p:cNvSpPr>
            <a:spLocks noChangeArrowheads="1"/>
          </p:cNvSpPr>
          <p:nvPr/>
        </p:nvSpPr>
        <p:spPr bwMode="auto">
          <a:xfrm>
            <a:off x="7486650" y="2646363"/>
            <a:ext cx="1157288" cy="1438275"/>
          </a:xfrm>
          <a:prstGeom prst="roundRect">
            <a:avLst>
              <a:gd name="adj" fmla="val 16667"/>
            </a:avLst>
          </a:prstGeom>
          <a:solidFill>
            <a:srgbClr val="623080"/>
          </a:solidFill>
          <a:ln w="9525">
            <a:solidFill>
              <a:srgbClr val="623080"/>
            </a:solidFill>
            <a:round/>
            <a:headEnd/>
            <a:tailEnd/>
          </a:ln>
        </p:spPr>
        <p:txBody>
          <a:bodyPr wrap="none" lIns="0" tIns="0" rIns="0" bIns="0" anchor="ct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defRPr/>
            </a:pPr>
            <a:endParaRPr lang="en-US" altLang="cs-CZ" sz="772" dirty="0">
              <a:solidFill>
                <a:srgbClr val="000000"/>
              </a:solidFill>
            </a:endParaRPr>
          </a:p>
        </p:txBody>
      </p:sp>
      <p:sp>
        <p:nvSpPr>
          <p:cNvPr id="25" name="Text Box 15">
            <a:extLst>
              <a:ext uri="{FF2B5EF4-FFF2-40B4-BE49-F238E27FC236}">
                <a16:creationId xmlns="" xmlns:a16="http://schemas.microsoft.com/office/drawing/2014/main" id="{66109132-035C-4EE1-A590-BDA388B225C1}"/>
              </a:ext>
            </a:extLst>
          </p:cNvPr>
          <p:cNvSpPr txBox="1">
            <a:spLocks noChangeArrowheads="1"/>
          </p:cNvSpPr>
          <p:nvPr/>
        </p:nvSpPr>
        <p:spPr bwMode="auto">
          <a:xfrm>
            <a:off x="7458075" y="2928938"/>
            <a:ext cx="118427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Tx/>
              <a:buFontTx/>
              <a:buNone/>
              <a:defRPr/>
            </a:pPr>
            <a:r>
              <a:rPr lang="cs-CZ" altLang="cs-CZ" sz="1543" u="sng" dirty="0">
                <a:solidFill>
                  <a:srgbClr val="FFFFFF"/>
                </a:solidFill>
                <a:latin typeface="Times New Roman" pitchFamily="18" charset="0"/>
                <a:cs typeface="Times New Roman" pitchFamily="18" charset="0"/>
              </a:rPr>
              <a:t>K</a:t>
            </a:r>
            <a:r>
              <a:rPr lang="en-GB" altLang="cs-CZ" sz="1543" u="sng" dirty="0">
                <a:solidFill>
                  <a:srgbClr val="FFFFFF"/>
                </a:solidFill>
                <a:latin typeface="Times New Roman" pitchFamily="18" charset="0"/>
                <a:cs typeface="Times New Roman" pitchFamily="18" charset="0"/>
              </a:rPr>
              <a:t>omitolog</a:t>
            </a:r>
            <a:r>
              <a:rPr lang="cs-CZ" altLang="cs-CZ" sz="1543" u="sng" dirty="0">
                <a:solidFill>
                  <a:srgbClr val="FFFFFF"/>
                </a:solidFill>
                <a:latin typeface="Times New Roman" pitchFamily="18" charset="0"/>
                <a:cs typeface="Times New Roman" pitchFamily="18" charset="0"/>
              </a:rPr>
              <a:t>ie</a:t>
            </a:r>
            <a:endParaRPr lang="en-GB" altLang="cs-CZ" sz="1543" u="sng" dirty="0">
              <a:solidFill>
                <a:srgbClr val="FFFFFF"/>
              </a:solidFill>
              <a:latin typeface="Times New Roman" pitchFamily="18" charset="0"/>
              <a:cs typeface="Times New Roman" pitchFamily="18" charset="0"/>
            </a:endParaRPr>
          </a:p>
          <a:p>
            <a:pPr algn="ctr" eaLnBrk="1" hangingPunct="1">
              <a:spcBef>
                <a:spcPct val="0"/>
              </a:spcBef>
              <a:buClrTx/>
              <a:buFontTx/>
              <a:buNone/>
              <a:defRPr/>
            </a:pPr>
            <a:endParaRPr lang="en-GB" altLang="cs-CZ" sz="1543" dirty="0">
              <a:solidFill>
                <a:srgbClr val="FFFFFF"/>
              </a:solidFill>
            </a:endParaRPr>
          </a:p>
        </p:txBody>
      </p:sp>
      <p:grpSp>
        <p:nvGrpSpPr>
          <p:cNvPr id="26" name="Group 16">
            <a:extLst>
              <a:ext uri="{FF2B5EF4-FFF2-40B4-BE49-F238E27FC236}">
                <a16:creationId xmlns="" xmlns:a16="http://schemas.microsoft.com/office/drawing/2014/main" id="{6B3C7ECD-FA1E-4DEB-847E-16930E272410}"/>
              </a:ext>
            </a:extLst>
          </p:cNvPr>
          <p:cNvGrpSpPr>
            <a:grpSpLocks/>
          </p:cNvGrpSpPr>
          <p:nvPr/>
        </p:nvGrpSpPr>
        <p:grpSpPr bwMode="auto">
          <a:xfrm>
            <a:off x="1301750" y="4926013"/>
            <a:ext cx="1158875" cy="604837"/>
            <a:chOff x="68" y="2432"/>
            <a:chExt cx="771" cy="363"/>
          </a:xfrm>
        </p:grpSpPr>
        <p:sp>
          <p:nvSpPr>
            <p:cNvPr id="27" name="_s1044">
              <a:extLst>
                <a:ext uri="{FF2B5EF4-FFF2-40B4-BE49-F238E27FC236}">
                  <a16:creationId xmlns="" xmlns:a16="http://schemas.microsoft.com/office/drawing/2014/main" id="{9F26C761-65CC-41FD-BBA1-1C67785FA665}"/>
                </a:ext>
              </a:extLst>
            </p:cNvPr>
            <p:cNvSpPr>
              <a:spLocks noChangeArrowheads="1"/>
            </p:cNvSpPr>
            <p:nvPr/>
          </p:nvSpPr>
          <p:spPr bwMode="auto">
            <a:xfrm>
              <a:off x="68" y="2432"/>
              <a:ext cx="771" cy="363"/>
            </a:xfrm>
            <a:prstGeom prst="roundRect">
              <a:avLst>
                <a:gd name="adj" fmla="val 16667"/>
              </a:avLst>
            </a:prstGeom>
            <a:solidFill>
              <a:srgbClr val="623080"/>
            </a:solidFill>
            <a:ln w="9525">
              <a:solidFill>
                <a:srgbClr val="623080"/>
              </a:solidFill>
              <a:round/>
              <a:headEnd/>
              <a:tailEnd/>
            </a:ln>
          </p:spPr>
          <p:txBody>
            <a:bodyPr wrap="none" lIns="0" tIns="0" rIns="0" bIns="0" anchor="ct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defRPr/>
              </a:pPr>
              <a:endParaRPr lang="en-US" altLang="cs-CZ" sz="772" dirty="0">
                <a:solidFill>
                  <a:srgbClr val="000000"/>
                </a:solidFill>
              </a:endParaRPr>
            </a:p>
          </p:txBody>
        </p:sp>
        <p:sp>
          <p:nvSpPr>
            <p:cNvPr id="28" name="Text Box 18">
              <a:extLst>
                <a:ext uri="{FF2B5EF4-FFF2-40B4-BE49-F238E27FC236}">
                  <a16:creationId xmlns="" xmlns:a16="http://schemas.microsoft.com/office/drawing/2014/main" id="{12972904-A719-4243-9867-FE0C389F7C0A}"/>
                </a:ext>
              </a:extLst>
            </p:cNvPr>
            <p:cNvSpPr txBox="1">
              <a:spLocks noChangeArrowheads="1"/>
            </p:cNvSpPr>
            <p:nvPr/>
          </p:nvSpPr>
          <p:spPr bwMode="auto">
            <a:xfrm>
              <a:off x="139" y="2493"/>
              <a:ext cx="681" cy="218"/>
            </a:xfrm>
            <a:prstGeom prst="rect">
              <a:avLst/>
            </a:prstGeom>
            <a:solidFill>
              <a:srgbClr val="623080"/>
            </a:solidFill>
            <a:ln w="9525">
              <a:solidFill>
                <a:srgbClr val="623080"/>
              </a:solidFill>
              <a:miter lim="800000"/>
              <a:headEnd/>
              <a:tailEnd/>
            </a:ln>
          </p:spPr>
          <p:txBody>
            <a:bodyPr>
              <a:spAutoFit/>
            </a:bodyP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defRPr/>
              </a:pPr>
              <a:r>
                <a:rPr lang="cs-CZ" altLang="cs-CZ" sz="1764" dirty="0">
                  <a:solidFill>
                    <a:srgbClr val="FFFFFF"/>
                  </a:solidFill>
                  <a:latin typeface="Times New Roman" pitchFamily="18" charset="0"/>
                  <a:cs typeface="Times New Roman" pitchFamily="18" charset="0"/>
                </a:rPr>
                <a:t>Komise</a:t>
              </a:r>
              <a:endParaRPr lang="en-GB" altLang="cs-CZ" sz="1764" dirty="0">
                <a:solidFill>
                  <a:srgbClr val="FFFFFF"/>
                </a:solidFill>
                <a:latin typeface="Times New Roman" pitchFamily="18" charset="0"/>
                <a:cs typeface="Times New Roman" pitchFamily="18" charset="0"/>
              </a:endParaRPr>
            </a:p>
          </p:txBody>
        </p:sp>
      </p:grpSp>
      <p:sp>
        <p:nvSpPr>
          <p:cNvPr id="29" name="_s1044">
            <a:extLst>
              <a:ext uri="{FF2B5EF4-FFF2-40B4-BE49-F238E27FC236}">
                <a16:creationId xmlns="" xmlns:a16="http://schemas.microsoft.com/office/drawing/2014/main" id="{5916409F-ECC3-42B0-A5C6-C280013337A1}"/>
              </a:ext>
            </a:extLst>
          </p:cNvPr>
          <p:cNvSpPr>
            <a:spLocks noChangeArrowheads="1"/>
          </p:cNvSpPr>
          <p:nvPr/>
        </p:nvSpPr>
        <p:spPr bwMode="auto">
          <a:xfrm>
            <a:off x="2827338" y="5824538"/>
            <a:ext cx="1158875" cy="604837"/>
          </a:xfrm>
          <a:prstGeom prst="roundRect">
            <a:avLst>
              <a:gd name="adj" fmla="val 16667"/>
            </a:avLst>
          </a:prstGeom>
          <a:solidFill>
            <a:srgbClr val="BF2A34"/>
          </a:solidFill>
          <a:ln w="9525">
            <a:solidFill>
              <a:srgbClr val="BF2A34"/>
            </a:solidFill>
            <a:round/>
            <a:headEnd/>
            <a:tailEnd/>
          </a:ln>
        </p:spPr>
        <p:txBody>
          <a:bodyPr wrap="none" lIns="0" tIns="0" rIns="0" bIns="0" anchor="ct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defRPr/>
            </a:pPr>
            <a:endParaRPr lang="en-US" altLang="cs-CZ" sz="772" dirty="0">
              <a:solidFill>
                <a:srgbClr val="000000"/>
              </a:solidFill>
            </a:endParaRPr>
          </a:p>
        </p:txBody>
      </p:sp>
      <p:sp>
        <p:nvSpPr>
          <p:cNvPr id="30" name="Text Box 20">
            <a:extLst>
              <a:ext uri="{FF2B5EF4-FFF2-40B4-BE49-F238E27FC236}">
                <a16:creationId xmlns="" xmlns:a16="http://schemas.microsoft.com/office/drawing/2014/main" id="{89DAA57E-3AC1-4444-8F91-54A7DC1220D6}"/>
              </a:ext>
            </a:extLst>
          </p:cNvPr>
          <p:cNvSpPr txBox="1">
            <a:spLocks noChangeArrowheads="1"/>
          </p:cNvSpPr>
          <p:nvPr/>
        </p:nvSpPr>
        <p:spPr bwMode="auto">
          <a:xfrm>
            <a:off x="2825750" y="5937250"/>
            <a:ext cx="1244600" cy="363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defRPr/>
            </a:pPr>
            <a:r>
              <a:rPr lang="en-GB" altLang="cs-CZ" sz="1764" dirty="0" smtClean="0">
                <a:solidFill>
                  <a:srgbClr val="FFFFFF"/>
                </a:solidFill>
                <a:latin typeface="Times New Roman" pitchFamily="18" charset="0"/>
                <a:cs typeface="Times New Roman" pitchFamily="18" charset="0"/>
              </a:rPr>
              <a:t>ENTSO-E</a:t>
            </a:r>
            <a:endParaRPr lang="cs-CZ" altLang="cs-CZ" sz="1764" dirty="0" smtClean="0">
              <a:solidFill>
                <a:srgbClr val="FFFFFF"/>
              </a:solidFill>
              <a:latin typeface="Times New Roman" pitchFamily="18" charset="0"/>
              <a:cs typeface="Times New Roman" pitchFamily="18" charset="0"/>
            </a:endParaRPr>
          </a:p>
        </p:txBody>
      </p:sp>
      <p:sp>
        <p:nvSpPr>
          <p:cNvPr id="31" name="_s1044">
            <a:extLst>
              <a:ext uri="{FF2B5EF4-FFF2-40B4-BE49-F238E27FC236}">
                <a16:creationId xmlns="" xmlns:a16="http://schemas.microsoft.com/office/drawing/2014/main" id="{CC92DAA2-744F-4A99-B2EE-D8C21FBC7274}"/>
              </a:ext>
            </a:extLst>
          </p:cNvPr>
          <p:cNvSpPr>
            <a:spLocks noChangeArrowheads="1"/>
          </p:cNvSpPr>
          <p:nvPr/>
        </p:nvSpPr>
        <p:spPr bwMode="auto">
          <a:xfrm>
            <a:off x="2827338" y="4914900"/>
            <a:ext cx="1158875" cy="606425"/>
          </a:xfrm>
          <a:prstGeom prst="roundRect">
            <a:avLst>
              <a:gd name="adj" fmla="val 16667"/>
            </a:avLst>
          </a:prstGeom>
          <a:solidFill>
            <a:srgbClr val="67676E"/>
          </a:solidFill>
          <a:ln w="9525" algn="ctr">
            <a:solidFill>
              <a:srgbClr val="67676E"/>
            </a:solidFill>
            <a:round/>
            <a:headEnd/>
            <a:tailEnd/>
          </a:ln>
        </p:spPr>
        <p:txBody>
          <a:bodyPr wrap="none" lIns="0" tIns="0" rIns="0" bIns="0" anchor="ct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defRPr/>
            </a:pPr>
            <a:endParaRPr lang="en-US" altLang="cs-CZ" sz="772" dirty="0">
              <a:solidFill>
                <a:srgbClr val="000000"/>
              </a:solidFill>
            </a:endParaRPr>
          </a:p>
        </p:txBody>
      </p:sp>
      <p:sp>
        <p:nvSpPr>
          <p:cNvPr id="32" name="Text Box 22">
            <a:extLst>
              <a:ext uri="{FF2B5EF4-FFF2-40B4-BE49-F238E27FC236}">
                <a16:creationId xmlns="" xmlns:a16="http://schemas.microsoft.com/office/drawing/2014/main" id="{CC90CBD6-D1D1-431C-A462-99DD89FA6B85}"/>
              </a:ext>
            </a:extLst>
          </p:cNvPr>
          <p:cNvSpPr txBox="1">
            <a:spLocks noChangeArrowheads="1"/>
          </p:cNvSpPr>
          <p:nvPr/>
        </p:nvSpPr>
        <p:spPr bwMode="auto">
          <a:xfrm>
            <a:off x="2824163" y="5016500"/>
            <a:ext cx="10302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defRPr/>
            </a:pPr>
            <a:r>
              <a:rPr lang="en-GB" altLang="cs-CZ" sz="1764" dirty="0">
                <a:solidFill>
                  <a:srgbClr val="FFFFFF"/>
                </a:solidFill>
                <a:latin typeface="Times New Roman" pitchFamily="18" charset="0"/>
                <a:cs typeface="Times New Roman" pitchFamily="18" charset="0"/>
              </a:rPr>
              <a:t>A</a:t>
            </a:r>
            <a:r>
              <a:rPr lang="cs-CZ" altLang="cs-CZ" sz="1764" dirty="0">
                <a:solidFill>
                  <a:srgbClr val="FFFFFF"/>
                </a:solidFill>
                <a:latin typeface="Times New Roman" pitchFamily="18" charset="0"/>
                <a:cs typeface="Times New Roman" pitchFamily="18" charset="0"/>
              </a:rPr>
              <a:t>gentura</a:t>
            </a:r>
            <a:endParaRPr lang="en-GB" altLang="cs-CZ" sz="1764" dirty="0">
              <a:solidFill>
                <a:srgbClr val="FFFFFF"/>
              </a:solidFill>
              <a:latin typeface="Times New Roman" pitchFamily="18" charset="0"/>
              <a:cs typeface="Times New Roman" pitchFamily="18" charset="0"/>
            </a:endParaRPr>
          </a:p>
        </p:txBody>
      </p:sp>
      <p:sp>
        <p:nvSpPr>
          <p:cNvPr id="33" name="_s1044">
            <a:extLst>
              <a:ext uri="{FF2B5EF4-FFF2-40B4-BE49-F238E27FC236}">
                <a16:creationId xmlns="" xmlns:a16="http://schemas.microsoft.com/office/drawing/2014/main" id="{94383D9C-7449-4F0C-9FA2-C44CB4C8BF86}"/>
              </a:ext>
            </a:extLst>
          </p:cNvPr>
          <p:cNvSpPr>
            <a:spLocks noChangeArrowheads="1"/>
          </p:cNvSpPr>
          <p:nvPr/>
        </p:nvSpPr>
        <p:spPr bwMode="auto">
          <a:xfrm>
            <a:off x="4395788" y="4914900"/>
            <a:ext cx="1265237" cy="606425"/>
          </a:xfrm>
          <a:prstGeom prst="roundRect">
            <a:avLst>
              <a:gd name="adj" fmla="val 16667"/>
            </a:avLst>
          </a:prstGeom>
          <a:solidFill>
            <a:srgbClr val="BF2A34"/>
          </a:solidFill>
          <a:ln w="9525" algn="ctr">
            <a:solidFill>
              <a:srgbClr val="BF2A34"/>
            </a:solidFill>
            <a:round/>
            <a:headEnd/>
            <a:tailEnd/>
          </a:ln>
        </p:spPr>
        <p:txBody>
          <a:bodyPr wrap="none" lIns="0" tIns="0" rIns="0" bIns="0" anchor="ct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defRPr/>
            </a:pPr>
            <a:endParaRPr lang="en-US" altLang="cs-CZ" sz="772" dirty="0">
              <a:solidFill>
                <a:srgbClr val="000000"/>
              </a:solidFill>
            </a:endParaRPr>
          </a:p>
        </p:txBody>
      </p:sp>
      <p:sp>
        <p:nvSpPr>
          <p:cNvPr id="34" name="Text Box 24">
            <a:extLst>
              <a:ext uri="{FF2B5EF4-FFF2-40B4-BE49-F238E27FC236}">
                <a16:creationId xmlns="" xmlns:a16="http://schemas.microsoft.com/office/drawing/2014/main" id="{859D64C6-2939-4CAC-A8B2-585CF7205314}"/>
              </a:ext>
            </a:extLst>
          </p:cNvPr>
          <p:cNvSpPr txBox="1">
            <a:spLocks noChangeArrowheads="1"/>
          </p:cNvSpPr>
          <p:nvPr/>
        </p:nvSpPr>
        <p:spPr bwMode="auto">
          <a:xfrm>
            <a:off x="4400550" y="5040313"/>
            <a:ext cx="1260475" cy="363537"/>
          </a:xfrm>
          <a:prstGeom prst="rect">
            <a:avLst/>
          </a:prstGeom>
          <a:solidFill>
            <a:srgbClr val="BF2A34"/>
          </a:solidFill>
          <a:ln w="9525">
            <a:solidFill>
              <a:srgbClr val="BF2A34"/>
            </a:solidFill>
            <a:miter lim="800000"/>
            <a:headEnd/>
            <a:tailEnd/>
          </a:ln>
        </p:spPr>
        <p:txBody>
          <a:bodyPr>
            <a:spAutoFit/>
          </a:bodyP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defRPr/>
            </a:pPr>
            <a:r>
              <a:rPr lang="en-GB" altLang="cs-CZ" sz="1764" dirty="0">
                <a:solidFill>
                  <a:srgbClr val="FFFFFF"/>
                </a:solidFill>
                <a:latin typeface="Times New Roman" pitchFamily="18" charset="0"/>
                <a:cs typeface="Times New Roman" pitchFamily="18" charset="0"/>
              </a:rPr>
              <a:t>ENTSO-E</a:t>
            </a:r>
          </a:p>
        </p:txBody>
      </p:sp>
      <p:sp>
        <p:nvSpPr>
          <p:cNvPr id="35" name="_s1044">
            <a:extLst>
              <a:ext uri="{FF2B5EF4-FFF2-40B4-BE49-F238E27FC236}">
                <a16:creationId xmlns="" xmlns:a16="http://schemas.microsoft.com/office/drawing/2014/main" id="{0A836403-D6DD-442E-A058-37160A910E6D}"/>
              </a:ext>
            </a:extLst>
          </p:cNvPr>
          <p:cNvSpPr>
            <a:spLocks noChangeArrowheads="1"/>
          </p:cNvSpPr>
          <p:nvPr/>
        </p:nvSpPr>
        <p:spPr bwMode="auto">
          <a:xfrm>
            <a:off x="5964238" y="4914900"/>
            <a:ext cx="1157287" cy="606425"/>
          </a:xfrm>
          <a:prstGeom prst="roundRect">
            <a:avLst>
              <a:gd name="adj" fmla="val 16667"/>
            </a:avLst>
          </a:prstGeom>
          <a:solidFill>
            <a:srgbClr val="67676E"/>
          </a:solidFill>
          <a:ln w="9525">
            <a:solidFill>
              <a:srgbClr val="67676E"/>
            </a:solidFill>
            <a:round/>
            <a:headEnd/>
            <a:tailEnd/>
          </a:ln>
        </p:spPr>
        <p:txBody>
          <a:bodyPr wrap="none" lIns="0" tIns="0" rIns="0" bIns="0" anchor="ct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defRPr/>
            </a:pPr>
            <a:endParaRPr lang="en-US" altLang="cs-CZ" sz="772" dirty="0">
              <a:solidFill>
                <a:srgbClr val="000000"/>
              </a:solidFill>
            </a:endParaRPr>
          </a:p>
        </p:txBody>
      </p:sp>
      <p:sp>
        <p:nvSpPr>
          <p:cNvPr id="36" name="Text Box 28">
            <a:extLst>
              <a:ext uri="{FF2B5EF4-FFF2-40B4-BE49-F238E27FC236}">
                <a16:creationId xmlns="" xmlns:a16="http://schemas.microsoft.com/office/drawing/2014/main" id="{05AD86B6-C52A-444F-BE7D-2DC476CE141C}"/>
              </a:ext>
            </a:extLst>
          </p:cNvPr>
          <p:cNvSpPr txBox="1">
            <a:spLocks noChangeArrowheads="1"/>
          </p:cNvSpPr>
          <p:nvPr/>
        </p:nvSpPr>
        <p:spPr bwMode="auto">
          <a:xfrm>
            <a:off x="7629525" y="5040313"/>
            <a:ext cx="89058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defRPr/>
            </a:pPr>
            <a:r>
              <a:rPr lang="cs-CZ" altLang="cs-CZ" sz="1764" dirty="0">
                <a:solidFill>
                  <a:srgbClr val="FFFFFF"/>
                </a:solidFill>
                <a:latin typeface="Times New Roman" pitchFamily="18" charset="0"/>
                <a:cs typeface="Times New Roman" pitchFamily="18" charset="0"/>
              </a:rPr>
              <a:t>Komise</a:t>
            </a:r>
            <a:endParaRPr lang="en-GB" altLang="cs-CZ" sz="1764" dirty="0">
              <a:solidFill>
                <a:srgbClr val="FFFFFF"/>
              </a:solidFill>
              <a:latin typeface="Times New Roman" pitchFamily="18" charset="0"/>
              <a:cs typeface="Times New Roman" pitchFamily="18" charset="0"/>
            </a:endParaRPr>
          </a:p>
        </p:txBody>
      </p:sp>
      <p:sp>
        <p:nvSpPr>
          <p:cNvPr id="37" name="_s1044">
            <a:extLst>
              <a:ext uri="{FF2B5EF4-FFF2-40B4-BE49-F238E27FC236}">
                <a16:creationId xmlns="" xmlns:a16="http://schemas.microsoft.com/office/drawing/2014/main" id="{E88DAAD8-8119-4457-BD4F-5E53C75BC9FE}"/>
              </a:ext>
            </a:extLst>
          </p:cNvPr>
          <p:cNvSpPr>
            <a:spLocks noChangeArrowheads="1"/>
          </p:cNvSpPr>
          <p:nvPr/>
        </p:nvSpPr>
        <p:spPr bwMode="auto">
          <a:xfrm>
            <a:off x="7458075" y="5778694"/>
            <a:ext cx="1157287" cy="606425"/>
          </a:xfrm>
          <a:prstGeom prst="roundRect">
            <a:avLst>
              <a:gd name="adj" fmla="val 16667"/>
            </a:avLst>
          </a:prstGeom>
          <a:solidFill>
            <a:srgbClr val="13B9F1"/>
          </a:solidFill>
          <a:ln w="9525">
            <a:solidFill>
              <a:srgbClr val="13B9F1"/>
            </a:solidFill>
            <a:round/>
            <a:headEnd/>
            <a:tailEnd/>
          </a:ln>
        </p:spPr>
        <p:txBody>
          <a:bodyPr wrap="none" lIns="0" tIns="0" rIns="0" bIns="0" anchor="ct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defRPr/>
            </a:pPr>
            <a:endParaRPr lang="en-US" altLang="cs-CZ" sz="772" dirty="0">
              <a:solidFill>
                <a:srgbClr val="000000"/>
              </a:solidFill>
            </a:endParaRPr>
          </a:p>
        </p:txBody>
      </p:sp>
      <p:sp>
        <p:nvSpPr>
          <p:cNvPr id="38" name="Text Box 30">
            <a:extLst>
              <a:ext uri="{FF2B5EF4-FFF2-40B4-BE49-F238E27FC236}">
                <a16:creationId xmlns="" xmlns:a16="http://schemas.microsoft.com/office/drawing/2014/main" id="{2CDAA7BA-2FB1-47EC-9D25-7F806AC50530}"/>
              </a:ext>
            </a:extLst>
          </p:cNvPr>
          <p:cNvSpPr txBox="1">
            <a:spLocks noChangeArrowheads="1"/>
          </p:cNvSpPr>
          <p:nvPr/>
        </p:nvSpPr>
        <p:spPr bwMode="auto">
          <a:xfrm>
            <a:off x="7656513" y="5845175"/>
            <a:ext cx="873125" cy="566738"/>
          </a:xfrm>
          <a:prstGeom prst="rect">
            <a:avLst/>
          </a:prstGeom>
          <a:solidFill>
            <a:srgbClr val="13B9F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Tx/>
              <a:buFontTx/>
              <a:buNone/>
              <a:defRPr/>
            </a:pPr>
            <a:r>
              <a:rPr lang="cs-CZ" altLang="cs-CZ" sz="1543" dirty="0">
                <a:solidFill>
                  <a:srgbClr val="FFFFFF"/>
                </a:solidFill>
                <a:latin typeface="Times New Roman" pitchFamily="18" charset="0"/>
                <a:cs typeface="Times New Roman" pitchFamily="18" charset="0"/>
              </a:rPr>
              <a:t>Členské </a:t>
            </a:r>
          </a:p>
          <a:p>
            <a:pPr algn="ctr" eaLnBrk="1" hangingPunct="1">
              <a:spcBef>
                <a:spcPct val="0"/>
              </a:spcBef>
              <a:buClrTx/>
              <a:buFontTx/>
              <a:buNone/>
              <a:defRPr/>
            </a:pPr>
            <a:r>
              <a:rPr lang="cs-CZ" altLang="cs-CZ" sz="1543" dirty="0">
                <a:solidFill>
                  <a:srgbClr val="FFFFFF"/>
                </a:solidFill>
                <a:latin typeface="Times New Roman" pitchFamily="18" charset="0"/>
                <a:cs typeface="Times New Roman" pitchFamily="18" charset="0"/>
              </a:rPr>
              <a:t>státy EU</a:t>
            </a:r>
            <a:endParaRPr lang="en-GB" altLang="cs-CZ" sz="1543" dirty="0">
              <a:solidFill>
                <a:srgbClr val="FFFFFF"/>
              </a:solidFill>
              <a:latin typeface="Times New Roman" pitchFamily="18" charset="0"/>
              <a:cs typeface="Times New Roman" pitchFamily="18" charset="0"/>
            </a:endParaRPr>
          </a:p>
        </p:txBody>
      </p:sp>
      <p:sp>
        <p:nvSpPr>
          <p:cNvPr id="39" name="Line 31">
            <a:extLst>
              <a:ext uri="{FF2B5EF4-FFF2-40B4-BE49-F238E27FC236}">
                <a16:creationId xmlns="" xmlns:a16="http://schemas.microsoft.com/office/drawing/2014/main" id="{2E686E7B-2C23-4BC0-8D40-36440071FF26}"/>
              </a:ext>
            </a:extLst>
          </p:cNvPr>
          <p:cNvSpPr>
            <a:spLocks noChangeShapeType="1"/>
          </p:cNvSpPr>
          <p:nvPr/>
        </p:nvSpPr>
        <p:spPr bwMode="auto">
          <a:xfrm flipV="1">
            <a:off x="2622550" y="2722563"/>
            <a:ext cx="0" cy="3706812"/>
          </a:xfrm>
          <a:prstGeom prst="line">
            <a:avLst/>
          </a:prstGeom>
          <a:noFill/>
          <a:ln w="254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40" name="AutoShape 32">
            <a:extLst>
              <a:ext uri="{FF2B5EF4-FFF2-40B4-BE49-F238E27FC236}">
                <a16:creationId xmlns="" xmlns:a16="http://schemas.microsoft.com/office/drawing/2014/main" id="{70345DAD-19AC-4CF1-AFCC-25148CBC0986}"/>
              </a:ext>
            </a:extLst>
          </p:cNvPr>
          <p:cNvSpPr>
            <a:spLocks noChangeArrowheads="1"/>
          </p:cNvSpPr>
          <p:nvPr/>
        </p:nvSpPr>
        <p:spPr bwMode="auto">
          <a:xfrm>
            <a:off x="2351088" y="3251200"/>
            <a:ext cx="544512" cy="227013"/>
          </a:xfrm>
          <a:prstGeom prst="rightArrow">
            <a:avLst>
              <a:gd name="adj1" fmla="val 50000"/>
              <a:gd name="adj2" fmla="val 59808"/>
            </a:avLst>
          </a:prstGeom>
          <a:solidFill>
            <a:srgbClr val="000000"/>
          </a:solidFill>
          <a:ln w="9525">
            <a:solidFill>
              <a:schemeClr val="tx1"/>
            </a:solidFill>
            <a:miter lim="800000"/>
            <a:headEnd/>
            <a:tailEnd/>
          </a:ln>
        </p:spPr>
        <p:txBody>
          <a:bodyPr wrap="none" anchor="ct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defRPr/>
            </a:pPr>
            <a:endParaRPr lang="cs-CZ" altLang="cs-CZ" sz="1984" dirty="0">
              <a:solidFill>
                <a:srgbClr val="000000"/>
              </a:solidFill>
            </a:endParaRPr>
          </a:p>
        </p:txBody>
      </p:sp>
      <p:sp>
        <p:nvSpPr>
          <p:cNvPr id="41" name="Line 33">
            <a:extLst>
              <a:ext uri="{FF2B5EF4-FFF2-40B4-BE49-F238E27FC236}">
                <a16:creationId xmlns="" xmlns:a16="http://schemas.microsoft.com/office/drawing/2014/main" id="{A1AA8E78-8854-4852-B4A5-A983B9C7FCC9}"/>
              </a:ext>
            </a:extLst>
          </p:cNvPr>
          <p:cNvSpPr>
            <a:spLocks noChangeShapeType="1"/>
          </p:cNvSpPr>
          <p:nvPr/>
        </p:nvSpPr>
        <p:spPr bwMode="auto">
          <a:xfrm flipV="1">
            <a:off x="4191000" y="2722563"/>
            <a:ext cx="0" cy="3706812"/>
          </a:xfrm>
          <a:prstGeom prst="line">
            <a:avLst/>
          </a:prstGeom>
          <a:noFill/>
          <a:ln w="254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42" name="Line 34">
            <a:extLst>
              <a:ext uri="{FF2B5EF4-FFF2-40B4-BE49-F238E27FC236}">
                <a16:creationId xmlns="" xmlns:a16="http://schemas.microsoft.com/office/drawing/2014/main" id="{9F00C2A1-0284-49CC-A97F-FED832FDA901}"/>
              </a:ext>
            </a:extLst>
          </p:cNvPr>
          <p:cNvSpPr>
            <a:spLocks noChangeShapeType="1"/>
          </p:cNvSpPr>
          <p:nvPr/>
        </p:nvSpPr>
        <p:spPr bwMode="auto">
          <a:xfrm flipV="1">
            <a:off x="5759450" y="2722563"/>
            <a:ext cx="0" cy="3706812"/>
          </a:xfrm>
          <a:prstGeom prst="line">
            <a:avLst/>
          </a:prstGeom>
          <a:noFill/>
          <a:ln w="254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43" name="Line 35">
            <a:extLst>
              <a:ext uri="{FF2B5EF4-FFF2-40B4-BE49-F238E27FC236}">
                <a16:creationId xmlns="" xmlns:a16="http://schemas.microsoft.com/office/drawing/2014/main" id="{8339EF98-26FD-4176-80F5-EC439B63BF1D}"/>
              </a:ext>
            </a:extLst>
          </p:cNvPr>
          <p:cNvSpPr>
            <a:spLocks noChangeShapeType="1"/>
          </p:cNvSpPr>
          <p:nvPr/>
        </p:nvSpPr>
        <p:spPr bwMode="auto">
          <a:xfrm flipV="1">
            <a:off x="7326313" y="2722563"/>
            <a:ext cx="0" cy="3706812"/>
          </a:xfrm>
          <a:prstGeom prst="line">
            <a:avLst/>
          </a:prstGeom>
          <a:noFill/>
          <a:ln w="25400"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44" name="AutoShape 36">
            <a:extLst>
              <a:ext uri="{FF2B5EF4-FFF2-40B4-BE49-F238E27FC236}">
                <a16:creationId xmlns="" xmlns:a16="http://schemas.microsoft.com/office/drawing/2014/main" id="{CEF9C97F-00B9-43B0-B93C-903931D6F5DD}"/>
              </a:ext>
            </a:extLst>
          </p:cNvPr>
          <p:cNvSpPr>
            <a:spLocks noChangeArrowheads="1"/>
          </p:cNvSpPr>
          <p:nvPr/>
        </p:nvSpPr>
        <p:spPr bwMode="auto">
          <a:xfrm>
            <a:off x="3917950" y="3251200"/>
            <a:ext cx="544513" cy="227013"/>
          </a:xfrm>
          <a:prstGeom prst="rightArrow">
            <a:avLst>
              <a:gd name="adj1" fmla="val 50000"/>
              <a:gd name="adj2" fmla="val 59808"/>
            </a:avLst>
          </a:prstGeom>
          <a:solidFill>
            <a:srgbClr val="000000"/>
          </a:solidFill>
          <a:ln w="9525">
            <a:solidFill>
              <a:schemeClr val="tx1"/>
            </a:solidFill>
            <a:miter lim="800000"/>
            <a:headEnd/>
            <a:tailEnd/>
          </a:ln>
        </p:spPr>
        <p:txBody>
          <a:bodyPr wrap="none" anchor="ct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defRPr/>
            </a:pPr>
            <a:endParaRPr lang="cs-CZ" altLang="cs-CZ" sz="1984" dirty="0">
              <a:solidFill>
                <a:srgbClr val="000000"/>
              </a:solidFill>
            </a:endParaRPr>
          </a:p>
        </p:txBody>
      </p:sp>
      <p:sp>
        <p:nvSpPr>
          <p:cNvPr id="45" name="AutoShape 37">
            <a:extLst>
              <a:ext uri="{FF2B5EF4-FFF2-40B4-BE49-F238E27FC236}">
                <a16:creationId xmlns="" xmlns:a16="http://schemas.microsoft.com/office/drawing/2014/main" id="{17942200-3889-43D6-8D7D-EC38EFF84DDA}"/>
              </a:ext>
            </a:extLst>
          </p:cNvPr>
          <p:cNvSpPr>
            <a:spLocks noChangeArrowheads="1"/>
          </p:cNvSpPr>
          <p:nvPr/>
        </p:nvSpPr>
        <p:spPr bwMode="auto">
          <a:xfrm>
            <a:off x="5486400" y="3251200"/>
            <a:ext cx="544513" cy="227013"/>
          </a:xfrm>
          <a:prstGeom prst="rightArrow">
            <a:avLst>
              <a:gd name="adj1" fmla="val 50000"/>
              <a:gd name="adj2" fmla="val 59808"/>
            </a:avLst>
          </a:prstGeom>
          <a:solidFill>
            <a:srgbClr val="000000"/>
          </a:solidFill>
          <a:ln w="9525">
            <a:solidFill>
              <a:schemeClr val="tx1"/>
            </a:solidFill>
            <a:miter lim="800000"/>
            <a:headEnd/>
            <a:tailEnd/>
          </a:ln>
        </p:spPr>
        <p:txBody>
          <a:bodyPr wrap="none" anchor="ct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defRPr/>
            </a:pPr>
            <a:endParaRPr lang="cs-CZ" altLang="cs-CZ" sz="1984" dirty="0">
              <a:solidFill>
                <a:srgbClr val="000000"/>
              </a:solidFill>
            </a:endParaRPr>
          </a:p>
        </p:txBody>
      </p:sp>
      <p:sp>
        <p:nvSpPr>
          <p:cNvPr id="46" name="AutoShape 38">
            <a:extLst>
              <a:ext uri="{FF2B5EF4-FFF2-40B4-BE49-F238E27FC236}">
                <a16:creationId xmlns="" xmlns:a16="http://schemas.microsoft.com/office/drawing/2014/main" id="{7C161906-4F95-40F2-98B0-6677FBCF2435}"/>
              </a:ext>
            </a:extLst>
          </p:cNvPr>
          <p:cNvSpPr>
            <a:spLocks noChangeArrowheads="1"/>
          </p:cNvSpPr>
          <p:nvPr/>
        </p:nvSpPr>
        <p:spPr bwMode="auto">
          <a:xfrm>
            <a:off x="7053263" y="3251200"/>
            <a:ext cx="544512" cy="227013"/>
          </a:xfrm>
          <a:prstGeom prst="rightArrow">
            <a:avLst>
              <a:gd name="adj1" fmla="val 50000"/>
              <a:gd name="adj2" fmla="val 59808"/>
            </a:avLst>
          </a:prstGeom>
          <a:solidFill>
            <a:srgbClr val="000000"/>
          </a:solidFill>
          <a:ln w="9525">
            <a:solidFill>
              <a:schemeClr val="tx1"/>
            </a:solidFill>
            <a:miter lim="800000"/>
            <a:headEnd/>
            <a:tailEnd/>
          </a:ln>
        </p:spPr>
        <p:txBody>
          <a:bodyPr wrap="none" anchor="ct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defRPr/>
            </a:pPr>
            <a:endParaRPr lang="cs-CZ" altLang="cs-CZ" sz="1984" dirty="0">
              <a:solidFill>
                <a:srgbClr val="000000"/>
              </a:solidFill>
            </a:endParaRPr>
          </a:p>
        </p:txBody>
      </p:sp>
      <p:sp>
        <p:nvSpPr>
          <p:cNvPr id="47" name="Line 39">
            <a:extLst>
              <a:ext uri="{FF2B5EF4-FFF2-40B4-BE49-F238E27FC236}">
                <a16:creationId xmlns="" xmlns:a16="http://schemas.microsoft.com/office/drawing/2014/main" id="{5122C5A2-3D51-4871-9C05-2EDB2B3AD5AD}"/>
              </a:ext>
            </a:extLst>
          </p:cNvPr>
          <p:cNvSpPr>
            <a:spLocks noChangeShapeType="1"/>
          </p:cNvSpPr>
          <p:nvPr/>
        </p:nvSpPr>
        <p:spPr bwMode="auto">
          <a:xfrm>
            <a:off x="1846263" y="4068763"/>
            <a:ext cx="0" cy="86201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48" name="Line 40">
            <a:extLst>
              <a:ext uri="{FF2B5EF4-FFF2-40B4-BE49-F238E27FC236}">
                <a16:creationId xmlns="" xmlns:a16="http://schemas.microsoft.com/office/drawing/2014/main" id="{DEA89B35-D739-4DB9-832B-F204F1D9A8ED}"/>
              </a:ext>
            </a:extLst>
          </p:cNvPr>
          <p:cNvSpPr>
            <a:spLocks noChangeShapeType="1"/>
          </p:cNvSpPr>
          <p:nvPr/>
        </p:nvSpPr>
        <p:spPr bwMode="auto">
          <a:xfrm>
            <a:off x="3440113" y="4084638"/>
            <a:ext cx="0" cy="83026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49" name="Line 41">
            <a:extLst>
              <a:ext uri="{FF2B5EF4-FFF2-40B4-BE49-F238E27FC236}">
                <a16:creationId xmlns="" xmlns:a16="http://schemas.microsoft.com/office/drawing/2014/main" id="{7D93F803-B0A3-4B47-A300-532001D29944}"/>
              </a:ext>
            </a:extLst>
          </p:cNvPr>
          <p:cNvSpPr>
            <a:spLocks noChangeShapeType="1"/>
          </p:cNvSpPr>
          <p:nvPr/>
        </p:nvSpPr>
        <p:spPr bwMode="auto">
          <a:xfrm>
            <a:off x="5010150" y="4084638"/>
            <a:ext cx="0" cy="83026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50" name="Line 42">
            <a:extLst>
              <a:ext uri="{FF2B5EF4-FFF2-40B4-BE49-F238E27FC236}">
                <a16:creationId xmlns="" xmlns:a16="http://schemas.microsoft.com/office/drawing/2014/main" id="{C18CBF14-9F9B-4969-98DB-066109BF4876}"/>
              </a:ext>
            </a:extLst>
          </p:cNvPr>
          <p:cNvSpPr>
            <a:spLocks noChangeShapeType="1"/>
          </p:cNvSpPr>
          <p:nvPr/>
        </p:nvSpPr>
        <p:spPr bwMode="auto">
          <a:xfrm>
            <a:off x="6578600" y="4084638"/>
            <a:ext cx="0" cy="83026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51" name="Line 43">
            <a:extLst>
              <a:ext uri="{FF2B5EF4-FFF2-40B4-BE49-F238E27FC236}">
                <a16:creationId xmlns="" xmlns:a16="http://schemas.microsoft.com/office/drawing/2014/main" id="{0C056B65-5631-41C5-8679-101E92AC5AB1}"/>
              </a:ext>
            </a:extLst>
          </p:cNvPr>
          <p:cNvSpPr>
            <a:spLocks noChangeShapeType="1"/>
          </p:cNvSpPr>
          <p:nvPr/>
        </p:nvSpPr>
        <p:spPr bwMode="auto">
          <a:xfrm>
            <a:off x="8077200" y="4084638"/>
            <a:ext cx="0" cy="83026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52" name="Line 44">
            <a:extLst>
              <a:ext uri="{FF2B5EF4-FFF2-40B4-BE49-F238E27FC236}">
                <a16:creationId xmlns="" xmlns:a16="http://schemas.microsoft.com/office/drawing/2014/main" id="{B31B19AC-2F59-44A4-BD00-B80D2C8796B2}"/>
              </a:ext>
            </a:extLst>
          </p:cNvPr>
          <p:cNvSpPr>
            <a:spLocks noChangeShapeType="1"/>
          </p:cNvSpPr>
          <p:nvPr/>
        </p:nvSpPr>
        <p:spPr bwMode="auto">
          <a:xfrm>
            <a:off x="3440113" y="5521325"/>
            <a:ext cx="0" cy="303213"/>
          </a:xfrm>
          <a:prstGeom prst="line">
            <a:avLst/>
          </a:prstGeom>
          <a:noFill/>
          <a:ln w="15875" cap="rnd">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dirty="0"/>
          </a:p>
        </p:txBody>
      </p:sp>
      <p:sp>
        <p:nvSpPr>
          <p:cNvPr id="53" name="Line 45">
            <a:extLst>
              <a:ext uri="{FF2B5EF4-FFF2-40B4-BE49-F238E27FC236}">
                <a16:creationId xmlns="" xmlns:a16="http://schemas.microsoft.com/office/drawing/2014/main" id="{957C433A-0B29-4306-A86F-04460FBD9443}"/>
              </a:ext>
            </a:extLst>
          </p:cNvPr>
          <p:cNvSpPr>
            <a:spLocks noChangeShapeType="1"/>
          </p:cNvSpPr>
          <p:nvPr/>
        </p:nvSpPr>
        <p:spPr bwMode="auto">
          <a:xfrm>
            <a:off x="8077200" y="5521325"/>
            <a:ext cx="0" cy="303213"/>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54" name="Line 46">
            <a:extLst>
              <a:ext uri="{FF2B5EF4-FFF2-40B4-BE49-F238E27FC236}">
                <a16:creationId xmlns="" xmlns:a16="http://schemas.microsoft.com/office/drawing/2014/main" id="{52D85949-7596-418A-87EF-6BEAA989E117}"/>
              </a:ext>
            </a:extLst>
          </p:cNvPr>
          <p:cNvSpPr>
            <a:spLocks noChangeShapeType="1"/>
          </p:cNvSpPr>
          <p:nvPr/>
        </p:nvSpPr>
        <p:spPr bwMode="auto">
          <a:xfrm>
            <a:off x="6578600" y="5521325"/>
            <a:ext cx="0" cy="681038"/>
          </a:xfrm>
          <a:prstGeom prst="line">
            <a:avLst/>
          </a:prstGeom>
          <a:noFill/>
          <a:ln w="158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55" name="Line 47">
            <a:extLst>
              <a:ext uri="{FF2B5EF4-FFF2-40B4-BE49-F238E27FC236}">
                <a16:creationId xmlns="" xmlns:a16="http://schemas.microsoft.com/office/drawing/2014/main" id="{B25EF882-C6D5-4D61-A46F-9B592EAD3F5D}"/>
              </a:ext>
            </a:extLst>
          </p:cNvPr>
          <p:cNvSpPr>
            <a:spLocks noChangeShapeType="1"/>
          </p:cNvSpPr>
          <p:nvPr/>
        </p:nvSpPr>
        <p:spPr bwMode="auto">
          <a:xfrm flipH="1">
            <a:off x="5010150" y="6202363"/>
            <a:ext cx="1568450" cy="0"/>
          </a:xfrm>
          <a:prstGeom prst="line">
            <a:avLst/>
          </a:prstGeom>
          <a:noFill/>
          <a:ln w="158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56" name="Line 48">
            <a:extLst>
              <a:ext uri="{FF2B5EF4-FFF2-40B4-BE49-F238E27FC236}">
                <a16:creationId xmlns="" xmlns:a16="http://schemas.microsoft.com/office/drawing/2014/main" id="{13136AB6-F216-4308-A49F-642A17466B48}"/>
              </a:ext>
            </a:extLst>
          </p:cNvPr>
          <p:cNvSpPr>
            <a:spLocks noChangeShapeType="1"/>
          </p:cNvSpPr>
          <p:nvPr/>
        </p:nvSpPr>
        <p:spPr bwMode="auto">
          <a:xfrm flipV="1">
            <a:off x="5010150" y="5595938"/>
            <a:ext cx="0" cy="606425"/>
          </a:xfrm>
          <a:prstGeom prst="line">
            <a:avLst/>
          </a:prstGeom>
          <a:noFill/>
          <a:ln w="1587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cs-CZ" dirty="0"/>
          </a:p>
        </p:txBody>
      </p:sp>
      <p:sp>
        <p:nvSpPr>
          <p:cNvPr id="57" name="Text Box 49">
            <a:extLst>
              <a:ext uri="{FF2B5EF4-FFF2-40B4-BE49-F238E27FC236}">
                <a16:creationId xmlns="" xmlns:a16="http://schemas.microsoft.com/office/drawing/2014/main" id="{3FA64129-B97B-4806-947C-E9D8D5F38765}"/>
              </a:ext>
            </a:extLst>
          </p:cNvPr>
          <p:cNvSpPr txBox="1">
            <a:spLocks noChangeArrowheads="1"/>
          </p:cNvSpPr>
          <p:nvPr/>
        </p:nvSpPr>
        <p:spPr bwMode="auto">
          <a:xfrm rot="10800000">
            <a:off x="519113" y="2720975"/>
            <a:ext cx="5588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ClrTx/>
              <a:buFontTx/>
              <a:buNone/>
              <a:defRPr/>
            </a:pPr>
            <a:r>
              <a:rPr lang="cs-CZ" altLang="cs-CZ" sz="2425" b="1" dirty="0">
                <a:solidFill>
                  <a:srgbClr val="000000"/>
                </a:solidFill>
                <a:latin typeface="Times New Roman" pitchFamily="18" charset="0"/>
                <a:cs typeface="Times New Roman" pitchFamily="18" charset="0"/>
              </a:rPr>
              <a:t>aktivita</a:t>
            </a:r>
            <a:endParaRPr lang="en-GB" altLang="cs-CZ" sz="2425" b="1" dirty="0">
              <a:solidFill>
                <a:srgbClr val="000000"/>
              </a:solidFill>
              <a:latin typeface="Times New Roman" pitchFamily="18" charset="0"/>
              <a:cs typeface="Times New Roman" pitchFamily="18" charset="0"/>
            </a:endParaRPr>
          </a:p>
        </p:txBody>
      </p:sp>
      <p:sp>
        <p:nvSpPr>
          <p:cNvPr id="58" name="Text Box 50">
            <a:extLst>
              <a:ext uri="{FF2B5EF4-FFF2-40B4-BE49-F238E27FC236}">
                <a16:creationId xmlns="" xmlns:a16="http://schemas.microsoft.com/office/drawing/2014/main" id="{FE7A472A-EC2A-451C-B614-BBD3CBA9EEC8}"/>
              </a:ext>
            </a:extLst>
          </p:cNvPr>
          <p:cNvSpPr txBox="1">
            <a:spLocks noChangeArrowheads="1"/>
          </p:cNvSpPr>
          <p:nvPr/>
        </p:nvSpPr>
        <p:spPr bwMode="auto">
          <a:xfrm rot="16200000">
            <a:off x="-189706" y="5339557"/>
            <a:ext cx="191452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ClrTx/>
              <a:buFontTx/>
              <a:buNone/>
              <a:defRPr/>
            </a:pPr>
            <a:r>
              <a:rPr lang="cs-CZ" altLang="cs-CZ" sz="2425" b="1" dirty="0">
                <a:solidFill>
                  <a:srgbClr val="000000"/>
                </a:solidFill>
                <a:latin typeface="Times New Roman" pitchFamily="18" charset="0"/>
                <a:cs typeface="Times New Roman" pitchFamily="18" charset="0"/>
              </a:rPr>
              <a:t>vůdčí role</a:t>
            </a:r>
            <a:endParaRPr lang="en-GB" altLang="cs-CZ" sz="2425" b="1" dirty="0">
              <a:solidFill>
                <a:srgbClr val="000000"/>
              </a:solidFill>
              <a:latin typeface="Times New Roman" pitchFamily="18" charset="0"/>
              <a:cs typeface="Times New Roman" pitchFamily="18" charset="0"/>
            </a:endParaRPr>
          </a:p>
        </p:txBody>
      </p:sp>
      <p:sp>
        <p:nvSpPr>
          <p:cNvPr id="59" name="Text Box 22">
            <a:extLst>
              <a:ext uri="{FF2B5EF4-FFF2-40B4-BE49-F238E27FC236}">
                <a16:creationId xmlns="" xmlns:a16="http://schemas.microsoft.com/office/drawing/2014/main" id="{41201ED9-8AD3-4BF3-B5A2-BE90D62173B7}"/>
              </a:ext>
            </a:extLst>
          </p:cNvPr>
          <p:cNvSpPr txBox="1">
            <a:spLocks noChangeArrowheads="1"/>
          </p:cNvSpPr>
          <p:nvPr/>
        </p:nvSpPr>
        <p:spPr bwMode="auto">
          <a:xfrm>
            <a:off x="5973763" y="5016500"/>
            <a:ext cx="10302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defRPr/>
            </a:pPr>
            <a:r>
              <a:rPr lang="en-GB" altLang="cs-CZ" sz="1764" dirty="0">
                <a:solidFill>
                  <a:srgbClr val="FFFFFF"/>
                </a:solidFill>
                <a:latin typeface="Times New Roman" pitchFamily="18" charset="0"/>
                <a:cs typeface="Times New Roman" pitchFamily="18" charset="0"/>
              </a:rPr>
              <a:t>A</a:t>
            </a:r>
            <a:r>
              <a:rPr lang="cs-CZ" altLang="cs-CZ" sz="1764" dirty="0">
                <a:solidFill>
                  <a:srgbClr val="FFFFFF"/>
                </a:solidFill>
                <a:latin typeface="Times New Roman" pitchFamily="18" charset="0"/>
                <a:cs typeface="Times New Roman" pitchFamily="18" charset="0"/>
              </a:rPr>
              <a:t>gentura</a:t>
            </a:r>
            <a:endParaRPr lang="en-GB" altLang="cs-CZ" sz="1764" dirty="0">
              <a:solidFill>
                <a:srgbClr val="FFFFFF"/>
              </a:solidFill>
              <a:latin typeface="Times New Roman" pitchFamily="18" charset="0"/>
              <a:cs typeface="Times New Roman" pitchFamily="18" charset="0"/>
            </a:endParaRPr>
          </a:p>
        </p:txBody>
      </p:sp>
      <p:pic>
        <p:nvPicPr>
          <p:cNvPr id="60" name="Picture 2">
            <a:extLst>
              <a:ext uri="{FF2B5EF4-FFF2-40B4-BE49-F238E27FC236}">
                <a16:creationId xmlns="" xmlns:a16="http://schemas.microsoft.com/office/drawing/2014/main" id="{AB8030E9-0342-481F-9A31-8585E85DCE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58075" y="1722438"/>
            <a:ext cx="10541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2" descr="entsoe.eu">
            <a:hlinkClick r:id="rId5"/>
            <a:extLst>
              <a:ext uri="{FF2B5EF4-FFF2-40B4-BE49-F238E27FC236}">
                <a16:creationId xmlns="" xmlns:a16="http://schemas.microsoft.com/office/drawing/2014/main" id="{32D78098-627A-4980-9A31-9DE17CAEA1B3}"/>
              </a:ext>
            </a:extLst>
          </p:cNvPr>
          <p:cNvPicPr>
            <a:picLocks noChangeAspect="1" noChangeArrowheads="1"/>
          </p:cNvPicPr>
          <p:nvPr/>
        </p:nvPicPr>
        <p:blipFill>
          <a:blip r:embed="rId6" cstate="print"/>
          <a:srcRect/>
          <a:stretch>
            <a:fillRect/>
          </a:stretch>
        </p:blipFill>
        <p:spPr bwMode="auto">
          <a:xfrm>
            <a:off x="1295532" y="1858864"/>
            <a:ext cx="1585437" cy="441715"/>
          </a:xfrm>
          <a:prstGeom prst="rect">
            <a:avLst/>
          </a:prstGeom>
          <a:noFill/>
          <a:effectLst>
            <a:outerShdw blurRad="50800" dist="50800" dir="5400000" algn="ctr" rotWithShape="0">
              <a:srgbClr val="000000"/>
            </a:outerShdw>
          </a:effectLst>
          <a:scene3d>
            <a:camera prst="orthographicFront"/>
            <a:lightRig rig="threePt" dir="t"/>
          </a:scene3d>
          <a:sp3d prstMaterial="dkEdge">
            <a:bevelT/>
            <a:bevelB w="114300" prst="artDeco"/>
          </a:sp3d>
        </p:spPr>
      </p:pic>
      <p:sp>
        <p:nvSpPr>
          <p:cNvPr id="62" name="TextovéPole 53">
            <a:extLst>
              <a:ext uri="{FF2B5EF4-FFF2-40B4-BE49-F238E27FC236}">
                <a16:creationId xmlns="" xmlns:a16="http://schemas.microsoft.com/office/drawing/2014/main" id="{920E9E7B-40CD-4C25-A369-03F9D8BF00AC}"/>
              </a:ext>
            </a:extLst>
          </p:cNvPr>
          <p:cNvSpPr txBox="1">
            <a:spLocks noChangeArrowheads="1"/>
          </p:cNvSpPr>
          <p:nvPr/>
        </p:nvSpPr>
        <p:spPr bwMode="auto">
          <a:xfrm>
            <a:off x="2982913" y="1722438"/>
            <a:ext cx="40211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Tx/>
              <a:buFontTx/>
              <a:buNone/>
              <a:defRPr/>
            </a:pPr>
            <a:r>
              <a:rPr lang="cs-CZ" altLang="cs-CZ" sz="3968" b="1" dirty="0">
                <a:solidFill>
                  <a:srgbClr val="000000"/>
                </a:solidFill>
              </a:rPr>
              <a:t>+</a:t>
            </a:r>
            <a:r>
              <a:rPr lang="cs-CZ" altLang="cs-CZ" sz="1984" dirty="0">
                <a:solidFill>
                  <a:srgbClr val="000000"/>
                </a:solidFill>
              </a:rPr>
              <a:t>    </a:t>
            </a:r>
            <a:r>
              <a:rPr lang="cs-CZ" altLang="cs-CZ" sz="2205" dirty="0">
                <a:solidFill>
                  <a:srgbClr val="000000"/>
                </a:solidFill>
                <a:latin typeface="Times New Roman" pitchFamily="18" charset="0"/>
                <a:cs typeface="Times New Roman" pitchFamily="18" charset="0"/>
              </a:rPr>
              <a:t>AGENTURA (ACER)</a:t>
            </a:r>
            <a:r>
              <a:rPr lang="cs-CZ" altLang="cs-CZ" sz="1984" dirty="0">
                <a:solidFill>
                  <a:srgbClr val="000000"/>
                </a:solidFill>
                <a:latin typeface="Times New Roman" pitchFamily="18" charset="0"/>
                <a:cs typeface="Times New Roman" pitchFamily="18" charset="0"/>
              </a:rPr>
              <a:t> </a:t>
            </a:r>
            <a:r>
              <a:rPr lang="cs-CZ" altLang="cs-CZ" sz="1984" dirty="0">
                <a:solidFill>
                  <a:srgbClr val="000000"/>
                </a:solidFill>
              </a:rPr>
              <a:t>   </a:t>
            </a:r>
            <a:r>
              <a:rPr lang="cs-CZ" altLang="cs-CZ" sz="3527" b="1" dirty="0">
                <a:solidFill>
                  <a:srgbClr val="000000"/>
                </a:solidFill>
              </a:rPr>
              <a:t>+</a:t>
            </a:r>
            <a:r>
              <a:rPr lang="cs-CZ" altLang="cs-CZ" sz="1984" dirty="0">
                <a:solidFill>
                  <a:srgbClr val="000000"/>
                </a:solidFill>
              </a:rPr>
              <a:t> </a:t>
            </a:r>
          </a:p>
        </p:txBody>
      </p:sp>
      <p:sp>
        <p:nvSpPr>
          <p:cNvPr id="63" name="Text Box 30">
            <a:extLst>
              <a:ext uri="{FF2B5EF4-FFF2-40B4-BE49-F238E27FC236}">
                <a16:creationId xmlns="" xmlns:a16="http://schemas.microsoft.com/office/drawing/2014/main" id="{784BA8CA-1EAB-4A61-9B72-E4F076FFCB9E}"/>
              </a:ext>
            </a:extLst>
          </p:cNvPr>
          <p:cNvSpPr txBox="1">
            <a:spLocks noChangeArrowheads="1"/>
          </p:cNvSpPr>
          <p:nvPr/>
        </p:nvSpPr>
        <p:spPr bwMode="auto">
          <a:xfrm>
            <a:off x="5486401" y="6837406"/>
            <a:ext cx="5064414" cy="307777"/>
          </a:xfrm>
          <a:prstGeom prst="rect">
            <a:avLst/>
          </a:prstGeom>
          <a:noFill/>
          <a:ln>
            <a:noFill/>
          </a:ln>
        </p:spPr>
        <p:txBody>
          <a:bodyPr wrap="square">
            <a:spAutoFit/>
          </a:bodyPr>
          <a:lstStyle>
            <a:lvl1pPr eaLnBrk="0" hangingPunct="0">
              <a:spcBef>
                <a:spcPct val="20000"/>
              </a:spcBef>
              <a:buClr>
                <a:srgbClr val="C0C0C0"/>
              </a:buClr>
              <a:buFont typeface="Wingdings" pitchFamily="2" charset="2"/>
              <a:buChar char="§"/>
              <a:defRPr sz="2400">
                <a:solidFill>
                  <a:schemeClr val="tx1"/>
                </a:solidFill>
                <a:latin typeface="Arial" charset="0"/>
              </a:defRPr>
            </a:lvl1pPr>
            <a:lvl2pPr marL="742950" indent="-285750" eaLnBrk="0" hangingPunct="0">
              <a:spcBef>
                <a:spcPct val="20000"/>
              </a:spcBef>
              <a:buClr>
                <a:srgbClr val="C0C0C0"/>
              </a:buClr>
              <a:buFont typeface="Arial" charset="0"/>
              <a:buChar char="–"/>
              <a:defRPr sz="22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ClrTx/>
              <a:buFontTx/>
              <a:buNone/>
              <a:defRPr/>
            </a:pPr>
            <a:r>
              <a:rPr lang="cs-CZ" altLang="cs-CZ" sz="1400" b="1" i="1" dirty="0">
                <a:solidFill>
                  <a:srgbClr val="141436"/>
                </a:solidFill>
                <a:latin typeface="Tahoma" panose="020B0604030504040204" pitchFamily="34" charset="0"/>
                <a:ea typeface="Tahoma" panose="020B0604030504040204" pitchFamily="34" charset="0"/>
                <a:cs typeface="Tahoma" panose="020B0604030504040204" pitchFamily="34" charset="0"/>
              </a:rPr>
              <a:t>©</a:t>
            </a:r>
            <a:r>
              <a:rPr lang="cs-CZ" altLang="cs-CZ" sz="1400" i="1" dirty="0">
                <a:solidFill>
                  <a:srgbClr val="FFFFFF"/>
                </a:solidFill>
                <a:latin typeface="Times New Roman" pitchFamily="18" charset="0"/>
                <a:cs typeface="Times New Roman" pitchFamily="18" charset="0"/>
              </a:rPr>
              <a:t> </a:t>
            </a:r>
            <a:r>
              <a:rPr lang="cs-CZ" altLang="cs-CZ" sz="1400" b="1" i="1" dirty="0">
                <a:solidFill>
                  <a:srgbClr val="141436"/>
                </a:solidFill>
                <a:latin typeface="Tahoma" panose="020B0604030504040204" pitchFamily="34" charset="0"/>
                <a:ea typeface="Tahoma" panose="020B0604030504040204" pitchFamily="34" charset="0"/>
                <a:cs typeface="Tahoma" panose="020B0604030504040204" pitchFamily="34" charset="0"/>
              </a:rPr>
              <a:t>JUDr. Vratislav Košťál, PhD.</a:t>
            </a:r>
            <a:endParaRPr lang="en-GB" altLang="cs-CZ" sz="1400" b="1" i="1" dirty="0">
              <a:solidFill>
                <a:srgbClr val="141436"/>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814848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37</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1" y="1220216"/>
            <a:ext cx="9602787" cy="5227781"/>
          </a:xfrm>
        </p:spPr>
        <p:txBody>
          <a:bodyPr/>
          <a:lstStyle/>
          <a:p>
            <a:pPr marL="0" indent="0">
              <a:buNone/>
            </a:pPr>
            <a:endParaRPr lang="cs-CZ" dirty="0"/>
          </a:p>
          <a:p>
            <a:r>
              <a:rPr lang="cs-CZ" b="1" dirty="0"/>
              <a:t>Pozitiva a negativa „Grid kódů“</a:t>
            </a:r>
          </a:p>
          <a:p>
            <a:pPr lvl="1"/>
            <a:r>
              <a:rPr lang="cs-CZ" dirty="0"/>
              <a:t>Přispívají k harmonizaci trhu, fakticky se zřejmě jedná o nezbytnost</a:t>
            </a:r>
          </a:p>
          <a:p>
            <a:pPr lvl="1"/>
            <a:r>
              <a:rPr lang="cs-CZ" dirty="0"/>
              <a:t>Zásadní problém: nesoulad s terminologií národní legislativy a se zákonem upravenými postupy, komplikovaná intertemporální ustanovení </a:t>
            </a:r>
          </a:p>
          <a:p>
            <a:pPr lvl="1"/>
            <a:r>
              <a:rPr lang="cs-CZ" dirty="0"/>
              <a:t>Omezení národních pravomocí, zásadní změny</a:t>
            </a:r>
          </a:p>
          <a:p>
            <a:r>
              <a:rPr lang="cs-CZ" b="1" dirty="0" smtClean="0"/>
              <a:t>Oblast </a:t>
            </a:r>
            <a:r>
              <a:rPr lang="cs-CZ" b="1" dirty="0"/>
              <a:t>propojování</a:t>
            </a:r>
          </a:p>
          <a:p>
            <a:pPr lvl="1"/>
            <a:r>
              <a:rPr lang="cs-CZ" dirty="0"/>
              <a:t>Nařízení Komise (EU) 2016/631 ze dne 14. dubna 2016, kterým se stanoví kodex sítě pro požadavky na připojení výroben k elektrizační soustavě - nařízení zavádí kodex sítě, jenž stanoví požadavky na připojení výroben elektřiny, jmenovitě synchronních výrobních modulů, nesynchronních výrobních modulů a nesynchronních výrobních modulů na moři, k propojené elektrizační soustavě</a:t>
            </a:r>
          </a:p>
          <a:p>
            <a:pPr lvl="1"/>
            <a:r>
              <a:rPr lang="cs-CZ" dirty="0"/>
              <a:t>Nařízení Komise (EU) 2016/1388 ze dne 17. srpna 2016, kterým se stanoví kodex sítě pro připojení spotřeby </a:t>
            </a:r>
          </a:p>
          <a:p>
            <a:pPr lvl="1"/>
            <a:r>
              <a:rPr lang="cs-CZ" dirty="0"/>
              <a:t>Nařízení Komise (EU) 2016/1447 ze dne 26. srpna 2016, kterým se stanoví kodex sítě pro požadavky na připojení vysokonapěťových stejnosměrných soustav a nesynchronních výrobních modulů se stejnosměrným připojením k elektrizační soustavě</a:t>
            </a:r>
          </a:p>
          <a:p>
            <a:pPr marL="503971" lvl="1" indent="0">
              <a:buNone/>
            </a:pPr>
            <a:endParaRPr lang="cs-CZ"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34. </a:t>
            </a:r>
            <a:r>
              <a:rPr lang="cs-CZ" dirty="0"/>
              <a:t>Síťové kodexy (2)</a:t>
            </a:r>
            <a:br>
              <a:rPr lang="cs-CZ" dirty="0"/>
            </a:br>
            <a:r>
              <a:rPr lang="cs-CZ" dirty="0"/>
              <a:t/>
            </a:r>
            <a:br>
              <a:rPr lang="cs-CZ" dirty="0"/>
            </a:br>
            <a:endParaRPr lang="cs-CZ" dirty="0"/>
          </a:p>
        </p:txBody>
      </p:sp>
    </p:spTree>
    <p:extLst>
      <p:ext uri="{BB962C8B-B14F-4D97-AF65-F5344CB8AC3E}">
        <p14:creationId xmlns:p14="http://schemas.microsoft.com/office/powerpoint/2010/main" val="37880364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38</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479856" y="691278"/>
            <a:ext cx="9602787" cy="5227781"/>
          </a:xfrm>
        </p:spPr>
        <p:txBody>
          <a:bodyPr/>
          <a:lstStyle/>
          <a:p>
            <a:pPr marL="0" indent="0">
              <a:buNone/>
            </a:pPr>
            <a:endParaRPr lang="cs-CZ" dirty="0"/>
          </a:p>
          <a:p>
            <a:r>
              <a:rPr lang="cs-CZ" b="1" dirty="0"/>
              <a:t>Rozvoj vnitřního trhu s elektřinou	</a:t>
            </a:r>
          </a:p>
          <a:p>
            <a:pPr lvl="1"/>
            <a:r>
              <a:rPr lang="cs-CZ" dirty="0"/>
              <a:t>Nařízení Komise (EU) 2015/1222 ze dne 24. července 2015, kterým se stanoví rámcový pokyn pro přidělování kapacity a řízení přetížení (podrobný rámcový pokyn pro přidělování kapacity mezi zónami a řízení přetížení na denních a vnitrodenních trzích)</a:t>
            </a:r>
          </a:p>
          <a:p>
            <a:pPr lvl="1"/>
            <a:r>
              <a:rPr lang="cs-CZ" dirty="0"/>
              <a:t>Nařízení Komise (EU) 2016/1719 ze dne 26. září 2016, kterým se stanoví rámcový pokyn pro přidělování kapacity na dlouhodobém trhu (podrobná pravidla pro přidělování kapacity mezi zónami na dlouhodobém trhu, vytvoření společné metodiky pro stanovení dlouhodobé kapacity mezi zónami, vytvoření jednotné platformy pro přidělování)</a:t>
            </a:r>
          </a:p>
          <a:p>
            <a:pPr lvl="1"/>
            <a:r>
              <a:rPr lang="cs-CZ" dirty="0"/>
              <a:t>Nařízení Komise (EU) 2017/2195 ze dne 23. listopadu 2017, kterým se stanoví rámcový pokyn pro obchodní zajišťování výkonové rovnováhy v elektroenergetice (podrobný pokyn pro obchodní zajišťování výkonové rovnováhy, včetně zavedení společných zásad pro obstarávání a zúčtování záloh pro automatickou regulaci frekvence, záloh pro regulaci výkonové rovnováhy a záloh pro náhradu)</a:t>
            </a:r>
          </a:p>
          <a:p>
            <a:r>
              <a:rPr lang="cs-CZ" b="1" dirty="0"/>
              <a:t>Provoz </a:t>
            </a:r>
            <a:r>
              <a:rPr lang="cs-CZ" b="1" dirty="0" smtClean="0"/>
              <a:t>soustav - Oblast </a:t>
            </a:r>
            <a:r>
              <a:rPr lang="cs-CZ" b="1" dirty="0"/>
              <a:t>propojování</a:t>
            </a:r>
          </a:p>
          <a:p>
            <a:pPr lvl="1"/>
            <a:r>
              <a:rPr lang="cs-CZ" dirty="0"/>
              <a:t>Nařízení Komise (EU) 2017/1485 ze dne 2. srpna 2017, kterým se stanoví rámcový pokyn pro provoz elektroenergetických přenosových soustav (účel: zajištění bezpečnosti provozu, kvality frekvence a efektivního využívání propojených soustav a zdrojů; požadavky a zásady týkající se bezpečnosti provozu, výměna dat, koordinace odstávek, …)</a:t>
            </a:r>
          </a:p>
          <a:p>
            <a:pPr lvl="1"/>
            <a:r>
              <a:rPr lang="cs-CZ" dirty="0"/>
              <a:t>Nařízení Komise (EU) 2017/2196 ze dne 24. listopadu 2017, kterým se stanoví kodex sítě pro obranu a obnovu elektrizační soustavy (řízení nouzového stavu, stavu blackoutu a stavu obnovy provozovateli přenosových soustav, simulace a zkoušky, koordinace provozu, …)</a:t>
            </a:r>
          </a:p>
          <a:p>
            <a:pPr marL="503971" lvl="1" indent="0">
              <a:buNone/>
            </a:pPr>
            <a:endParaRPr lang="cs-CZ"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479857" y="200339"/>
            <a:ext cx="9602786" cy="817732"/>
          </a:xfrm>
        </p:spPr>
        <p:txBody>
          <a:bodyPr>
            <a:normAutofit fontScale="90000"/>
          </a:bodyPr>
          <a:lstStyle/>
          <a:p>
            <a:r>
              <a:rPr lang="cs-CZ" dirty="0"/>
              <a:t> </a:t>
            </a:r>
            <a:br>
              <a:rPr lang="cs-CZ" dirty="0"/>
            </a:br>
            <a:r>
              <a:rPr lang="cs-CZ" dirty="0" smtClean="0"/>
              <a:t>35. </a:t>
            </a:r>
            <a:r>
              <a:rPr lang="cs-CZ" dirty="0"/>
              <a:t>Síťové kodexy (3)</a:t>
            </a:r>
            <a:br>
              <a:rPr lang="cs-CZ" dirty="0"/>
            </a:br>
            <a:endParaRPr lang="cs-CZ" dirty="0"/>
          </a:p>
        </p:txBody>
      </p:sp>
    </p:spTree>
    <p:extLst>
      <p:ext uri="{BB962C8B-B14F-4D97-AF65-F5344CB8AC3E}">
        <p14:creationId xmlns:p14="http://schemas.microsoft.com/office/powerpoint/2010/main" val="41783385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39</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433676" y="758398"/>
            <a:ext cx="9602787" cy="5227781"/>
          </a:xfrm>
        </p:spPr>
        <p:txBody>
          <a:bodyPr/>
          <a:lstStyle/>
          <a:p>
            <a:pPr marL="0" indent="0">
              <a:buNone/>
            </a:pPr>
            <a:endParaRPr lang="cs-CZ" dirty="0"/>
          </a:p>
          <a:p>
            <a:r>
              <a:rPr lang="cs-CZ" b="1" dirty="0"/>
              <a:t>Agentura pro spolupráci regulátorů </a:t>
            </a:r>
            <a:r>
              <a:rPr lang="cs-CZ" dirty="0" smtClean="0"/>
              <a:t>(Agentura </a:t>
            </a:r>
            <a:r>
              <a:rPr lang="cs-CZ" dirty="0"/>
              <a:t>Evropské unie pro spolupráci energetických regulačních </a:t>
            </a:r>
            <a:r>
              <a:rPr lang="cs-CZ" dirty="0" smtClean="0"/>
              <a:t>orgánů) je </a:t>
            </a:r>
            <a:r>
              <a:rPr lang="cs-CZ" dirty="0"/>
              <a:t>institucí Společenství s právní subjektivitou, v čele ředitel, správní rada (určována Komisí, Radou a EP</a:t>
            </a:r>
            <a:r>
              <a:rPr lang="cs-CZ" dirty="0" smtClean="0"/>
              <a:t>), </a:t>
            </a:r>
            <a:r>
              <a:rPr lang="cs-CZ" dirty="0"/>
              <a:t>rada regulačních </a:t>
            </a:r>
            <a:r>
              <a:rPr lang="cs-CZ" dirty="0" smtClean="0"/>
              <a:t>orgánů, odvolací senát; sídlo v Lublani</a:t>
            </a:r>
            <a:endParaRPr lang="cs-CZ" dirty="0"/>
          </a:p>
          <a:p>
            <a:pPr lvl="1"/>
            <a:r>
              <a:rPr lang="cs-CZ" dirty="0"/>
              <a:t>vlastní rozpočtová kapitola</a:t>
            </a:r>
          </a:p>
          <a:p>
            <a:r>
              <a:rPr lang="cs-CZ" b="1" dirty="0"/>
              <a:t>Kompetence</a:t>
            </a:r>
          </a:p>
          <a:p>
            <a:pPr lvl="1"/>
            <a:r>
              <a:rPr lang="cs-CZ" dirty="0"/>
              <a:t>monitoruje, koordinuje a kontroluje ENTSO-E a ENTSO-G:</a:t>
            </a:r>
          </a:p>
          <a:p>
            <a:pPr lvl="1"/>
            <a:r>
              <a:rPr lang="cs-CZ" dirty="0"/>
              <a:t>poskytuje stanoviska k jejich vnitřním dokumentům, ročním   programům činnosti, desetiletému plánu rozvoje</a:t>
            </a:r>
          </a:p>
          <a:p>
            <a:pPr lvl="1"/>
            <a:r>
              <a:rPr lang="cs-CZ" dirty="0"/>
              <a:t>monitoruje plnění jejich úkolů, informuje ostatní orgány ES/EU o nikoliv řádném plnění jejich funkcí</a:t>
            </a:r>
          </a:p>
          <a:p>
            <a:pPr lvl="1"/>
            <a:r>
              <a:rPr lang="cs-CZ" dirty="0"/>
              <a:t>spolupracuje na tvorbě rámcových pokynů a kodexů sítě, sleduje a analyzuje provádění </a:t>
            </a:r>
            <a:r>
              <a:rPr lang="cs-CZ" dirty="0" smtClean="0"/>
              <a:t>kodexů</a:t>
            </a:r>
            <a:endParaRPr lang="cs-CZ" dirty="0"/>
          </a:p>
          <a:p>
            <a:pPr lvl="1"/>
            <a:r>
              <a:rPr lang="cs-CZ" dirty="0"/>
              <a:t>sleduje provádění desetiletých plánů rozvoje a úroveň regionální spolupráce</a:t>
            </a:r>
          </a:p>
          <a:p>
            <a:pPr lvl="1"/>
            <a:r>
              <a:rPr lang="cs-CZ" dirty="0"/>
              <a:t>koordinuje a podporuje spolupráci národních regulátorů a vytváří rámec této spolupráce</a:t>
            </a:r>
          </a:p>
          <a:p>
            <a:pPr lvl="1"/>
            <a:r>
              <a:rPr lang="cs-CZ" dirty="0"/>
              <a:t>předkládá k žádosti Komise doporučení pro účastníky trhu a národní regulátory</a:t>
            </a:r>
          </a:p>
          <a:p>
            <a:pPr lvl="1"/>
            <a:r>
              <a:rPr lang="cs-CZ" dirty="0"/>
              <a:t>poskytuje na žádost národních regulátorů stanoviska, zda je jimi přijaté rozhodnutí v souladu s 3. balíčkem</a:t>
            </a:r>
          </a:p>
          <a:p>
            <a:pPr lvl="1"/>
            <a:r>
              <a:rPr lang="cs-CZ" dirty="0"/>
              <a:t>rozhoduje o otázkách přístupu k přeshraniční infrastruktuře (TPA): - pakliže se dotčení regulátoři nemohou v určené lhůtě dohodnout </a:t>
            </a:r>
            <a:r>
              <a:rPr lang="cs-CZ" dirty="0" smtClean="0"/>
              <a:t>nebo </a:t>
            </a:r>
            <a:r>
              <a:rPr lang="cs-CZ" dirty="0"/>
              <a:t>k jejich společné žádosti</a:t>
            </a:r>
          </a:p>
          <a:p>
            <a:pPr lvl="1"/>
            <a:r>
              <a:rPr lang="cs-CZ" dirty="0"/>
              <a:t>může rozhodovat o vynětí z TPA u nových přeshraničních propojů</a:t>
            </a:r>
          </a:p>
          <a:p>
            <a:pPr marL="503971" lvl="1" indent="0">
              <a:buNone/>
            </a:pPr>
            <a:endParaRPr lang="cs-CZ"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433677" y="68090"/>
            <a:ext cx="9602786" cy="817732"/>
          </a:xfrm>
        </p:spPr>
        <p:txBody>
          <a:bodyPr>
            <a:normAutofit fontScale="90000"/>
          </a:bodyPr>
          <a:lstStyle/>
          <a:p>
            <a:r>
              <a:rPr lang="cs-CZ" dirty="0"/>
              <a:t> </a:t>
            </a:r>
            <a:br>
              <a:rPr lang="cs-CZ" dirty="0"/>
            </a:br>
            <a:r>
              <a:rPr lang="cs-CZ" dirty="0" smtClean="0"/>
              <a:t>36</a:t>
            </a:r>
            <a:r>
              <a:rPr lang="pt-BR" dirty="0" smtClean="0"/>
              <a:t>. </a:t>
            </a:r>
            <a:r>
              <a:rPr lang="pt-BR" dirty="0"/>
              <a:t>Nařízení ACER – nařízení č. </a:t>
            </a:r>
            <a:r>
              <a:rPr lang="pt-BR" dirty="0" smtClean="0"/>
              <a:t>713/2009</a:t>
            </a:r>
            <a:r>
              <a:rPr lang="cs-CZ" dirty="0" smtClean="0"/>
              <a:t> </a:t>
            </a:r>
            <a:r>
              <a:rPr lang="cs-CZ" dirty="0" smtClean="0">
                <a:latin typeface="Arial" panose="020B0604020202020204" pitchFamily="34" charset="0"/>
                <a:cs typeface="Arial" panose="020B0604020202020204" pitchFamily="34" charset="0"/>
              </a:rPr>
              <a:t>→</a:t>
            </a:r>
            <a:r>
              <a:rPr lang="cs-CZ" dirty="0" smtClean="0"/>
              <a:t> nařízení č. 2019/942</a:t>
            </a:r>
            <a:r>
              <a:rPr lang="pt-BR" dirty="0"/>
              <a:t/>
            </a:r>
            <a:br>
              <a:rPr lang="pt-BR" dirty="0"/>
            </a:br>
            <a:r>
              <a:rPr lang="cs-CZ" dirty="0"/>
              <a:t/>
            </a:r>
            <a:br>
              <a:rPr lang="cs-CZ" dirty="0"/>
            </a:br>
            <a:endParaRPr lang="cs-CZ" dirty="0"/>
          </a:p>
        </p:txBody>
      </p:sp>
    </p:spTree>
    <p:extLst>
      <p:ext uri="{BB962C8B-B14F-4D97-AF65-F5344CB8AC3E}">
        <p14:creationId xmlns:p14="http://schemas.microsoft.com/office/powerpoint/2010/main" val="2442962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4</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Energetika: centrum pozornosti evropského zákonodárce</a:t>
            </a:r>
          </a:p>
          <a:p>
            <a:pPr lvl="1"/>
            <a:r>
              <a:rPr lang="cs-CZ" dirty="0"/>
              <a:t>Oblíbený předmět regulace z řady politických důvodů</a:t>
            </a:r>
          </a:p>
          <a:p>
            <a:pPr lvl="1"/>
            <a:r>
              <a:rPr lang="cs-CZ" dirty="0"/>
              <a:t>Úzká souvislost národního práva s evropským: národní legislativa jednak transponuje do národního právního řádu příslušné směrnice, jednak národní právo adaptuje na přímo použitelná </a:t>
            </a:r>
            <a:r>
              <a:rPr lang="cs-CZ" dirty="0" smtClean="0"/>
              <a:t>nařízení</a:t>
            </a:r>
          </a:p>
          <a:p>
            <a:pPr lvl="1"/>
            <a:r>
              <a:rPr lang="cs-CZ" dirty="0" smtClean="0"/>
              <a:t>Současnost: propojení otázek evropského trhu a boje proti klimatické změně</a:t>
            </a:r>
            <a:endParaRPr lang="cs-CZ" dirty="0"/>
          </a:p>
          <a:p>
            <a:pPr marL="503971" lvl="1" indent="0">
              <a:buNone/>
            </a:pPr>
            <a:endParaRPr lang="cs-CZ" b="1" dirty="0"/>
          </a:p>
          <a:p>
            <a:r>
              <a:rPr lang="cs-CZ" b="1" dirty="0"/>
              <a:t>Působnost EU po Lisabonu</a:t>
            </a:r>
          </a:p>
          <a:p>
            <a:pPr lvl="1"/>
            <a:r>
              <a:rPr lang="cs-CZ" b="1" dirty="0"/>
              <a:t>Výlučná působnost EU – </a:t>
            </a:r>
            <a:r>
              <a:rPr lang="cs-CZ" dirty="0"/>
              <a:t>veřejná podpora a její zákaz, hospodářská soutěž</a:t>
            </a:r>
          </a:p>
          <a:p>
            <a:pPr lvl="1"/>
            <a:r>
              <a:rPr lang="cs-CZ" b="1" dirty="0"/>
              <a:t>Sdílená působnost </a:t>
            </a:r>
            <a:r>
              <a:rPr lang="cs-CZ" dirty="0"/>
              <a:t> – ochrana spotřebitele (i energetika), ochrana životního prostředí (EIA, podpora OZE), zadávání veřejných zakázek (sektorový zadavatel, smíšený zadavatel), energetika a transevropské sítě</a:t>
            </a:r>
          </a:p>
          <a:p>
            <a:pPr marL="503971" lvl="1" indent="0">
              <a:buNone/>
              <a:defRPr/>
            </a:pPr>
            <a:r>
              <a:rPr lang="cs-CZ" dirty="0"/>
              <a:t>	- principy subsidiarity a proporcionality</a:t>
            </a:r>
          </a:p>
          <a:p>
            <a:pPr lvl="1">
              <a:defRPr/>
            </a:pPr>
            <a:r>
              <a:rPr lang="cs-CZ" b="1" dirty="0"/>
              <a:t>Výlučná působnost členských zemí </a:t>
            </a:r>
            <a:r>
              <a:rPr lang="cs-CZ" dirty="0"/>
              <a:t>- územní plánování (ale nikoliv EIA), nakládání s vodami a půdou, dílčí otázky v dalších oblastech (určení zdrojového mixu)</a:t>
            </a:r>
          </a:p>
          <a:p>
            <a:pPr marL="0" indent="0">
              <a:buNone/>
            </a:pPr>
            <a:endParaRPr lang="cs-CZ" dirty="0"/>
          </a:p>
          <a:p>
            <a:pPr marL="503971" lvl="1" indent="0">
              <a:buNone/>
            </a:pPr>
            <a:endParaRPr lang="cs-CZ" b="1"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1010680"/>
          </a:xfrm>
        </p:spPr>
        <p:txBody>
          <a:bodyPr>
            <a:normAutofit/>
          </a:bodyPr>
          <a:lstStyle/>
          <a:p>
            <a:r>
              <a:rPr lang="cs-CZ" dirty="0"/>
              <a:t>2. Klíčové rysy evropského práva (1)</a:t>
            </a:r>
            <a:br>
              <a:rPr lang="cs-CZ" dirty="0"/>
            </a:br>
            <a:endParaRPr lang="cs-CZ" dirty="0"/>
          </a:p>
        </p:txBody>
      </p:sp>
    </p:spTree>
    <p:extLst>
      <p:ext uri="{BB962C8B-B14F-4D97-AF65-F5344CB8AC3E}">
        <p14:creationId xmlns:p14="http://schemas.microsoft.com/office/powerpoint/2010/main" val="22891878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40</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433676" y="758398"/>
            <a:ext cx="9602787" cy="5227781"/>
          </a:xfrm>
        </p:spPr>
        <p:txBody>
          <a:bodyPr/>
          <a:lstStyle/>
          <a:p>
            <a:pPr marL="0" indent="0">
              <a:buNone/>
            </a:pPr>
            <a:endParaRPr lang="cs-CZ" dirty="0"/>
          </a:p>
          <a:p>
            <a:r>
              <a:rPr lang="cs-CZ" b="1" dirty="0" smtClean="0"/>
              <a:t>Dopad nařízení:</a:t>
            </a:r>
            <a:r>
              <a:rPr lang="cs-CZ" dirty="0" smtClean="0"/>
              <a:t> oblast velkoobchodního trhu s elektřinou (nikoliv dodávky konečným zákazníkům)</a:t>
            </a:r>
          </a:p>
          <a:p>
            <a:pPr lvl="1"/>
            <a:r>
              <a:rPr lang="cs-CZ" dirty="0"/>
              <a:t>Nařízení REMIT ovlivňuje každého, kdo se podílí nebo jehož chování je ovlivněno velkoobchodními trhy s </a:t>
            </a:r>
            <a:r>
              <a:rPr lang="cs-CZ" dirty="0" smtClean="0"/>
              <a:t>energií – konsistentní rámec pro celou EU.</a:t>
            </a:r>
          </a:p>
          <a:p>
            <a:r>
              <a:rPr lang="cs-CZ" b="1" dirty="0" smtClean="0"/>
              <a:t>Cíl: </a:t>
            </a:r>
            <a:r>
              <a:rPr lang="cs-CZ" dirty="0" smtClean="0"/>
              <a:t>zákaz manipulace </a:t>
            </a:r>
            <a:r>
              <a:rPr lang="cs-CZ" dirty="0"/>
              <a:t>s trhem a obchodování zasvěcených osob na základě důvěrných informací na velkoobchodních trzích s </a:t>
            </a:r>
            <a:r>
              <a:rPr lang="cs-CZ" dirty="0" smtClean="0"/>
              <a:t>energií, povinnost účastníků </a:t>
            </a:r>
            <a:r>
              <a:rPr lang="cs-CZ" dirty="0"/>
              <a:t>trhu </a:t>
            </a:r>
            <a:r>
              <a:rPr lang="cs-CZ" dirty="0" smtClean="0"/>
              <a:t>zveřejňovat </a:t>
            </a:r>
            <a:r>
              <a:rPr lang="cs-CZ" dirty="0"/>
              <a:t>důvěrné </a:t>
            </a:r>
            <a:r>
              <a:rPr lang="cs-CZ" dirty="0" smtClean="0"/>
              <a:t>informace</a:t>
            </a:r>
          </a:p>
          <a:p>
            <a:r>
              <a:rPr lang="cs-CZ" b="1" dirty="0" smtClean="0"/>
              <a:t>Nástroje</a:t>
            </a:r>
            <a:r>
              <a:rPr lang="cs-CZ" dirty="0" smtClean="0"/>
              <a:t>:</a:t>
            </a:r>
          </a:p>
          <a:p>
            <a:pPr lvl="1"/>
            <a:r>
              <a:rPr lang="cs-CZ" dirty="0"/>
              <a:t>sběr a </a:t>
            </a:r>
            <a:r>
              <a:rPr lang="cs-CZ" dirty="0" smtClean="0"/>
              <a:t>analýza </a:t>
            </a:r>
            <a:r>
              <a:rPr lang="cs-CZ" dirty="0"/>
              <a:t>údajů o velkoobchodních trzích a dalších příslušných informací za účelem identifikace možných případů zneužívání </a:t>
            </a:r>
            <a:r>
              <a:rPr lang="cs-CZ" dirty="0" smtClean="0"/>
              <a:t>trhu,</a:t>
            </a:r>
          </a:p>
          <a:p>
            <a:pPr lvl="1"/>
            <a:r>
              <a:rPr lang="cs-CZ" dirty="0" smtClean="0"/>
              <a:t>kroky proti zneužití, </a:t>
            </a:r>
            <a:r>
              <a:rPr lang="cs-CZ" dirty="0"/>
              <a:t>pokud je odůvodněné domnívat se, že k podvodnému jednání skutečně </a:t>
            </a:r>
            <a:r>
              <a:rPr lang="cs-CZ" dirty="0" smtClean="0"/>
              <a:t>došlo - </a:t>
            </a:r>
            <a:r>
              <a:rPr lang="cs-CZ" dirty="0"/>
              <a:t>vynucování zákazů a trestání porušení pravidel zneužívání trhu </a:t>
            </a:r>
            <a:r>
              <a:rPr lang="cs-CZ" dirty="0" smtClean="0"/>
              <a:t>(na vnitrostátní úrovni)</a:t>
            </a:r>
          </a:p>
          <a:p>
            <a:pPr lvl="1"/>
            <a:r>
              <a:rPr lang="cs-CZ" dirty="0" smtClean="0"/>
              <a:t>nařízení definuje </a:t>
            </a:r>
            <a:r>
              <a:rPr lang="cs-CZ" dirty="0"/>
              <a:t>zneužívání trhu ve formě skutečné manipulace s trhem nebo pokusu o manipulaci s trhem a obchodování zasvěcených osob na velkoobchodních trzích s energií,</a:t>
            </a:r>
          </a:p>
          <a:p>
            <a:r>
              <a:rPr lang="cs-CZ" dirty="0" smtClean="0"/>
              <a:t>velmi detailní pravidla: </a:t>
            </a:r>
            <a:r>
              <a:rPr lang="en-US" dirty="0"/>
              <a:t>ACER Guidance on application of </a:t>
            </a:r>
            <a:r>
              <a:rPr lang="en-US" dirty="0" smtClean="0"/>
              <a:t>REMIT</a:t>
            </a:r>
            <a:r>
              <a:rPr lang="cs-CZ" dirty="0" smtClean="0"/>
              <a:t> („nezávazné pokyny“)</a:t>
            </a:r>
            <a:r>
              <a:rPr lang="en-US" dirty="0" smtClean="0"/>
              <a:t>. </a:t>
            </a:r>
            <a:endParaRPr lang="cs-CZ" dirty="0" smtClean="0"/>
          </a:p>
          <a:p>
            <a:r>
              <a:rPr lang="cs-CZ" b="1" dirty="0" smtClean="0"/>
              <a:t>Role ERÚ v</a:t>
            </a:r>
            <a:r>
              <a:rPr lang="cs-CZ" b="1" dirty="0"/>
              <a:t> oblasti nařízení </a:t>
            </a:r>
            <a:r>
              <a:rPr lang="cs-CZ" b="1" dirty="0" smtClean="0"/>
              <a:t>REMIT</a:t>
            </a:r>
            <a:r>
              <a:rPr lang="cs-CZ" dirty="0" smtClean="0"/>
              <a:t>: </a:t>
            </a:r>
            <a:r>
              <a:rPr lang="cs-CZ" dirty="0"/>
              <a:t>je správa národního registru účastníků trhu </a:t>
            </a:r>
            <a:r>
              <a:rPr lang="cs-CZ" dirty="0" smtClean="0"/>
              <a:t>zřízeného </a:t>
            </a:r>
            <a:r>
              <a:rPr lang="cs-CZ" dirty="0"/>
              <a:t> Agenturou pro spolupráci energetických regulátorů (ACER</a:t>
            </a:r>
            <a:r>
              <a:rPr lang="cs-CZ" dirty="0" smtClean="0"/>
              <a:t>), spolupráce s ACER </a:t>
            </a:r>
            <a:r>
              <a:rPr lang="cs-CZ" dirty="0"/>
              <a:t>a ostatními vnitrostátními regulačními orgány při monitorování velkoobchodních trhů s energií a zejména pak uplatňování vyšetřovacích, vynucovacích a sankčních pravomocí při porušení ustanovení nařízení REMIT vůči účastníkům trhu.</a:t>
            </a:r>
            <a:r>
              <a:rPr lang="cs-CZ" dirty="0" smtClean="0"/>
              <a:t> </a:t>
            </a:r>
            <a:endParaRPr lang="cs-CZ" dirty="0"/>
          </a:p>
          <a:p>
            <a:pPr marL="503971" lvl="1" indent="0">
              <a:buNone/>
            </a:pPr>
            <a:endParaRPr lang="cs-CZ"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433677" y="68090"/>
            <a:ext cx="9602786" cy="817732"/>
          </a:xfrm>
        </p:spPr>
        <p:txBody>
          <a:bodyPr>
            <a:normAutofit fontScale="90000"/>
          </a:bodyPr>
          <a:lstStyle/>
          <a:p>
            <a:r>
              <a:rPr lang="cs-CZ" dirty="0"/>
              <a:t> </a:t>
            </a:r>
            <a:br>
              <a:rPr lang="cs-CZ" dirty="0"/>
            </a:br>
            <a:r>
              <a:rPr lang="cs-CZ" dirty="0" smtClean="0"/>
              <a:t>37</a:t>
            </a:r>
            <a:r>
              <a:rPr lang="pt-BR" dirty="0" smtClean="0"/>
              <a:t>. </a:t>
            </a:r>
            <a:r>
              <a:rPr lang="pt-BR" dirty="0"/>
              <a:t>Nařízení </a:t>
            </a:r>
            <a:r>
              <a:rPr lang="cs-CZ" dirty="0" smtClean="0"/>
              <a:t>REMIT </a:t>
            </a:r>
            <a:r>
              <a:rPr lang="pt-BR" dirty="0" smtClean="0"/>
              <a:t>– </a:t>
            </a:r>
            <a:r>
              <a:rPr lang="pt-BR" dirty="0"/>
              <a:t>nařízení č. </a:t>
            </a:r>
            <a:r>
              <a:rPr lang="cs-CZ" dirty="0" smtClean="0"/>
              <a:t>č. 1227/2011</a:t>
            </a:r>
            <a:r>
              <a:rPr lang="pt-BR" dirty="0"/>
              <a:t/>
            </a:r>
            <a:br>
              <a:rPr lang="pt-BR" dirty="0"/>
            </a:br>
            <a:r>
              <a:rPr lang="cs-CZ" dirty="0"/>
              <a:t/>
            </a:r>
            <a:br>
              <a:rPr lang="cs-CZ" dirty="0"/>
            </a:br>
            <a:endParaRPr lang="cs-CZ" dirty="0"/>
          </a:p>
        </p:txBody>
      </p:sp>
    </p:spTree>
    <p:extLst>
      <p:ext uri="{BB962C8B-B14F-4D97-AF65-F5344CB8AC3E}">
        <p14:creationId xmlns:p14="http://schemas.microsoft.com/office/powerpoint/2010/main" val="11438863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41</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r>
              <a:rPr lang="cs-CZ" dirty="0" smtClean="0"/>
              <a:t>Nařízení </a:t>
            </a:r>
            <a:r>
              <a:rPr lang="cs-CZ" dirty="0"/>
              <a:t>EP a Rady (EU) 2018/1999 ze dne 11. prosince 2018 </a:t>
            </a:r>
            <a:r>
              <a:rPr lang="cs-CZ" b="1" dirty="0"/>
              <a:t>o správě energetické unie a opatření v oblasti </a:t>
            </a:r>
            <a:r>
              <a:rPr lang="cs-CZ" b="1" dirty="0" smtClean="0"/>
              <a:t>klimatu</a:t>
            </a:r>
          </a:p>
          <a:p>
            <a:pPr marL="251986" lvl="1">
              <a:buFont typeface="Arial" panose="020B0604020202020204" pitchFamily="34" charset="0"/>
              <a:buChar char="•"/>
            </a:pPr>
            <a:r>
              <a:rPr lang="cs-CZ" b="1" dirty="0"/>
              <a:t>Pět rozměrů energetické unie</a:t>
            </a:r>
          </a:p>
          <a:p>
            <a:pPr lvl="1"/>
            <a:r>
              <a:rPr lang="cs-CZ" dirty="0"/>
              <a:t>snižování emisí uhlíku (emise a pohlcení skleníkových plynů, obnovitelné zdroje</a:t>
            </a:r>
            <a:r>
              <a:rPr lang="cs-CZ" dirty="0" smtClean="0"/>
              <a:t>)</a:t>
            </a:r>
          </a:p>
          <a:p>
            <a:pPr lvl="1"/>
            <a:r>
              <a:rPr lang="cs-CZ" dirty="0" smtClean="0"/>
              <a:t>energetická účinnost </a:t>
            </a:r>
          </a:p>
          <a:p>
            <a:pPr lvl="1"/>
            <a:r>
              <a:rPr lang="cs-CZ" dirty="0" smtClean="0"/>
              <a:t>energetická </a:t>
            </a:r>
            <a:r>
              <a:rPr lang="cs-CZ" dirty="0"/>
              <a:t>bezpečnost (zvýšení diverzifikace energetických zdrojů a dodávek ze třetích zemí</a:t>
            </a:r>
            <a:r>
              <a:rPr lang="cs-CZ" dirty="0" smtClean="0"/>
              <a:t>, zvýšení flexibility </a:t>
            </a:r>
            <a:r>
              <a:rPr lang="cs-CZ" dirty="0"/>
              <a:t>energetického systému, připravenosti vypořádat se s omezenou nebo přerušenou dodávkou </a:t>
            </a:r>
            <a:r>
              <a:rPr lang="cs-CZ" dirty="0" smtClean="0"/>
              <a:t>energetických zdrojů, …)</a:t>
            </a:r>
          </a:p>
          <a:p>
            <a:pPr lvl="1"/>
            <a:r>
              <a:rPr lang="cs-CZ" dirty="0" smtClean="0"/>
              <a:t>vnitřní trh s energií </a:t>
            </a:r>
            <a:r>
              <a:rPr lang="cs-CZ" dirty="0"/>
              <a:t>(</a:t>
            </a:r>
            <a:r>
              <a:rPr lang="cs-CZ" dirty="0" smtClean="0"/>
              <a:t>zejména propojitelnost elektroenergetických soustav)</a:t>
            </a:r>
          </a:p>
          <a:p>
            <a:pPr lvl="1"/>
            <a:r>
              <a:rPr lang="cs-CZ" dirty="0"/>
              <a:t>výzkum, inovace a konkurenceschopnost</a:t>
            </a:r>
            <a:endParaRPr lang="cs-CZ" dirty="0" smtClean="0"/>
          </a:p>
          <a:p>
            <a:pPr lvl="1"/>
            <a:endParaRPr lang="cs-CZ" dirty="0" smtClean="0"/>
          </a:p>
          <a:p>
            <a:r>
              <a:rPr lang="cs-CZ" b="1" dirty="0" smtClean="0"/>
              <a:t>Integrované </a:t>
            </a:r>
            <a:r>
              <a:rPr lang="cs-CZ" b="1" dirty="0"/>
              <a:t>vnitrostátní plány v oblasti energetiky a klimatu</a:t>
            </a:r>
          </a:p>
          <a:p>
            <a:pPr lvl="1"/>
            <a:r>
              <a:rPr lang="cs-CZ" dirty="0" smtClean="0"/>
              <a:t>předkládá každý členský stát Komisi do </a:t>
            </a:r>
            <a:r>
              <a:rPr lang="cs-CZ" dirty="0"/>
              <a:t>31. prosince 2019, poté </a:t>
            </a:r>
            <a:r>
              <a:rPr lang="cs-CZ" dirty="0" smtClean="0"/>
              <a:t>do 1</a:t>
            </a:r>
            <a:r>
              <a:rPr lang="cs-CZ" dirty="0"/>
              <a:t>. ledna 2029 a následně každých deset let </a:t>
            </a:r>
            <a:r>
              <a:rPr lang="cs-CZ" dirty="0" smtClean="0"/>
              <a:t>(návrh předkládá se Komisi rok dopředu)</a:t>
            </a:r>
          </a:p>
          <a:p>
            <a:pPr lvl="1"/>
            <a:r>
              <a:rPr lang="cs-CZ" dirty="0" smtClean="0"/>
              <a:t>první </a:t>
            </a:r>
            <a:r>
              <a:rPr lang="cs-CZ" dirty="0"/>
              <a:t>plán bude pokrývat období od roku 2021 do roku 2030 s přihlédnutím k dlouhodobější </a:t>
            </a:r>
            <a:r>
              <a:rPr lang="cs-CZ" dirty="0" smtClean="0"/>
              <a:t>perspektivě (Gottwaldova pětiletka: pouze 5 let)</a:t>
            </a:r>
          </a:p>
          <a:p>
            <a:pPr marL="503971" lvl="1" indent="0">
              <a:buNone/>
            </a:pPr>
            <a:endParaRPr lang="cs-CZ" dirty="0"/>
          </a:p>
          <a:p>
            <a:pPr marL="503971" lvl="1" indent="0">
              <a:buNone/>
            </a:pPr>
            <a:endParaRPr lang="cs-CZ"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r>
            <a:br>
              <a:rPr lang="cs-CZ" dirty="0"/>
            </a:br>
            <a:r>
              <a:rPr lang="cs-CZ" dirty="0" smtClean="0"/>
              <a:t>38. Klimaplán – nařízení 2018/1999 (1)</a:t>
            </a:r>
            <a:r>
              <a:rPr lang="cs-CZ" dirty="0"/>
              <a:t/>
            </a:r>
            <a:br>
              <a:rPr lang="cs-CZ" dirty="0"/>
            </a:br>
            <a:endParaRPr lang="cs-CZ" dirty="0"/>
          </a:p>
        </p:txBody>
      </p:sp>
    </p:spTree>
    <p:extLst>
      <p:ext uri="{BB962C8B-B14F-4D97-AF65-F5344CB8AC3E}">
        <p14:creationId xmlns:p14="http://schemas.microsoft.com/office/powerpoint/2010/main" val="9038018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42</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r>
              <a:rPr lang="cs-CZ" b="1" dirty="0" smtClean="0"/>
              <a:t>Integrované </a:t>
            </a:r>
            <a:r>
              <a:rPr lang="cs-CZ" b="1" dirty="0"/>
              <a:t>vnitrostátní plány v oblasti energetiky a </a:t>
            </a:r>
            <a:r>
              <a:rPr lang="cs-CZ" b="1" dirty="0" smtClean="0"/>
              <a:t>klimatu - obsah</a:t>
            </a:r>
            <a:endParaRPr lang="cs-CZ" b="1" dirty="0"/>
          </a:p>
          <a:p>
            <a:pPr lvl="1"/>
            <a:r>
              <a:rPr lang="cs-CZ" dirty="0" smtClean="0"/>
              <a:t>zejména </a:t>
            </a:r>
            <a:r>
              <a:rPr lang="cs-CZ" dirty="0"/>
              <a:t>popis vnitrostátních cílů, úkolů a příspěvků souvisejících s rozměry energetické unie, popisu plánovaných politik a opatření souvisejících s příslušnými cíli, včetně potřebných investic, </a:t>
            </a:r>
          </a:p>
          <a:p>
            <a:pPr lvl="1"/>
            <a:r>
              <a:rPr lang="cs-CZ" dirty="0" smtClean="0"/>
              <a:t>závazný </a:t>
            </a:r>
            <a:r>
              <a:rPr lang="cs-CZ" dirty="0"/>
              <a:t>vnitrostátní úkol členského státu týkající se emisí skleníkových plynů</a:t>
            </a:r>
          </a:p>
          <a:p>
            <a:pPr lvl="1"/>
            <a:r>
              <a:rPr lang="cs-CZ" dirty="0" smtClean="0"/>
              <a:t>příspěvek </a:t>
            </a:r>
            <a:r>
              <a:rPr lang="cs-CZ" dirty="0"/>
              <a:t>k závaznému cíli EU (alespoň 32 % podíl energie z </a:t>
            </a:r>
            <a:r>
              <a:rPr lang="cs-CZ" dirty="0" smtClean="0"/>
              <a:t>OZE do </a:t>
            </a:r>
            <a:r>
              <a:rPr lang="cs-CZ" dirty="0"/>
              <a:t>roku 2030 – čl. 3 směrnice 2018/2001/EU ve formě podílu energie členského státu z obnovitelných zdrojů na hrubé konečné spotřebě energie v roce 2030, s orientační trajektorií tohoto příspěvku od roku 2021</a:t>
            </a:r>
          </a:p>
          <a:p>
            <a:pPr lvl="1"/>
            <a:r>
              <a:rPr lang="cs-CZ" dirty="0" smtClean="0"/>
              <a:t>kumulativní </a:t>
            </a:r>
            <a:r>
              <a:rPr lang="cs-CZ" dirty="0"/>
              <a:t>objem úspor energie v konečné spotřebě, cíle dlouhodobé strategie renovací vnitrostátního fondu obytných a jiných než obytných budov, veřejných i soukromých, celková podlahová plocha, která bude renovována, nebo ekvivalentní roční energetické úspory,</a:t>
            </a:r>
          </a:p>
          <a:p>
            <a:pPr lvl="1"/>
            <a:r>
              <a:rPr lang="cs-CZ" dirty="0" smtClean="0"/>
              <a:t>propojitelnost </a:t>
            </a:r>
            <a:r>
              <a:rPr lang="cs-CZ" dirty="0"/>
              <a:t>elektroenergetických soustav, kterou hodlá členský stát dosáhnout v roce 2030 při zohlednění cíle nejméně 15 % propojení </a:t>
            </a:r>
            <a:r>
              <a:rPr lang="cs-CZ" dirty="0" smtClean="0"/>
              <a:t>elektroenerg. </a:t>
            </a:r>
            <a:r>
              <a:rPr lang="cs-CZ" dirty="0"/>
              <a:t>soustav pro rok 2030, a klíčové projekty infrastruktury pro přenos a distribuci elektrické energie a plynu a případně její </a:t>
            </a:r>
            <a:r>
              <a:rPr lang="cs-CZ" dirty="0" smtClean="0"/>
              <a:t>modernizaci</a:t>
            </a:r>
          </a:p>
          <a:p>
            <a:pPr marL="251986" lvl="1">
              <a:buFont typeface="Arial" panose="020B0604020202020204" pitchFamily="34" charset="0"/>
              <a:buChar char="•"/>
            </a:pPr>
            <a:r>
              <a:rPr lang="cs-CZ" b="1" dirty="0"/>
              <a:t>Dvouleté zprávy o </a:t>
            </a:r>
            <a:r>
              <a:rPr lang="cs-CZ" b="1" dirty="0" smtClean="0"/>
              <a:t>pokroku, každoroční podávání zpráv, vyhodnocování ze strany Komise</a:t>
            </a:r>
          </a:p>
          <a:p>
            <a:pPr marL="251986" lvl="1">
              <a:buFont typeface="Arial" panose="020B0604020202020204" pitchFamily="34" charset="0"/>
              <a:buChar char="•"/>
            </a:pPr>
            <a:r>
              <a:rPr lang="cs-CZ" b="1" dirty="0" smtClean="0"/>
              <a:t>mechanismus </a:t>
            </a:r>
            <a:r>
              <a:rPr lang="cs-CZ" b="1" dirty="0"/>
              <a:t>Unie pro financování energie z obnovitelných zdrojů </a:t>
            </a:r>
            <a:r>
              <a:rPr lang="cs-CZ" dirty="0" smtClean="0"/>
              <a:t>– zřídí Komise do </a:t>
            </a:r>
            <a:r>
              <a:rPr lang="cs-CZ" dirty="0"/>
              <a:t>1. </a:t>
            </a:r>
            <a:r>
              <a:rPr lang="cs-CZ" dirty="0" smtClean="0"/>
              <a:t>1. </a:t>
            </a:r>
            <a:r>
              <a:rPr lang="cs-CZ" dirty="0"/>
              <a:t>2021 </a:t>
            </a:r>
            <a:r>
              <a:rPr lang="cs-CZ" dirty="0" smtClean="0"/>
              <a:t>– má být zaměřený </a:t>
            </a:r>
            <a:r>
              <a:rPr lang="cs-CZ" dirty="0"/>
              <a:t>na veřejnou soutěž o podporu pro nové projekty v oblasti energie z obnovitelných zdrojů </a:t>
            </a:r>
            <a:r>
              <a:rPr lang="cs-CZ" dirty="0" smtClean="0"/>
              <a:t>s</a:t>
            </a:r>
            <a:r>
              <a:rPr lang="cs-CZ" dirty="0"/>
              <a:t> cílem dorovnat rozdíl oproti orientační trajektorii Unie. Podpora může být poskytována mimo jiné formou prémie vyplácené dodatečně k tržním cenám a přiděluje se projektům podávajícím nabídku na nejnižší náklady či prémii.</a:t>
            </a:r>
          </a:p>
          <a:p>
            <a:pPr marL="251986" lvl="1">
              <a:buFont typeface="Arial" panose="020B0604020202020204" pitchFamily="34" charset="0"/>
              <a:buChar char="•"/>
            </a:pPr>
            <a:endParaRPr lang="cs-CZ" b="1" dirty="0"/>
          </a:p>
          <a:p>
            <a:pPr marL="503971" lvl="1" indent="0">
              <a:buNone/>
            </a:pPr>
            <a:endParaRPr lang="cs-CZ"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r>
            <a:br>
              <a:rPr lang="cs-CZ" dirty="0"/>
            </a:br>
            <a:r>
              <a:rPr lang="cs-CZ" dirty="0" smtClean="0"/>
              <a:t>39. Klimaplán – nařízení 2018/1999 (2)</a:t>
            </a:r>
            <a:r>
              <a:rPr lang="cs-CZ" dirty="0"/>
              <a:t/>
            </a:r>
            <a:br>
              <a:rPr lang="cs-CZ" dirty="0"/>
            </a:br>
            <a:endParaRPr lang="cs-CZ" dirty="0"/>
          </a:p>
        </p:txBody>
      </p:sp>
    </p:spTree>
    <p:extLst>
      <p:ext uri="{BB962C8B-B14F-4D97-AF65-F5344CB8AC3E}">
        <p14:creationId xmlns:p14="http://schemas.microsoft.com/office/powerpoint/2010/main" val="10565418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43</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pPr marL="251986" lvl="1">
              <a:buFont typeface="Arial" panose="020B0604020202020204" pitchFamily="34" charset="0"/>
              <a:buChar char="•"/>
            </a:pPr>
            <a:r>
              <a:rPr lang="cs-CZ" dirty="0"/>
              <a:t>nahrazuje směrnici </a:t>
            </a:r>
            <a:r>
              <a:rPr lang="cs-CZ" dirty="0" smtClean="0"/>
              <a:t>2009/28/ES</a:t>
            </a:r>
          </a:p>
          <a:p>
            <a:pPr marL="251986" lvl="1">
              <a:buFont typeface="Arial" panose="020B0604020202020204" pitchFamily="34" charset="0"/>
              <a:buChar char="•"/>
            </a:pPr>
            <a:r>
              <a:rPr lang="cs-CZ" dirty="0" smtClean="0"/>
              <a:t>Pařížská dohoda o </a:t>
            </a:r>
            <a:r>
              <a:rPr lang="cs-CZ" dirty="0"/>
              <a:t>změně klimatu: </a:t>
            </a:r>
            <a:r>
              <a:rPr lang="cs-CZ" dirty="0" smtClean="0"/>
              <a:t>závazný </a:t>
            </a:r>
            <a:r>
              <a:rPr lang="cs-CZ" dirty="0"/>
              <a:t>cíle Unie snížit do roku 2030 emise nejméně o 40 % pod úroveň roku </a:t>
            </a:r>
            <a:r>
              <a:rPr lang="cs-CZ" dirty="0" smtClean="0"/>
              <a:t>1990</a:t>
            </a:r>
          </a:p>
          <a:p>
            <a:pPr marL="251986" lvl="1">
              <a:buFont typeface="Arial" panose="020B0604020202020204" pitchFamily="34" charset="0"/>
              <a:buChar char="•"/>
            </a:pPr>
            <a:endParaRPr lang="cs-CZ" dirty="0" smtClean="0"/>
          </a:p>
          <a:p>
            <a:pPr marL="251986" lvl="1">
              <a:buFont typeface="Arial" panose="020B0604020202020204" pitchFamily="34" charset="0"/>
              <a:buChar char="•"/>
            </a:pPr>
            <a:r>
              <a:rPr lang="cs-CZ" dirty="0"/>
              <a:t>závazný cíl na úrovni </a:t>
            </a:r>
            <a:r>
              <a:rPr lang="cs-CZ" dirty="0" smtClean="0"/>
              <a:t>Unie: alespoň </a:t>
            </a:r>
            <a:r>
              <a:rPr lang="cs-CZ" b="1" dirty="0"/>
              <a:t>32 % podílu energie z obnovitelných </a:t>
            </a:r>
            <a:r>
              <a:rPr lang="cs-CZ" b="1" dirty="0" smtClean="0"/>
              <a:t>zdrojů</a:t>
            </a:r>
            <a:r>
              <a:rPr lang="cs-CZ" dirty="0" smtClean="0"/>
              <a:t>, Komise může posoudit i možné zvýšení tohoto cíle (detailní pravidla pro výpočet)</a:t>
            </a:r>
          </a:p>
          <a:p>
            <a:pPr marL="755958" lvl="2">
              <a:buFont typeface="Arial" panose="020B0604020202020204" pitchFamily="34" charset="0"/>
              <a:buChar char="•"/>
            </a:pPr>
            <a:r>
              <a:rPr lang="cs-CZ" dirty="0" smtClean="0"/>
              <a:t>členské státy stanoví své příspěvky v integrovaných vnitrostátních plánech v oblasti energetiky a klimatu (klimaplán)</a:t>
            </a:r>
          </a:p>
          <a:p>
            <a:pPr marL="251986" lvl="1">
              <a:buFont typeface="Arial" panose="020B0604020202020204" pitchFamily="34" charset="0"/>
              <a:buChar char="•"/>
            </a:pPr>
            <a:r>
              <a:rPr lang="cs-CZ" b="1" dirty="0" smtClean="0"/>
              <a:t>energie </a:t>
            </a:r>
            <a:r>
              <a:rPr lang="cs-CZ" b="1" dirty="0"/>
              <a:t>z obnovitelných zdrojů</a:t>
            </a:r>
            <a:r>
              <a:rPr lang="cs-CZ" dirty="0"/>
              <a:t> = energie z obnovitelných nefosilních zdrojů: energie větrná, slunečního záření (termální a fotovoltaická), geotermální, energie okolního prostředí, energie z přílivu nebo vln a jiná energie z oceánů, energie vody, energie biomasy, energie skládkového plynu, energie kalového plynu z čistíren odpadních vod a energie bioplynu</a:t>
            </a:r>
          </a:p>
          <a:p>
            <a:pPr marL="251986" lvl="1">
              <a:buFont typeface="Arial" panose="020B0604020202020204" pitchFamily="34" charset="0"/>
              <a:buChar char="•"/>
            </a:pPr>
            <a:endParaRPr lang="cs-CZ" dirty="0" smtClean="0"/>
          </a:p>
          <a:p>
            <a:pPr marL="251986" lvl="1">
              <a:buFont typeface="Arial" panose="020B0604020202020204" pitchFamily="34" charset="0"/>
              <a:buChar char="•"/>
            </a:pPr>
            <a:r>
              <a:rPr lang="cs-CZ" b="1" dirty="0" smtClean="0"/>
              <a:t>3 oblasti využívání </a:t>
            </a:r>
            <a:r>
              <a:rPr lang="cs-CZ" b="1" dirty="0"/>
              <a:t>energie z obnovitelných zdrojů </a:t>
            </a:r>
            <a:endParaRPr lang="cs-CZ" dirty="0" smtClean="0"/>
          </a:p>
          <a:p>
            <a:pPr marL="755958" lvl="2">
              <a:buFont typeface="Arial" panose="020B0604020202020204" pitchFamily="34" charset="0"/>
              <a:buChar char="•"/>
            </a:pPr>
            <a:r>
              <a:rPr lang="cs-CZ" dirty="0" smtClean="0"/>
              <a:t>elektřina z OZE</a:t>
            </a:r>
          </a:p>
          <a:p>
            <a:pPr marL="755958" lvl="2">
              <a:buFont typeface="Arial" panose="020B0604020202020204" pitchFamily="34" charset="0"/>
              <a:buChar char="•"/>
            </a:pPr>
            <a:r>
              <a:rPr lang="cs-CZ" dirty="0" smtClean="0"/>
              <a:t>energie z OZE při vytápění a chlazení</a:t>
            </a:r>
          </a:p>
          <a:p>
            <a:pPr marL="755958" lvl="2">
              <a:buFont typeface="Arial" panose="020B0604020202020204" pitchFamily="34" charset="0"/>
              <a:buChar char="•"/>
            </a:pPr>
            <a:r>
              <a:rPr lang="cs-CZ" dirty="0" smtClean="0"/>
              <a:t>energie z OZE v odvětví dopravy</a:t>
            </a:r>
            <a:endParaRPr lang="cs-CZ" dirty="0"/>
          </a:p>
          <a:p>
            <a:pPr marL="503971" lvl="1" indent="0">
              <a:buNone/>
            </a:pPr>
            <a:endParaRPr lang="cs-CZ"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r>
            <a:br>
              <a:rPr lang="cs-CZ" dirty="0"/>
            </a:br>
            <a:r>
              <a:rPr lang="cs-CZ" dirty="0" smtClean="0"/>
              <a:t>40. Směrnice 2018/2001 – podpora OZE (1)</a:t>
            </a:r>
            <a:r>
              <a:rPr lang="cs-CZ" dirty="0"/>
              <a:t/>
            </a:r>
            <a:br>
              <a:rPr lang="cs-CZ" dirty="0"/>
            </a:br>
            <a:endParaRPr lang="cs-CZ" dirty="0"/>
          </a:p>
        </p:txBody>
      </p:sp>
    </p:spTree>
    <p:extLst>
      <p:ext uri="{BB962C8B-B14F-4D97-AF65-F5344CB8AC3E}">
        <p14:creationId xmlns:p14="http://schemas.microsoft.com/office/powerpoint/2010/main" val="42398060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44</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pPr marL="251986" lvl="1">
              <a:buFont typeface="Arial" panose="020B0604020202020204" pitchFamily="34" charset="0"/>
              <a:buChar char="•"/>
            </a:pPr>
            <a:r>
              <a:rPr lang="cs-CZ" b="1" dirty="0" smtClean="0"/>
              <a:t>poskytování podpory elektřiny z OZE: </a:t>
            </a:r>
            <a:endParaRPr lang="cs-CZ" b="1" dirty="0"/>
          </a:p>
          <a:p>
            <a:pPr lvl="1"/>
            <a:r>
              <a:rPr lang="cs-CZ" dirty="0"/>
              <a:t>podpora má být poskytována způsobem, který bude co nejméně narušovat fungování trhů s elektřinou (protimluv)</a:t>
            </a:r>
          </a:p>
          <a:p>
            <a:pPr lvl="1"/>
            <a:r>
              <a:rPr lang="cs-CZ" dirty="0"/>
              <a:t>zohlednění rozdílných schopností malých a velkých výrobců reagovat na tržní signály</a:t>
            </a:r>
          </a:p>
          <a:p>
            <a:pPr lvl="1"/>
            <a:r>
              <a:rPr lang="cs-CZ" dirty="0"/>
              <a:t>čl. 108 Smlouvy o fungování EU: Komise má výlučnou pravomoc při posuzování slučitelnosti opatření státní podpory, která mohou členské státy zavést za účelem využití energie z obnovitelných zdrojů, s vnitřním trhem – touto směrnicí není pravomoc Komise dotčena</a:t>
            </a:r>
          </a:p>
          <a:p>
            <a:pPr lvl="1"/>
            <a:r>
              <a:rPr lang="cs-CZ" dirty="0"/>
              <a:t>měla by být předvídatelná a stabilní, bez častých a retroaktivních změn</a:t>
            </a:r>
          </a:p>
          <a:p>
            <a:pPr lvl="1"/>
            <a:r>
              <a:rPr lang="cs-CZ" dirty="0"/>
              <a:t>formy podpory: určují členské státy (každý samostatně nebo více společně), např. investiční pomoc, osvobození od daně, snížení daně nebo vrácení daně, podpora formou povinnosti využívat energii z obnovitelných zdrojů, včetně režimů využívajících zelené certifikáty, a režimy přímé podpory cen, včetně výkupních cen a plateb klouzavých nebo pevných bonusů;</a:t>
            </a:r>
          </a:p>
          <a:p>
            <a:pPr lvl="1"/>
            <a:r>
              <a:rPr lang="cs-CZ" dirty="0"/>
              <a:t>požadavek transparentnosti, nediskriminace, efektivnosti: výběrová řízení</a:t>
            </a:r>
          </a:p>
          <a:p>
            <a:pPr marL="251986" lvl="1">
              <a:buFont typeface="Arial" panose="020B0604020202020204" pitchFamily="34" charset="0"/>
              <a:buChar char="•"/>
            </a:pPr>
            <a:endParaRPr lang="cs-CZ" dirty="0" smtClean="0"/>
          </a:p>
          <a:p>
            <a:pPr marL="251986" lvl="1">
              <a:buFont typeface="Arial" panose="020B0604020202020204" pitchFamily="34" charset="0"/>
              <a:buChar char="•"/>
            </a:pPr>
            <a:r>
              <a:rPr lang="cs-CZ" dirty="0" smtClean="0"/>
              <a:t>zpřístupnění režimů podpory pro jiné členské státy (</a:t>
            </a:r>
            <a:r>
              <a:rPr lang="cs-CZ" b="1" dirty="0" smtClean="0"/>
              <a:t>přeshraniční podpora</a:t>
            </a:r>
            <a:r>
              <a:rPr lang="cs-CZ" dirty="0" smtClean="0"/>
              <a:t>) – rozhoduje o tom členský stát, musí se ale dohodnout s dotčenými státy (mj. kvůli přidělování množství elektřiny z OZE)</a:t>
            </a:r>
          </a:p>
          <a:p>
            <a:pPr marL="251986" lvl="1">
              <a:buFont typeface="Arial" panose="020B0604020202020204" pitchFamily="34" charset="0"/>
              <a:buChar char="•"/>
            </a:pPr>
            <a:endParaRPr lang="cs-CZ" dirty="0" smtClean="0"/>
          </a:p>
          <a:p>
            <a:pPr marL="251986" lvl="1">
              <a:buFont typeface="Arial" panose="020B0604020202020204" pitchFamily="34" charset="0"/>
              <a:buChar char="•"/>
            </a:pPr>
            <a:endParaRPr lang="cs-CZ" b="1" dirty="0" smtClean="0"/>
          </a:p>
          <a:p>
            <a:pPr marL="251986" lvl="1">
              <a:buFont typeface="Arial" panose="020B0604020202020204" pitchFamily="34" charset="0"/>
              <a:buChar char="•"/>
            </a:pPr>
            <a:endParaRPr lang="cs-CZ" b="1" dirty="0"/>
          </a:p>
          <a:p>
            <a:pPr marL="503971" lvl="1" indent="0">
              <a:buNone/>
            </a:pPr>
            <a:endParaRPr lang="cs-CZ"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r>
            <a:br>
              <a:rPr lang="cs-CZ" dirty="0"/>
            </a:br>
            <a:r>
              <a:rPr lang="cs-CZ" dirty="0" smtClean="0"/>
              <a:t>41. Směrnice 2018/2001 – podpora OZE (2)</a:t>
            </a:r>
            <a:r>
              <a:rPr lang="cs-CZ" dirty="0"/>
              <a:t/>
            </a:r>
            <a:br>
              <a:rPr lang="cs-CZ" dirty="0"/>
            </a:br>
            <a:endParaRPr lang="cs-CZ" dirty="0"/>
          </a:p>
        </p:txBody>
      </p:sp>
    </p:spTree>
    <p:extLst>
      <p:ext uri="{BB962C8B-B14F-4D97-AF65-F5344CB8AC3E}">
        <p14:creationId xmlns:p14="http://schemas.microsoft.com/office/powerpoint/2010/main" val="10639431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45</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pPr marL="251986" lvl="1">
              <a:buFont typeface="Arial" panose="020B0604020202020204" pitchFamily="34" charset="0"/>
              <a:buChar char="•"/>
            </a:pPr>
            <a:r>
              <a:rPr lang="cs-CZ" b="1" dirty="0" smtClean="0"/>
              <a:t>další způsoby podpory OZE</a:t>
            </a:r>
            <a:endParaRPr lang="cs-CZ" b="1" dirty="0"/>
          </a:p>
          <a:p>
            <a:pPr lvl="1"/>
            <a:endParaRPr lang="cs-CZ" dirty="0" smtClean="0"/>
          </a:p>
          <a:p>
            <a:pPr lvl="1"/>
            <a:r>
              <a:rPr lang="cs-CZ" dirty="0" smtClean="0"/>
              <a:t>jednotné kontaktní místo pro povolovací </a:t>
            </a:r>
            <a:r>
              <a:rPr lang="cs-CZ" dirty="0"/>
              <a:t>řízení </a:t>
            </a:r>
            <a:endParaRPr lang="cs-CZ" dirty="0" smtClean="0"/>
          </a:p>
          <a:p>
            <a:pPr lvl="1"/>
            <a:r>
              <a:rPr lang="cs-CZ" dirty="0" smtClean="0"/>
              <a:t>povolovací řízení pokryje </a:t>
            </a:r>
            <a:r>
              <a:rPr lang="cs-CZ" dirty="0"/>
              <a:t>příslušná správní povolení k výstavbě, modernizaci a provozu zařízení na výrobu energie z obnovitelných zdrojů a nezbytné vybavení pro jejich připojení k síti. Povolovací řízení zahrnuje všechny </a:t>
            </a:r>
            <a:r>
              <a:rPr lang="cs-CZ" dirty="0" smtClean="0"/>
              <a:t>postupy.</a:t>
            </a:r>
          </a:p>
          <a:p>
            <a:pPr lvl="1"/>
            <a:r>
              <a:rPr lang="cs-CZ" dirty="0" smtClean="0"/>
              <a:t>délka </a:t>
            </a:r>
            <a:r>
              <a:rPr lang="cs-CZ" dirty="0"/>
              <a:t>povolovacího řízení </a:t>
            </a:r>
            <a:r>
              <a:rPr lang="cs-CZ" dirty="0" smtClean="0"/>
              <a:t>nepřekročí dva </a:t>
            </a:r>
            <a:r>
              <a:rPr lang="cs-CZ" dirty="0"/>
              <a:t>roky pro elektrárny (pro zařízení s elektrickým výkonem nižším než 150 kW jeden </a:t>
            </a:r>
            <a:r>
              <a:rPr lang="cs-CZ" dirty="0" smtClean="0"/>
              <a:t>rok), </a:t>
            </a:r>
            <a:r>
              <a:rPr lang="cs-CZ" dirty="0"/>
              <a:t>včetně všech relevantních řízení u příslušných </a:t>
            </a:r>
            <a:r>
              <a:rPr lang="cs-CZ" dirty="0" smtClean="0"/>
              <a:t>orgánů (může být prodlouženo o rok)</a:t>
            </a:r>
          </a:p>
          <a:p>
            <a:pPr lvl="2"/>
            <a:r>
              <a:rPr lang="cs-CZ" dirty="0" smtClean="0"/>
              <a:t>prodlužuje se </a:t>
            </a:r>
            <a:r>
              <a:rPr lang="cs-CZ" dirty="0"/>
              <a:t>o délku dalších řízení (prostředky soudní ochrany a jiná řízení před soudy a mechanismy alternativního řešení sporů, včetně řízení o stížnostech a mimosoudních prostředků </a:t>
            </a:r>
            <a:r>
              <a:rPr lang="cs-CZ" dirty="0" smtClean="0"/>
              <a:t>nápravy)</a:t>
            </a:r>
          </a:p>
          <a:p>
            <a:pPr lvl="2"/>
            <a:endParaRPr lang="cs-CZ" dirty="0"/>
          </a:p>
          <a:p>
            <a:pPr marL="251986" lvl="1">
              <a:buFont typeface="Arial" panose="020B0604020202020204" pitchFamily="34" charset="0"/>
              <a:buChar char="•"/>
            </a:pPr>
            <a:r>
              <a:rPr lang="cs-CZ" dirty="0" smtClean="0"/>
              <a:t>zjednodušené připojení pro produkční jednotky samospotřebitelů do 10,8 kW – na základě oznámení (PDS může z důvodu bezpečnosti nebo technické neslučitelnosti odmítnout)</a:t>
            </a:r>
          </a:p>
          <a:p>
            <a:pPr lvl="1"/>
            <a:r>
              <a:rPr lang="cs-CZ" dirty="0"/>
              <a:t>limit pro zjednodušené připojení může členský stát zvýšit až na 50 kW</a:t>
            </a:r>
          </a:p>
          <a:p>
            <a:pPr marL="251986" lvl="1">
              <a:buFont typeface="Arial" panose="020B0604020202020204" pitchFamily="34" charset="0"/>
              <a:buChar char="•"/>
            </a:pPr>
            <a:r>
              <a:rPr lang="cs-CZ" dirty="0" smtClean="0"/>
              <a:t>samospotřebitelé – otázka zatížení poplatky za distribuci</a:t>
            </a:r>
          </a:p>
          <a:p>
            <a:pPr marL="251986" lvl="1">
              <a:buFont typeface="Arial" panose="020B0604020202020204" pitchFamily="34" charset="0"/>
              <a:buChar char="•"/>
            </a:pPr>
            <a:endParaRPr lang="cs-CZ" dirty="0" smtClean="0"/>
          </a:p>
          <a:p>
            <a:pPr marL="251986" lvl="1">
              <a:buFont typeface="Arial" panose="020B0604020202020204" pitchFamily="34" charset="0"/>
              <a:buChar char="•"/>
            </a:pPr>
            <a:endParaRPr lang="cs-CZ" b="1" dirty="0" smtClean="0"/>
          </a:p>
          <a:p>
            <a:pPr marL="251986" lvl="1">
              <a:buFont typeface="Arial" panose="020B0604020202020204" pitchFamily="34" charset="0"/>
              <a:buChar char="•"/>
            </a:pPr>
            <a:endParaRPr lang="cs-CZ" b="1" dirty="0"/>
          </a:p>
          <a:p>
            <a:pPr marL="503971" lvl="1" indent="0">
              <a:buNone/>
            </a:pPr>
            <a:endParaRPr lang="cs-CZ"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r>
            <a:br>
              <a:rPr lang="cs-CZ" dirty="0"/>
            </a:br>
            <a:r>
              <a:rPr lang="cs-CZ" dirty="0" smtClean="0"/>
              <a:t>42. Směrnice 2018/2001 – podpora OZE (3)</a:t>
            </a:r>
            <a:r>
              <a:rPr lang="cs-CZ" dirty="0"/>
              <a:t/>
            </a:r>
            <a:br>
              <a:rPr lang="cs-CZ" dirty="0"/>
            </a:br>
            <a:endParaRPr lang="cs-CZ" dirty="0"/>
          </a:p>
        </p:txBody>
      </p:sp>
    </p:spTree>
    <p:extLst>
      <p:ext uri="{BB962C8B-B14F-4D97-AF65-F5344CB8AC3E}">
        <p14:creationId xmlns:p14="http://schemas.microsoft.com/office/powerpoint/2010/main" val="11951151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7412D1F-A13E-E84B-9EE8-679811CE221F}"/>
              </a:ext>
            </a:extLst>
          </p:cNvPr>
          <p:cNvSpPr>
            <a:spLocks noGrp="1"/>
          </p:cNvSpPr>
          <p:nvPr>
            <p:ph idx="4294967295"/>
          </p:nvPr>
        </p:nvSpPr>
        <p:spPr>
          <a:xfrm>
            <a:off x="683592" y="5902150"/>
            <a:ext cx="9326216" cy="482454"/>
          </a:xfrm>
        </p:spPr>
        <p:txBody>
          <a:bodyPr vert="horz" lIns="0" tIns="0" rIns="0" bIns="0" rtlCol="0" anchor="t">
            <a:noAutofit/>
          </a:bodyPr>
          <a:lstStyle/>
          <a:p>
            <a:pPr marL="0" indent="0" algn="ctr">
              <a:lnSpc>
                <a:spcPct val="100000"/>
              </a:lnSpc>
              <a:buNone/>
            </a:pPr>
            <a:r>
              <a:rPr lang="cs-CZ" sz="1200" b="1" dirty="0">
                <a:latin typeface="Tahoma" panose="020B0604030504040204" pitchFamily="34" charset="0"/>
                <a:ea typeface="Tahoma" panose="020B0604030504040204" pitchFamily="34" charset="0"/>
                <a:cs typeface="Tahoma" panose="020B0604030504040204" pitchFamily="34" charset="0"/>
              </a:rPr>
              <a:t>Advokátní kancelář KF Legal, s.r.o.</a:t>
            </a:r>
            <a:r>
              <a:rPr lang="cs-CZ" sz="1200" b="0" dirty="0">
                <a:latin typeface="Tahoma" panose="020B0604030504040204" pitchFamily="34" charset="0"/>
                <a:ea typeface="Tahoma" panose="020B0604030504040204" pitchFamily="34" charset="0"/>
                <a:cs typeface="Tahoma" panose="020B0604030504040204" pitchFamily="34" charset="0"/>
              </a:rPr>
              <a:t>,</a:t>
            </a:r>
            <a:r>
              <a:rPr lang="cs-CZ" sz="1200" b="1" dirty="0">
                <a:latin typeface="Tahoma" panose="020B0604030504040204" pitchFamily="34" charset="0"/>
                <a:ea typeface="Tahoma" panose="020B0604030504040204" pitchFamily="34" charset="0"/>
                <a:cs typeface="Tahoma" panose="020B0604030504040204" pitchFamily="34" charset="0"/>
              </a:rPr>
              <a:t>  </a:t>
            </a:r>
            <a:r>
              <a:rPr lang="cs-CZ" sz="1200" b="0" dirty="0">
                <a:latin typeface="Tahoma" panose="020B0604030504040204" pitchFamily="34" charset="0"/>
                <a:ea typeface="Tahoma" panose="020B0604030504040204" pitchFamily="34" charset="0"/>
                <a:cs typeface="Tahoma" panose="020B0604030504040204" pitchFamily="34" charset="0"/>
              </a:rPr>
              <a:t>Opletalova 1015/55, 110 00  Praha 1, www.kflegal.cz </a:t>
            </a:r>
          </a:p>
          <a:p>
            <a:pPr marL="0" indent="0" algn="ctr">
              <a:lnSpc>
                <a:spcPct val="100000"/>
              </a:lnSpc>
              <a:buNone/>
            </a:pPr>
            <a:r>
              <a:rPr lang="cs-CZ" sz="1200" b="0" dirty="0">
                <a:latin typeface="Tahoma" panose="020B0604030504040204" pitchFamily="34" charset="0"/>
                <a:ea typeface="Tahoma" panose="020B0604030504040204" pitchFamily="34" charset="0"/>
                <a:cs typeface="Tahoma" panose="020B0604030504040204" pitchFamily="34" charset="0"/>
              </a:rPr>
              <a:t>e-mail: ak@kflegal.cz, tel. +420 222 362 069, </a:t>
            </a:r>
            <a:r>
              <a:rPr lang="cs-CZ" sz="1200" b="0" dirty="0" smtClean="0">
                <a:latin typeface="Tahoma" panose="020B0604030504040204" pitchFamily="34" charset="0"/>
                <a:ea typeface="Tahoma" panose="020B0604030504040204" pitchFamily="34" charset="0"/>
                <a:cs typeface="Tahoma" panose="020B0604030504040204" pitchFamily="34" charset="0"/>
              </a:rPr>
              <a:t>IČO</a:t>
            </a:r>
            <a:r>
              <a:rPr lang="cs-CZ" sz="1200" b="0" dirty="0">
                <a:latin typeface="Tahoma" panose="020B0604030504040204" pitchFamily="34" charset="0"/>
                <a:ea typeface="Tahoma" panose="020B0604030504040204" pitchFamily="34" charset="0"/>
                <a:cs typeface="Tahoma" panose="020B0604030504040204" pitchFamily="34" charset="0"/>
              </a:rPr>
              <a:t>: 29143608, DIČ: CZ29143608</a:t>
            </a:r>
          </a:p>
        </p:txBody>
      </p:sp>
      <p:sp>
        <p:nvSpPr>
          <p:cNvPr id="4" name="Obdélník 3">
            <a:extLst>
              <a:ext uri="{FF2B5EF4-FFF2-40B4-BE49-F238E27FC236}">
                <a16:creationId xmlns="" xmlns:a16="http://schemas.microsoft.com/office/drawing/2014/main" id="{E6B3E114-AB95-4874-927C-3BCD97A9D49A}"/>
              </a:ext>
            </a:extLst>
          </p:cNvPr>
          <p:cNvSpPr/>
          <p:nvPr/>
        </p:nvSpPr>
        <p:spPr>
          <a:xfrm>
            <a:off x="2674143" y="269839"/>
            <a:ext cx="5343525" cy="5262979"/>
          </a:xfrm>
          <a:prstGeom prst="rect">
            <a:avLst/>
          </a:prstGeom>
        </p:spPr>
        <p:txBody>
          <a:bodyPr>
            <a:spAutoFit/>
          </a:bodyPr>
          <a:lstStyle/>
          <a:p>
            <a:pPr algn="ctr"/>
            <a:endParaRPr lang="cs-CZ"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endParaRPr lang="cs-CZ"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r>
              <a:rPr lang="cs-CZ" b="1" dirty="0">
                <a:solidFill>
                  <a:srgbClr val="141436"/>
                </a:solidFill>
                <a:latin typeface="Tahoma" panose="020B0604030504040204" pitchFamily="34" charset="0"/>
                <a:ea typeface="Tahoma" panose="020B0604030504040204" pitchFamily="34" charset="0"/>
                <a:cs typeface="Tahoma" panose="020B0604030504040204" pitchFamily="34" charset="0"/>
              </a:rPr>
              <a:t>Zvláštní poděkování za spolupráci při přípravě přednášky: </a:t>
            </a:r>
          </a:p>
          <a:p>
            <a:pPr algn="ctr"/>
            <a:r>
              <a:rPr lang="cs-CZ" b="1" dirty="0">
                <a:solidFill>
                  <a:srgbClr val="141436"/>
                </a:solidFill>
                <a:latin typeface="Tahoma" panose="020B0604030504040204" pitchFamily="34" charset="0"/>
                <a:ea typeface="Tahoma" panose="020B0604030504040204" pitchFamily="34" charset="0"/>
                <a:cs typeface="Tahoma" panose="020B0604030504040204" pitchFamily="34" charset="0"/>
              </a:rPr>
              <a:t>JUDr. PhDr. Vratislavu Košťálovi</a:t>
            </a:r>
          </a:p>
          <a:p>
            <a:pPr algn="ctr"/>
            <a:endParaRPr lang="cs-CZ"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endParaRPr lang="cs-CZ"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endParaRPr lang="cs-CZ"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r>
              <a:rPr lang="cs-CZ" b="1" dirty="0">
                <a:solidFill>
                  <a:srgbClr val="141436"/>
                </a:solidFill>
                <a:latin typeface="Tahoma" panose="020B0604030504040204" pitchFamily="34" charset="0"/>
                <a:ea typeface="Tahoma" panose="020B0604030504040204" pitchFamily="34" charset="0"/>
                <a:cs typeface="Tahoma" panose="020B0604030504040204" pitchFamily="34" charset="0"/>
              </a:rPr>
              <a:t>Děkuji Vám za Vaši pozornost.</a:t>
            </a:r>
          </a:p>
          <a:p>
            <a:pPr algn="ctr"/>
            <a:endParaRPr lang="cs-CZ"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endParaRPr lang="cs-CZ"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endParaRPr lang="cs-CZ"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endParaRPr lang="cs-CZ"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endParaRPr lang="cs-CZ"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endParaRPr lang="cs-CZ"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endParaRPr lang="cs-CZ"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endParaRPr lang="cs-CZ" sz="1600" b="1" dirty="0">
              <a:solidFill>
                <a:srgbClr val="141436"/>
              </a:solidFill>
              <a:latin typeface="Tahoma" panose="020B0604030504040204" pitchFamily="34" charset="0"/>
              <a:ea typeface="Tahoma" panose="020B0604030504040204" pitchFamily="34" charset="0"/>
              <a:cs typeface="Tahoma" panose="020B0604030504040204" pitchFamily="34" charset="0"/>
            </a:endParaRPr>
          </a:p>
          <a:p>
            <a:pPr algn="ctr"/>
            <a:r>
              <a:rPr lang="cs-CZ" sz="1600" b="1" dirty="0">
                <a:solidFill>
                  <a:srgbClr val="141436"/>
                </a:solidFill>
                <a:latin typeface="Tahoma" panose="020B0604030504040204" pitchFamily="34" charset="0"/>
                <a:ea typeface="Tahoma" panose="020B0604030504040204" pitchFamily="34" charset="0"/>
                <a:cs typeface="Tahoma" panose="020B0604030504040204" pitchFamily="34" charset="0"/>
              </a:rPr>
              <a:t>Mgr. et Mgr. Jan Kořán, advokát </a:t>
            </a:r>
          </a:p>
          <a:p>
            <a:pPr algn="ctr"/>
            <a:r>
              <a:rPr lang="cs-CZ" sz="1600" b="1" dirty="0">
                <a:solidFill>
                  <a:srgbClr val="141436"/>
                </a:solidFill>
                <a:latin typeface="Tahoma" panose="020B0604030504040204" pitchFamily="34" charset="0"/>
                <a:ea typeface="Tahoma" panose="020B0604030504040204" pitchFamily="34" charset="0"/>
                <a:cs typeface="Tahoma" panose="020B0604030504040204" pitchFamily="34" charset="0"/>
              </a:rPr>
              <a:t>jan.koran@kflegal.cz</a:t>
            </a:r>
          </a:p>
        </p:txBody>
      </p:sp>
    </p:spTree>
    <p:extLst>
      <p:ext uri="{BB962C8B-B14F-4D97-AF65-F5344CB8AC3E}">
        <p14:creationId xmlns:p14="http://schemas.microsoft.com/office/powerpoint/2010/main" val="4125111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5</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pPr marL="0" indent="0">
              <a:buNone/>
            </a:pPr>
            <a:endParaRPr lang="cs-CZ" dirty="0"/>
          </a:p>
          <a:p>
            <a:r>
              <a:rPr lang="cs-CZ" b="1" dirty="0"/>
              <a:t>Principy evropského práva</a:t>
            </a:r>
          </a:p>
          <a:p>
            <a:pPr lvl="1"/>
            <a:r>
              <a:rPr lang="cs-CZ" b="1" dirty="0"/>
              <a:t>Přednost unijního práva před vnitrostátním právem  </a:t>
            </a:r>
            <a:r>
              <a:rPr lang="cs-CZ" dirty="0"/>
              <a:t>- cíl: jednotné uplatňování práva ve všech členských zemích; v případě rozporu má přímo účinné unijní právo přednost před vnitrostátním právem (přednost evropského práva v aplikaci, nikoli v platnosti</a:t>
            </a:r>
            <a:r>
              <a:rPr lang="cs-CZ" dirty="0" smtClean="0"/>
              <a:t>)</a:t>
            </a:r>
          </a:p>
          <a:p>
            <a:pPr lvl="1"/>
            <a:endParaRPr lang="cs-CZ" dirty="0"/>
          </a:p>
          <a:p>
            <a:pPr lvl="1"/>
            <a:r>
              <a:rPr lang="cs-CZ" b="1" dirty="0"/>
              <a:t>Přímý účinek </a:t>
            </a:r>
            <a:r>
              <a:rPr lang="cs-CZ" dirty="0"/>
              <a:t>- konkrétní norma unijního práva má být přímo (bezprostředně) aplikována na konkrétní případ. Platí u zakládacích smluv a u nařízení</a:t>
            </a:r>
            <a:r>
              <a:rPr lang="cs-CZ" dirty="0" smtClean="0"/>
              <a:t>.</a:t>
            </a:r>
          </a:p>
          <a:p>
            <a:pPr lvl="1"/>
            <a:endParaRPr lang="cs-CZ" dirty="0"/>
          </a:p>
          <a:p>
            <a:pPr lvl="1"/>
            <a:r>
              <a:rPr lang="cs-CZ" dirty="0"/>
              <a:t>Směrnice: přímý účinek jen výjimečně, při kumulativním splnění těchto podmínky: </a:t>
            </a:r>
          </a:p>
          <a:p>
            <a:pPr marL="1007943" lvl="2" indent="0">
              <a:buNone/>
            </a:pPr>
            <a:r>
              <a:rPr lang="cs-CZ" dirty="0"/>
              <a:t>a) chybná, neúplná či zcela chybějící implementace </a:t>
            </a:r>
          </a:p>
          <a:p>
            <a:pPr marL="1007943" lvl="2" indent="0">
              <a:buNone/>
            </a:pPr>
            <a:r>
              <a:rPr lang="cs-CZ" dirty="0"/>
              <a:t>b) uplynutí implementační lhůty (výjimkou je případ přijetí opatření, které řádnou implementaci vážně ohrožuje) </a:t>
            </a:r>
          </a:p>
          <a:p>
            <a:pPr marL="1007943" lvl="2" indent="0">
              <a:buNone/>
            </a:pPr>
            <a:r>
              <a:rPr lang="cs-CZ" dirty="0"/>
              <a:t>c) dostatečně přesné a bezpodmínečné ustanovení směrnice. </a:t>
            </a:r>
          </a:p>
          <a:p>
            <a:pPr marL="1007943" lvl="2" indent="0">
              <a:buNone/>
            </a:pPr>
            <a:endParaRPr lang="cs-CZ" dirty="0"/>
          </a:p>
          <a:p>
            <a:pPr marL="1007943" lvl="2" indent="0">
              <a:buNone/>
            </a:pPr>
            <a:endParaRPr lang="cs-CZ" dirty="0"/>
          </a:p>
          <a:p>
            <a:pPr marL="503971" lvl="1" indent="0">
              <a:buNone/>
            </a:pPr>
            <a:endParaRPr lang="cs-CZ" b="1"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1010680"/>
          </a:xfrm>
        </p:spPr>
        <p:txBody>
          <a:bodyPr>
            <a:normAutofit/>
          </a:bodyPr>
          <a:lstStyle/>
          <a:p>
            <a:r>
              <a:rPr lang="cs-CZ" dirty="0"/>
              <a:t>3. Klíčové rysy evropského práva (2)</a:t>
            </a:r>
            <a:br>
              <a:rPr lang="cs-CZ" dirty="0"/>
            </a:br>
            <a:endParaRPr lang="cs-CZ" dirty="0"/>
          </a:p>
        </p:txBody>
      </p:sp>
    </p:spTree>
    <p:extLst>
      <p:ext uri="{BB962C8B-B14F-4D97-AF65-F5344CB8AC3E}">
        <p14:creationId xmlns:p14="http://schemas.microsoft.com/office/powerpoint/2010/main" val="3813957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6</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r>
              <a:rPr lang="cs-CZ" b="1" dirty="0"/>
              <a:t>Principy evropského práva (pokračování)</a:t>
            </a:r>
          </a:p>
          <a:p>
            <a:pPr lvl="1"/>
            <a:r>
              <a:rPr lang="cs-CZ" dirty="0"/>
              <a:t>Přímý účinek směrnice: možný při tzv. vertikálním účinku, tj. plyne-li fyzické nebo právnické osobě </a:t>
            </a:r>
            <a:r>
              <a:rPr lang="cs-CZ" dirty="0" smtClean="0"/>
              <a:t>ze </a:t>
            </a:r>
            <a:r>
              <a:rPr lang="cs-CZ" dirty="0"/>
              <a:t>směrnice právo vůči státu, nikoli vůči jiným osobám. Uložení povinnosti jednotlivci směrnicí, tj. horizontální účinek směrnice (účinek v soukromoprávních vztazích) nebo obrácený vertikální účinek směrnice (účinek ve vrchnostenských vztazích), v zásadě možné není. </a:t>
            </a:r>
          </a:p>
          <a:p>
            <a:pPr lvl="1"/>
            <a:r>
              <a:rPr lang="cs-CZ" b="1" dirty="0"/>
              <a:t>Nepřímý účinek směrnice – </a:t>
            </a:r>
            <a:r>
              <a:rPr lang="cs-CZ" dirty="0"/>
              <a:t>eurokonformní výklad (má přednost před neaplikací ustanovení národního právního řádu)</a:t>
            </a:r>
          </a:p>
          <a:p>
            <a:pPr lvl="1"/>
            <a:r>
              <a:rPr lang="cs-CZ" dirty="0"/>
              <a:t>Možnost dovolat se účinků směrnice vůči státu (náhrada škody)</a:t>
            </a:r>
          </a:p>
          <a:p>
            <a:r>
              <a:rPr lang="cs-CZ" b="1" dirty="0"/>
              <a:t>Zohlednění evropského práva v národním právním řádu</a:t>
            </a:r>
          </a:p>
          <a:p>
            <a:pPr lvl="1"/>
            <a:r>
              <a:rPr lang="cs-CZ" dirty="0"/>
              <a:t>Transpozice/ implementace – směrnice – nemusí a dokonce by ani neměla být doslovná; obecně platí, že stát může jít nad rámec směrnice; členské státy transponují směrnici do svého právního řádu zvolenou metodou a prostředky, přičemž sledovaný komunitární cíl musí být zachován; vždy stanoveno konečné datum transpozice.</a:t>
            </a:r>
          </a:p>
          <a:p>
            <a:pPr lvl="1"/>
            <a:r>
              <a:rPr lang="cs-CZ" dirty="0"/>
              <a:t>Adaptace - nařízení</a:t>
            </a:r>
          </a:p>
          <a:p>
            <a:pPr marL="1007943" lvl="2" indent="0">
              <a:buNone/>
            </a:pPr>
            <a:endParaRPr lang="cs-CZ" dirty="0"/>
          </a:p>
          <a:p>
            <a:pPr marL="503971" lvl="1" indent="0">
              <a:buNone/>
            </a:pPr>
            <a:endParaRPr lang="cs-CZ" b="1"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a:bodyPr>
          <a:lstStyle/>
          <a:p>
            <a:r>
              <a:rPr lang="cs-CZ" dirty="0"/>
              <a:t>4. Klíčové rysy evropského práva (3)</a:t>
            </a:r>
          </a:p>
        </p:txBody>
      </p:sp>
    </p:spTree>
    <p:extLst>
      <p:ext uri="{BB962C8B-B14F-4D97-AF65-F5344CB8AC3E}">
        <p14:creationId xmlns:p14="http://schemas.microsoft.com/office/powerpoint/2010/main" val="2453369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7</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r>
              <a:rPr lang="cs-CZ" b="1" dirty="0" smtClean="0"/>
              <a:t>Nařízení</a:t>
            </a:r>
            <a:endParaRPr lang="cs-CZ" b="1" dirty="0"/>
          </a:p>
          <a:p>
            <a:pPr lvl="1"/>
            <a:r>
              <a:rPr lang="cs-CZ" dirty="0"/>
              <a:t>nařízení EP a Rady (ES) č. 713/2009 ze dne 13. července 2009, kterým se zřizuje Agentura pro spolupráci energetických regulačních orgánů („nařízení o zřízení ACER</a:t>
            </a:r>
            <a:r>
              <a:rPr lang="cs-CZ" dirty="0" smtClean="0"/>
              <a:t>“);</a:t>
            </a:r>
          </a:p>
          <a:p>
            <a:pPr lvl="2"/>
            <a:r>
              <a:rPr lang="cs-CZ" b="1" dirty="0" smtClean="0"/>
              <a:t>zrušeno nařízením </a:t>
            </a:r>
            <a:r>
              <a:rPr lang="cs-CZ" b="1" dirty="0"/>
              <a:t>Evropského parlamentu a Rady (EU) 2019/942 ze dne 5. června 2019, kterým se zřizuje Agentura Evropské unie pro spolupráci energetických regulačních </a:t>
            </a:r>
            <a:r>
              <a:rPr lang="cs-CZ" b="1" dirty="0" smtClean="0"/>
              <a:t>orgánů („nařízení ACER II“)</a:t>
            </a:r>
            <a:endParaRPr lang="cs-CZ" b="1" dirty="0"/>
          </a:p>
          <a:p>
            <a:pPr lvl="1"/>
            <a:r>
              <a:rPr lang="cs-CZ" dirty="0"/>
              <a:t>nařízení EP a Rady (ES) č. 714/2009 ze dne 13. července 2009 o podmínkách přístupu do sítě pro přeshraniční obchod s elektřinou a o zrušení nařízení (ES) č. 1228/2003 („nařízení o přístupu do elektrizační sítě“) (ITC</a:t>
            </a:r>
            <a:r>
              <a:rPr lang="cs-CZ" dirty="0" smtClean="0"/>
              <a:t>),</a:t>
            </a:r>
          </a:p>
          <a:p>
            <a:pPr lvl="2"/>
            <a:r>
              <a:rPr lang="cs-CZ" b="1" dirty="0" smtClean="0"/>
              <a:t>zrušeno nařízením EP a Rady (EU) 2019/943 ze dne 5. června 2019, o vnitřním trhu s elektřinou – účinnost od 1. 1. 2020</a:t>
            </a:r>
            <a:endParaRPr lang="cs-CZ" b="1" dirty="0"/>
          </a:p>
          <a:p>
            <a:pPr lvl="1"/>
            <a:r>
              <a:rPr lang="cs-CZ" dirty="0" smtClean="0"/>
              <a:t>nařízení </a:t>
            </a:r>
            <a:r>
              <a:rPr lang="cs-CZ" dirty="0"/>
              <a:t>EP a Rady (ES) č. 256/2014 ze dne 26. února 2014 o informování o investování do energetiky</a:t>
            </a:r>
            <a:r>
              <a:rPr lang="cs-CZ" dirty="0" smtClean="0"/>
              <a:t>,</a:t>
            </a:r>
          </a:p>
          <a:p>
            <a:pPr lvl="2"/>
            <a:r>
              <a:rPr lang="cs-CZ" b="1" dirty="0" smtClean="0"/>
              <a:t>zrušeno nařízením EP </a:t>
            </a:r>
            <a:r>
              <a:rPr lang="cs-CZ" b="1" dirty="0"/>
              <a:t>a Rady (EU) 2018/1504 ze dne 2. října 2018 o zrušení nařízení (EU) č. 256/2014 o povinnosti informovat Komisi o investičních projektech do energetické infrastruktury v rámci Evropské unie</a:t>
            </a:r>
          </a:p>
          <a:p>
            <a:pPr marL="503971" lvl="1" indent="0">
              <a:buNone/>
            </a:pPr>
            <a:endParaRPr lang="cs-CZ" b="1"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509864"/>
            <a:ext cx="9602786" cy="817732"/>
          </a:xfrm>
        </p:spPr>
        <p:txBody>
          <a:bodyPr>
            <a:normAutofit fontScale="90000"/>
          </a:bodyPr>
          <a:lstStyle/>
          <a:p>
            <a:r>
              <a:rPr lang="cs-CZ" dirty="0"/>
              <a:t>5. Právní předpisy energetického práva (1)</a:t>
            </a:r>
            <a:br>
              <a:rPr lang="cs-CZ" dirty="0"/>
            </a:br>
            <a:endParaRPr lang="cs-CZ" dirty="0"/>
          </a:p>
        </p:txBody>
      </p:sp>
    </p:spTree>
    <p:extLst>
      <p:ext uri="{BB962C8B-B14F-4D97-AF65-F5344CB8AC3E}">
        <p14:creationId xmlns:p14="http://schemas.microsoft.com/office/powerpoint/2010/main" val="3666944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8</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24594"/>
            <a:ext cx="9602787" cy="5227781"/>
          </a:xfrm>
        </p:spPr>
        <p:txBody>
          <a:bodyPr/>
          <a:lstStyle/>
          <a:p>
            <a:r>
              <a:rPr lang="cs-CZ" b="1" dirty="0" smtClean="0"/>
              <a:t>Nařízení </a:t>
            </a:r>
            <a:r>
              <a:rPr lang="cs-CZ" b="1" dirty="0"/>
              <a:t>(pokračování)</a:t>
            </a:r>
          </a:p>
          <a:p>
            <a:pPr lvl="1"/>
            <a:r>
              <a:rPr lang="cs-CZ" dirty="0"/>
              <a:t>nařízení EP a Rady (EU) č. 347/2013 ze dne 17. dubna 2013, kterým se stanoví hlavní směry pro transevropské energetické sítě a kterým se zrušuje rozhodnutí č. 1364/2006/ES a mění nařízení (ES) č. 713/2009, (ES) č. 714/2009 a (ES) č. 715/2009 („</a:t>
            </a:r>
            <a:r>
              <a:rPr lang="cs-CZ" b="1" dirty="0"/>
              <a:t>nařízení o TEN-E sítích</a:t>
            </a:r>
            <a:r>
              <a:rPr lang="cs-CZ" dirty="0"/>
              <a:t>“),</a:t>
            </a:r>
          </a:p>
          <a:p>
            <a:pPr lvl="1"/>
            <a:r>
              <a:rPr lang="cs-CZ" b="1" dirty="0"/>
              <a:t>nařízení EP a Rady (EU) č. 1227/2011 ze dne 25. října 2011 o integritě a transparentnosti velkoobchodního trhu s energií („REMIT“) </a:t>
            </a:r>
            <a:r>
              <a:rPr lang="cs-CZ" dirty="0"/>
              <a:t>(+ nařízení 1348/2014</a:t>
            </a:r>
            <a:r>
              <a:rPr lang="cs-CZ" dirty="0" smtClean="0"/>
              <a:t>)</a:t>
            </a:r>
          </a:p>
          <a:p>
            <a:pPr lvl="1"/>
            <a:r>
              <a:rPr lang="cs-CZ" dirty="0"/>
              <a:t>Nařízení </a:t>
            </a:r>
            <a:r>
              <a:rPr lang="cs-CZ" dirty="0" smtClean="0"/>
              <a:t>EP </a:t>
            </a:r>
            <a:r>
              <a:rPr lang="cs-CZ" dirty="0"/>
              <a:t>a Rady (EU) 2018/1999 ze dne 11. prosince 2018 </a:t>
            </a:r>
            <a:r>
              <a:rPr lang="cs-CZ" b="1" dirty="0"/>
              <a:t>o správě energetické unie a opatření v oblasti klimatu</a:t>
            </a:r>
            <a:r>
              <a:rPr lang="cs-CZ" dirty="0"/>
              <a:t>, kterým se mění nařízení Evropského parlamentu a Rady (ES) č. 663/2009 a (ES) č. 715/2009, směrnice Evropského parlamentu a Rady 94/22/ES, 98/70/ES, 2009/31/ES, 2009/73/ES, 2010/31/EU, 2012/27/EU a 2013/30/EU, směrnice Rady 2009/119/ES a (EU) 2015/652 a zrušuje nařízení Evropského parlamentu a Rady (EU) č. 525/2013</a:t>
            </a:r>
          </a:p>
          <a:p>
            <a:pPr lvl="1"/>
            <a:r>
              <a:rPr lang="cs-CZ" dirty="0" smtClean="0"/>
              <a:t>Tzv</a:t>
            </a:r>
            <a:r>
              <a:rPr lang="cs-CZ" dirty="0"/>
              <a:t>. </a:t>
            </a:r>
            <a:r>
              <a:rPr lang="cs-CZ" b="1" dirty="0"/>
              <a:t>síťové kodexy</a:t>
            </a:r>
            <a:r>
              <a:rPr lang="cs-CZ" dirty="0"/>
              <a:t>, vydávané Evropskou komisí (viz níže</a:t>
            </a:r>
            <a:r>
              <a:rPr lang="cs-CZ" dirty="0" smtClean="0"/>
              <a:t>)</a:t>
            </a:r>
          </a:p>
          <a:p>
            <a:pPr lvl="1"/>
            <a:endParaRPr lang="cs-CZ" dirty="0"/>
          </a:p>
          <a:p>
            <a:r>
              <a:rPr lang="cs-CZ" b="1" dirty="0" smtClean="0"/>
              <a:t>Směrnice</a:t>
            </a:r>
            <a:endParaRPr lang="cs-CZ" b="1" dirty="0"/>
          </a:p>
          <a:p>
            <a:pPr lvl="1"/>
            <a:r>
              <a:rPr lang="cs-CZ" dirty="0"/>
              <a:t>směrnice 2009/72/ES ze dne 13. července 2009 o společných pravidlech pro vnitřní trh s elektřinou („Třetí směrnice pro elektroenergetiku“), </a:t>
            </a:r>
            <a:endParaRPr lang="cs-CZ" dirty="0" smtClean="0"/>
          </a:p>
          <a:p>
            <a:pPr lvl="2"/>
            <a:r>
              <a:rPr lang="cs-CZ" b="1" dirty="0" smtClean="0"/>
              <a:t>zrušena směrnicí EP a Rady (EU) 2009/944 ze dne 5. června 2019, o společných pravidlech pro vnitřní trh s elektřinou („Čtvrtá směrnice pro elektroenergetiku“) – implementace do 1. 1. 2021</a:t>
            </a:r>
            <a:endParaRPr lang="cs-CZ" b="1" dirty="0"/>
          </a:p>
          <a:p>
            <a:pPr marL="503971" lvl="1" indent="0">
              <a:buNone/>
            </a:pPr>
            <a:endParaRPr lang="cs-CZ" b="1"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a:t>6. Právní předpisy energetického práva (2)</a:t>
            </a:r>
          </a:p>
        </p:txBody>
      </p:sp>
    </p:spTree>
    <p:extLst>
      <p:ext uri="{BB962C8B-B14F-4D97-AF65-F5344CB8AC3E}">
        <p14:creationId xmlns:p14="http://schemas.microsoft.com/office/powerpoint/2010/main" val="1403890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a:extLst>
              <a:ext uri="{FF2B5EF4-FFF2-40B4-BE49-F238E27FC236}">
                <a16:creationId xmlns="" xmlns:a16="http://schemas.microsoft.com/office/drawing/2014/main" id="{3FE4243A-297D-4553-8E24-73445186BD51}"/>
              </a:ext>
            </a:extLst>
          </p:cNvPr>
          <p:cNvSpPr>
            <a:spLocks noGrp="1"/>
          </p:cNvSpPr>
          <p:nvPr>
            <p:ph type="sldNum" sz="quarter" idx="4294967295"/>
          </p:nvPr>
        </p:nvSpPr>
        <p:spPr/>
        <p:txBody>
          <a:bodyPr/>
          <a:lstStyle/>
          <a:p>
            <a:fld id="{B41C05B6-F563-7C4D-BA13-AF58A1B4884D}" type="slidenum">
              <a:rPr lang="cs-CZ" smtClean="0">
                <a:latin typeface="Tahoma" panose="020B0604030504040204" pitchFamily="34" charset="0"/>
                <a:ea typeface="Tahoma" panose="020B0604030504040204" pitchFamily="34" charset="0"/>
                <a:cs typeface="Tahoma" panose="020B0604030504040204" pitchFamily="34" charset="0"/>
              </a:rPr>
              <a:pPr/>
              <a:t>9</a:t>
            </a:fld>
            <a:endParaRPr lang="cs-CZ" dirty="0">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2">
            <a:extLst>
              <a:ext uri="{FF2B5EF4-FFF2-40B4-BE49-F238E27FC236}">
                <a16:creationId xmlns="" xmlns:a16="http://schemas.microsoft.com/office/drawing/2014/main" id="{8B62A4FC-AD98-474B-BE4C-5307F0128FEF}"/>
              </a:ext>
            </a:extLst>
          </p:cNvPr>
          <p:cNvSpPr>
            <a:spLocks noGrp="1"/>
          </p:cNvSpPr>
          <p:nvPr>
            <p:ph idx="10"/>
          </p:nvPr>
        </p:nvSpPr>
        <p:spPr>
          <a:xfrm>
            <a:off x="544513" y="1413164"/>
            <a:ext cx="9602787" cy="5227781"/>
          </a:xfrm>
        </p:spPr>
        <p:txBody>
          <a:bodyPr/>
          <a:lstStyle/>
          <a:p>
            <a:pPr lvl="1"/>
            <a:r>
              <a:rPr lang="cs-CZ" dirty="0" smtClean="0"/>
              <a:t>směrnice </a:t>
            </a:r>
            <a:r>
              <a:rPr lang="cs-CZ" dirty="0"/>
              <a:t>2005/89/ES ze dne 18. ledna 2006 o opatřeních pro zabezpečení dodávek elektřiny a investic do infrastruktury („směrnice o zabezpečení dodávek elektřiny“),</a:t>
            </a:r>
          </a:p>
          <a:p>
            <a:pPr lvl="2"/>
            <a:r>
              <a:rPr lang="cs-CZ" b="1" dirty="0"/>
              <a:t>zrušena nařízením EP a Rady (EU) 2019/941 ze dne 5. června 2019, o rizikové připravenosti v odvětví elektroenergetiky a o zrušení směrnice 2005/89/ES</a:t>
            </a:r>
          </a:p>
          <a:p>
            <a:pPr lvl="1"/>
            <a:endParaRPr lang="cs-CZ" dirty="0" smtClean="0"/>
          </a:p>
          <a:p>
            <a:pPr lvl="1"/>
            <a:r>
              <a:rPr lang="cs-CZ" dirty="0" smtClean="0"/>
              <a:t>směrnice </a:t>
            </a:r>
            <a:r>
              <a:rPr lang="cs-CZ" dirty="0"/>
              <a:t>2012/27/EU ze dne 25. října 2012 o energetické účinnosti („Druhá směrnice o energetické účinnosti“), novelizována </a:t>
            </a:r>
            <a:r>
              <a:rPr lang="cs-CZ" b="1" dirty="0"/>
              <a:t>směrnicí 2018/2002/EU ze dne 11. prosince 2018 (implementace 25. 6. 2020)</a:t>
            </a:r>
          </a:p>
          <a:p>
            <a:pPr lvl="1"/>
            <a:endParaRPr lang="cs-CZ" dirty="0" smtClean="0"/>
          </a:p>
          <a:p>
            <a:pPr lvl="1"/>
            <a:r>
              <a:rPr lang="cs-CZ" dirty="0" smtClean="0"/>
              <a:t>směrnice </a:t>
            </a:r>
            <a:r>
              <a:rPr lang="cs-CZ" dirty="0"/>
              <a:t>2009/28/ES ze dne 23. dubna 2009 o podpoře využívání energie z obnovitelných zdrojů a o změně a následném zrušení směrnic 2001/77/ES a 2003/30/ES</a:t>
            </a:r>
          </a:p>
          <a:p>
            <a:pPr lvl="2"/>
            <a:r>
              <a:rPr lang="cs-CZ" b="1" dirty="0"/>
              <a:t>zrušena směrnicí EP a Rady (EU) 2018/2001 ze dne 11. prosince 2018 o podpoře využívání energie z obnovitelných zdrojů</a:t>
            </a:r>
          </a:p>
          <a:p>
            <a:pPr lvl="1"/>
            <a:endParaRPr lang="cs-CZ" dirty="0" smtClean="0"/>
          </a:p>
          <a:p>
            <a:pPr lvl="1"/>
            <a:r>
              <a:rPr lang="cs-CZ" dirty="0" smtClean="0"/>
              <a:t>směrnice </a:t>
            </a:r>
            <a:r>
              <a:rPr lang="cs-CZ" dirty="0"/>
              <a:t>2011/83/EU ze dne 25. října 2011 o právech spotřebitelů („</a:t>
            </a:r>
            <a:r>
              <a:rPr lang="cs-CZ" b="1" dirty="0"/>
              <a:t>směrnice o právech spotřebitelů</a:t>
            </a:r>
            <a:r>
              <a:rPr lang="cs-CZ" dirty="0"/>
              <a:t>“).</a:t>
            </a:r>
          </a:p>
          <a:p>
            <a:pPr marL="503971" lvl="1" indent="0">
              <a:buNone/>
            </a:pPr>
            <a:endParaRPr lang="cs-CZ" b="1" dirty="0"/>
          </a:p>
        </p:txBody>
      </p:sp>
      <p:pic>
        <p:nvPicPr>
          <p:cNvPr id="14" name="Picture 13">
            <a:extLst>
              <a:ext uri="{FF2B5EF4-FFF2-40B4-BE49-F238E27FC236}">
                <a16:creationId xmlns="" xmlns:a16="http://schemas.microsoft.com/office/drawing/2014/main" id="{1F28F036-14FA-2545-9353-B1B8BF12071A}"/>
              </a:ext>
            </a:extLst>
          </p:cNvPr>
          <p:cNvPicPr>
            <a:picLocks noChangeAspect="1"/>
          </p:cNvPicPr>
          <p:nvPr/>
        </p:nvPicPr>
        <p:blipFill>
          <a:blip r:embed="rId3"/>
          <a:stretch>
            <a:fillRect/>
          </a:stretch>
        </p:blipFill>
        <p:spPr>
          <a:xfrm>
            <a:off x="5047384" y="6833893"/>
            <a:ext cx="597042" cy="540000"/>
          </a:xfrm>
          <a:prstGeom prst="rect">
            <a:avLst/>
          </a:prstGeom>
        </p:spPr>
      </p:pic>
      <p:sp>
        <p:nvSpPr>
          <p:cNvPr id="3" name="Nadpis 2">
            <a:extLst>
              <a:ext uri="{FF2B5EF4-FFF2-40B4-BE49-F238E27FC236}">
                <a16:creationId xmlns="" xmlns:a16="http://schemas.microsoft.com/office/drawing/2014/main" id="{A40E851B-E4F0-4716-9BDB-39F998D700A7}"/>
              </a:ext>
            </a:extLst>
          </p:cNvPr>
          <p:cNvSpPr>
            <a:spLocks noGrp="1"/>
          </p:cNvSpPr>
          <p:nvPr>
            <p:ph type="title"/>
          </p:nvPr>
        </p:nvSpPr>
        <p:spPr>
          <a:xfrm>
            <a:off x="544514" y="402484"/>
            <a:ext cx="9602786" cy="817732"/>
          </a:xfrm>
        </p:spPr>
        <p:txBody>
          <a:bodyPr>
            <a:normAutofit fontScale="90000"/>
          </a:bodyPr>
          <a:lstStyle/>
          <a:p>
            <a:r>
              <a:rPr lang="cs-CZ" dirty="0"/>
              <a:t> </a:t>
            </a:r>
            <a:br>
              <a:rPr lang="cs-CZ" dirty="0"/>
            </a:br>
            <a:r>
              <a:rPr lang="cs-CZ" dirty="0" smtClean="0"/>
              <a:t>7. </a:t>
            </a:r>
            <a:r>
              <a:rPr lang="cs-CZ" dirty="0"/>
              <a:t>Právní předpisy energetického práva </a:t>
            </a:r>
            <a:r>
              <a:rPr lang="cs-CZ" dirty="0" smtClean="0"/>
              <a:t>(3)</a:t>
            </a:r>
            <a:endParaRPr lang="cs-CZ" dirty="0"/>
          </a:p>
        </p:txBody>
      </p:sp>
    </p:spTree>
    <p:extLst>
      <p:ext uri="{BB962C8B-B14F-4D97-AF65-F5344CB8AC3E}">
        <p14:creationId xmlns:p14="http://schemas.microsoft.com/office/powerpoint/2010/main" val="13412664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2796</TotalTime>
  <Words>4038</Words>
  <Application>Microsoft Office PowerPoint</Application>
  <PresentationFormat>Vlastní</PresentationFormat>
  <Paragraphs>627</Paragraphs>
  <Slides>46</Slides>
  <Notes>44</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46</vt:i4>
      </vt:variant>
    </vt:vector>
  </HeadingPairs>
  <TitlesOfParts>
    <vt:vector size="54" baseType="lpstr">
      <vt:lpstr>Arial</vt:lpstr>
      <vt:lpstr>Calibri</vt:lpstr>
      <vt:lpstr>Courier New</vt:lpstr>
      <vt:lpstr>Poppins</vt:lpstr>
      <vt:lpstr>Tahoma</vt:lpstr>
      <vt:lpstr>Times New Roman</vt:lpstr>
      <vt:lpstr>Wingdings</vt:lpstr>
      <vt:lpstr>Office Theme</vt:lpstr>
      <vt:lpstr>Prezentace aplikace PowerPoint</vt:lpstr>
      <vt:lpstr>Prezentace aplikace PowerPoint</vt:lpstr>
      <vt:lpstr>1. Prameny evropského práva</vt:lpstr>
      <vt:lpstr>2. Klíčové rysy evropského práva (1) </vt:lpstr>
      <vt:lpstr>3. Klíčové rysy evropského práva (2) </vt:lpstr>
      <vt:lpstr>4. Klíčové rysy evropského práva (3)</vt:lpstr>
      <vt:lpstr>5. Právní předpisy energetického práva (1) </vt:lpstr>
      <vt:lpstr>  6. Právní předpisy energetického práva (2)</vt:lpstr>
      <vt:lpstr>  7. Právní předpisy energetického práva (3)</vt:lpstr>
      <vt:lpstr>  8. Liberalizační balíčky v energetice </vt:lpstr>
      <vt:lpstr>   9. „Starý“ Klimatický balíček – iniciativa 20-20-20  </vt:lpstr>
      <vt:lpstr> 10. Zimní balíček (CEP) (1)   </vt:lpstr>
      <vt:lpstr> 11. Zimní balíček (CEP) (2)   </vt:lpstr>
      <vt:lpstr>  12. Hlavní principy úpravy elektroenergetiky (1)  </vt:lpstr>
      <vt:lpstr>  13. Hlavní principy úpravy elektroenergetiky (2)</vt:lpstr>
      <vt:lpstr>  14. Principy liberalizace trhu</vt:lpstr>
      <vt:lpstr>  15. Účastníci elektroenergetického trhu: verze 4.0  </vt:lpstr>
      <vt:lpstr>  16. Ochrana práv spotřebitele  </vt:lpstr>
      <vt:lpstr>  17. Zvláštní oprávnění zákazníka ve vztahu k dodavateli  </vt:lpstr>
      <vt:lpstr>  18. Práva aktivního zákazníka  </vt:lpstr>
      <vt:lpstr>  19. Nezávislý regulátor</vt:lpstr>
      <vt:lpstr>  20. Nový účastník trhu: ukládání elektřiny</vt:lpstr>
      <vt:lpstr>  21. Flexibilita – odezva na straně poptávky – agregace (1)</vt:lpstr>
      <vt:lpstr>  22. Flexibilita – odezva na straně poptávky – agregace (2)</vt:lpstr>
      <vt:lpstr>  23. Flexibilita – odezva na straně poptávky – agregace (3)</vt:lpstr>
      <vt:lpstr>  24. Unbundling na úrovni TSO (1)</vt:lpstr>
      <vt:lpstr>  25. Unbundling na úrovni TSO (2), unbundling u DSO </vt:lpstr>
      <vt:lpstr>  26. Provozovatel přenosové soustavy (TSO)  </vt:lpstr>
      <vt:lpstr>  27. Regionální spolupráce (1) </vt:lpstr>
      <vt:lpstr>  28. Regionální spolupráce (2) </vt:lpstr>
      <vt:lpstr>  29. Třetí nařízení – základní cíle  </vt:lpstr>
      <vt:lpstr>   30. Třetí nařízení – ENTSO-E</vt:lpstr>
      <vt:lpstr>   31. Změny při provozování soustav</vt:lpstr>
      <vt:lpstr>   32. Kapacitní mechanismus</vt:lpstr>
      <vt:lpstr>  33. Síťové kodexy (1)  </vt:lpstr>
      <vt:lpstr>Přijímací proces - Kodexy</vt:lpstr>
      <vt:lpstr>  34. Síťové kodexy (2)  </vt:lpstr>
      <vt:lpstr>  35. Síťové kodexy (3) </vt:lpstr>
      <vt:lpstr>  36. Nařízení ACER – nařízení č. 713/2009 → nařízení č. 2019/942  </vt:lpstr>
      <vt:lpstr>  37. Nařízení REMIT – nařízení č. č. 1227/2011  </vt:lpstr>
      <vt:lpstr> 38. Klimaplán – nařízení 2018/1999 (1) </vt:lpstr>
      <vt:lpstr> 39. Klimaplán – nařízení 2018/1999 (2) </vt:lpstr>
      <vt:lpstr> 40. Směrnice 2018/2001 – podpora OZE (1) </vt:lpstr>
      <vt:lpstr> 41. Směrnice 2018/2001 – podpora OZE (2) </vt:lpstr>
      <vt:lpstr> 42. Směrnice 2018/2001 – podpora OZE (3) </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Ondra Andreas Bartos</dc:creator>
  <cp:lastModifiedBy>AK</cp:lastModifiedBy>
  <cp:revision>248</cp:revision>
  <cp:lastPrinted>2020-06-08T15:59:06Z</cp:lastPrinted>
  <dcterms:created xsi:type="dcterms:W3CDTF">2019-08-13T12:51:53Z</dcterms:created>
  <dcterms:modified xsi:type="dcterms:W3CDTF">2021-10-22T06:09:23Z</dcterms:modified>
</cp:coreProperties>
</file>