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0"/>
  </p:notesMasterIdLst>
  <p:sldIdLst>
    <p:sldId id="257" r:id="rId2"/>
    <p:sldId id="315" r:id="rId3"/>
    <p:sldId id="270" r:id="rId4"/>
    <p:sldId id="308" r:id="rId5"/>
    <p:sldId id="309" r:id="rId6"/>
    <p:sldId id="311" r:id="rId7"/>
    <p:sldId id="312" r:id="rId8"/>
    <p:sldId id="313" r:id="rId9"/>
    <p:sldId id="314" r:id="rId10"/>
    <p:sldId id="258" r:id="rId11"/>
    <p:sldId id="259" r:id="rId12"/>
    <p:sldId id="272" r:id="rId13"/>
    <p:sldId id="274" r:id="rId14"/>
    <p:sldId id="260" r:id="rId15"/>
    <p:sldId id="261" r:id="rId16"/>
    <p:sldId id="263" r:id="rId17"/>
    <p:sldId id="285" r:id="rId18"/>
    <p:sldId id="316" r:id="rId19"/>
    <p:sldId id="279" r:id="rId20"/>
    <p:sldId id="281" r:id="rId21"/>
    <p:sldId id="264" r:id="rId22"/>
    <p:sldId id="265" r:id="rId23"/>
    <p:sldId id="266" r:id="rId24"/>
    <p:sldId id="267" r:id="rId25"/>
    <p:sldId id="278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80" r:id="rId36"/>
    <p:sldId id="283" r:id="rId37"/>
    <p:sldId id="299" r:id="rId38"/>
    <p:sldId id="300" r:id="rId39"/>
    <p:sldId id="301" r:id="rId40"/>
    <p:sldId id="317" r:id="rId41"/>
    <p:sldId id="319" r:id="rId42"/>
    <p:sldId id="303" r:id="rId43"/>
    <p:sldId id="304" r:id="rId44"/>
    <p:sldId id="318" r:id="rId45"/>
    <p:sldId id="305" r:id="rId46"/>
    <p:sldId id="306" r:id="rId47"/>
    <p:sldId id="307" r:id="rId48"/>
    <p:sldId id="282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0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4CC1-45A5-4A1A-ACD2-751392E62862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8519B-182D-4DAC-B110-D7BC257697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08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C80E1-BA85-4CD6-9DD7-89C802EEE749}" type="slidenum">
              <a:rPr lang="cs-CZ"/>
              <a:pPr/>
              <a:t>16</a:t>
            </a:fld>
            <a:endParaRPr lang="cs-CZ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1" y="8685928"/>
            <a:ext cx="2972547" cy="456618"/>
          </a:xfrm>
          <a:prstGeom prst="rect">
            <a:avLst/>
          </a:prstGeom>
          <a:ln/>
        </p:spPr>
        <p:txBody>
          <a:bodyPr/>
          <a:lstStyle/>
          <a:p>
            <a:fld id="{3CC80AA3-E41F-4919-A8B3-E453507882D5}" type="slidenum">
              <a:rPr lang="cs-CZ"/>
              <a:pPr/>
              <a:t>32</a:t>
            </a:fld>
            <a:endParaRPr lang="cs-CZ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/>
              <a:t> Vyhláška o způsobu</a:t>
            </a:r>
            <a:r>
              <a:rPr lang="cs-CZ" b="1"/>
              <a:t> regulace v energetických odvětvích  a</a:t>
            </a:r>
            <a:r>
              <a:rPr lang="cs-CZ" b="1" u="sng"/>
              <a:t> postupech</a:t>
            </a:r>
            <a:r>
              <a:rPr lang="cs-CZ" b="1"/>
              <a:t> pro regulaci cen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3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F35DF-9C26-447E-84E1-C0F67E36F44B}" type="slidenum">
              <a:rPr lang="cs-CZ"/>
              <a:pPr/>
              <a:t>36</a:t>
            </a:fld>
            <a:endParaRPr lang="cs-CZ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05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 predetermined divider slide and should not be modified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5" y="8685894"/>
            <a:ext cx="2972098" cy="456596"/>
          </a:xfrm>
          <a:prstGeom prst="rect">
            <a:avLst/>
          </a:prstGeom>
          <a:ln/>
        </p:spPr>
        <p:txBody>
          <a:bodyPr lIns="86488" tIns="43244" rIns="86488" bIns="43244"/>
          <a:lstStyle/>
          <a:p>
            <a:fld id="{414EE0FA-FE16-4471-8CE7-C93C9112F74D}" type="slidenum">
              <a:rPr lang="cs-CZ"/>
              <a:pPr/>
              <a:t>42</a:t>
            </a:fld>
            <a:endParaRPr lang="cs-CZ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9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5" y="8685894"/>
            <a:ext cx="2972098" cy="456596"/>
          </a:xfrm>
          <a:prstGeom prst="rect">
            <a:avLst/>
          </a:prstGeom>
          <a:ln/>
        </p:spPr>
        <p:txBody>
          <a:bodyPr lIns="86488" tIns="43244" rIns="86488" bIns="43244"/>
          <a:lstStyle/>
          <a:p>
            <a:fld id="{414EE0FA-FE16-4471-8CE7-C93C9112F74D}" type="slidenum">
              <a:rPr lang="cs-CZ"/>
              <a:pPr/>
              <a:t>43</a:t>
            </a:fld>
            <a:endParaRPr lang="cs-CZ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8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5" y="8685894"/>
            <a:ext cx="2972098" cy="456596"/>
          </a:xfrm>
          <a:prstGeom prst="rect">
            <a:avLst/>
          </a:prstGeom>
          <a:ln/>
        </p:spPr>
        <p:txBody>
          <a:bodyPr lIns="86488" tIns="43244" rIns="86488" bIns="43244"/>
          <a:lstStyle/>
          <a:p>
            <a:fld id="{414EE0FA-FE16-4471-8CE7-C93C9112F74D}" type="slidenum">
              <a:rPr lang="cs-CZ"/>
              <a:pPr/>
              <a:t>45</a:t>
            </a:fld>
            <a:endParaRPr lang="cs-CZ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31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5" y="8685894"/>
            <a:ext cx="2972098" cy="456596"/>
          </a:xfrm>
          <a:prstGeom prst="rect">
            <a:avLst/>
          </a:prstGeom>
          <a:ln/>
        </p:spPr>
        <p:txBody>
          <a:bodyPr lIns="86488" tIns="43244" rIns="86488" bIns="43244"/>
          <a:lstStyle/>
          <a:p>
            <a:fld id="{414EE0FA-FE16-4471-8CE7-C93C9112F74D}" type="slidenum">
              <a:rPr lang="cs-CZ"/>
              <a:pPr/>
              <a:t>46</a:t>
            </a:fld>
            <a:endParaRPr lang="cs-CZ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possible to apply this template to exiting presentations.</a:t>
            </a:r>
          </a:p>
          <a:p>
            <a:pPr lvl="1" indent="172448"/>
            <a:r>
              <a:rPr lang="en-GB" dirty="0"/>
              <a:t>Have the latest presentation template open</a:t>
            </a:r>
          </a:p>
          <a:p>
            <a:pPr lvl="1" indent="172448"/>
            <a:r>
              <a:rPr lang="en-GB" dirty="0"/>
              <a:t>Click on the </a:t>
            </a:r>
            <a:r>
              <a:rPr lang="en-GB" b="1" dirty="0"/>
              <a:t>View</a:t>
            </a:r>
            <a:r>
              <a:rPr lang="en-GB" dirty="0"/>
              <a:t> tab and select </a:t>
            </a:r>
            <a:r>
              <a:rPr lang="en-GB" b="1" dirty="0"/>
              <a:t>Normal </a:t>
            </a:r>
            <a:endParaRPr lang="en-GB" dirty="0"/>
          </a:p>
          <a:p>
            <a:pPr lvl="1" indent="172448"/>
            <a:r>
              <a:rPr lang="en-GB" dirty="0"/>
              <a:t>Delete all unwanted slides</a:t>
            </a:r>
          </a:p>
          <a:p>
            <a:pPr lvl="1" indent="172448"/>
            <a:r>
              <a:rPr lang="en-GB" dirty="0"/>
              <a:t>Click on the </a:t>
            </a:r>
            <a:r>
              <a:rPr lang="en-GB" b="1" dirty="0"/>
              <a:t>Insert</a:t>
            </a:r>
            <a:r>
              <a:rPr lang="en-GB" dirty="0"/>
              <a:t> tab from the menu bar and select </a:t>
            </a:r>
            <a:r>
              <a:rPr lang="en-GB" b="1" dirty="0"/>
              <a:t>Slides from Files</a:t>
            </a:r>
          </a:p>
          <a:p>
            <a:pPr lvl="1" indent="172448"/>
            <a:r>
              <a:rPr lang="en-GB" dirty="0"/>
              <a:t>Click on </a:t>
            </a:r>
            <a:r>
              <a:rPr lang="en-GB" b="1" dirty="0"/>
              <a:t>Browse</a:t>
            </a:r>
            <a:r>
              <a:rPr lang="en-GB" dirty="0"/>
              <a:t>. Navigate to the presentation you wish to update with the new template. Highlight the presentation and click </a:t>
            </a:r>
            <a:r>
              <a:rPr lang="en-GB" b="1" dirty="0"/>
              <a:t>Open</a:t>
            </a:r>
            <a:r>
              <a:rPr lang="en-GB" dirty="0"/>
              <a:t> </a:t>
            </a:r>
          </a:p>
          <a:p>
            <a:pPr lvl="1" indent="172448"/>
            <a:r>
              <a:rPr lang="en-GB" dirty="0"/>
              <a:t>Wait for the slides from the presentation to load and click on </a:t>
            </a:r>
            <a:r>
              <a:rPr lang="en-GB" b="1" dirty="0"/>
              <a:t>Insert All</a:t>
            </a:r>
            <a:r>
              <a:rPr lang="en-GB" dirty="0"/>
              <a:t>. Then click </a:t>
            </a:r>
            <a:r>
              <a:rPr lang="en-GB" b="1" dirty="0"/>
              <a:t>Close</a:t>
            </a:r>
          </a:p>
          <a:p>
            <a:pPr lvl="1" indent="172448"/>
            <a:r>
              <a:rPr lang="en-GB" dirty="0"/>
              <a:t>Check the inserted slides to ensure that the most appropriate master slide has been used on each slide </a:t>
            </a:r>
          </a:p>
          <a:p>
            <a:pPr lvl="1" indent="172448"/>
            <a:r>
              <a:rPr lang="en-GB" dirty="0"/>
              <a:t>To change the master applied to a slide select the slide you wish to apply a different master to then click on the </a:t>
            </a:r>
            <a:r>
              <a:rPr lang="en-GB" b="1" dirty="0"/>
              <a:t>Format</a:t>
            </a:r>
            <a:r>
              <a:rPr lang="en-GB" dirty="0"/>
              <a:t> tab from the menu bar and select </a:t>
            </a:r>
            <a:r>
              <a:rPr lang="en-GB" b="1" dirty="0"/>
              <a:t>Slide Design</a:t>
            </a:r>
          </a:p>
          <a:p>
            <a:pPr lvl="1" indent="172448"/>
            <a:r>
              <a:rPr lang="en-GB" dirty="0"/>
              <a:t>From the </a:t>
            </a:r>
            <a:r>
              <a:rPr lang="en-GB" b="1" dirty="0"/>
              <a:t>Used in This Presentation</a:t>
            </a:r>
            <a:r>
              <a:rPr lang="en-GB" dirty="0"/>
              <a:t> section choose the master you wish to apply to the slide and hover over it to reveal a drop-down arrow. Click on the arrow and select </a:t>
            </a:r>
            <a:r>
              <a:rPr lang="en-GB" b="1" dirty="0"/>
              <a:t>Apply to Selected Slides</a:t>
            </a:r>
          </a:p>
          <a:p>
            <a:r>
              <a:rPr lang="en-GB" dirty="0"/>
              <a:t>It is important to thoroughly check the presentation to ensure that no further formatting is needed.</a:t>
            </a:r>
          </a:p>
        </p:txBody>
      </p:sp>
    </p:spTree>
    <p:extLst>
      <p:ext uri="{BB962C8B-B14F-4D97-AF65-F5344CB8AC3E}">
        <p14:creationId xmlns:p14="http://schemas.microsoft.com/office/powerpoint/2010/main" val="333127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1" y="8685928"/>
            <a:ext cx="2972547" cy="456618"/>
          </a:xfrm>
          <a:prstGeom prst="rect">
            <a:avLst/>
          </a:prstGeom>
          <a:ln/>
        </p:spPr>
        <p:txBody>
          <a:bodyPr/>
          <a:lstStyle/>
          <a:p>
            <a:fld id="{44FBEC0F-0676-404F-AF75-7E121A17D49C}" type="slidenum">
              <a:rPr lang="cs-CZ"/>
              <a:pPr/>
              <a:t>17</a:t>
            </a:fld>
            <a:endParaRPr lang="cs-CZ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/>
              <a:t> Vyhláška o způsobu</a:t>
            </a:r>
            <a:r>
              <a:rPr lang="cs-CZ" b="1"/>
              <a:t> regulace v energetických odvětvích  a</a:t>
            </a:r>
            <a:r>
              <a:rPr lang="cs-CZ" b="1" u="sng"/>
              <a:t> postupech</a:t>
            </a:r>
            <a:r>
              <a:rPr lang="cs-CZ" b="1"/>
              <a:t> pro regulaci cen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40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5" y="8685894"/>
            <a:ext cx="2972098" cy="456596"/>
          </a:xfrm>
          <a:prstGeom prst="rect">
            <a:avLst/>
          </a:prstGeom>
          <a:ln/>
        </p:spPr>
        <p:txBody>
          <a:bodyPr lIns="86488" tIns="43244" rIns="86488" bIns="43244"/>
          <a:lstStyle/>
          <a:p>
            <a:fld id="{7F4EEB0E-BFB3-41EC-9DC2-F7ADF653B77E}" type="slidenum">
              <a:rPr lang="cs-CZ"/>
              <a:pPr/>
              <a:t>26</a:t>
            </a:fld>
            <a:endParaRPr lang="cs-CZ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5" y="8685894"/>
            <a:ext cx="2972098" cy="456596"/>
          </a:xfrm>
          <a:prstGeom prst="rect">
            <a:avLst/>
          </a:prstGeom>
          <a:ln/>
        </p:spPr>
        <p:txBody>
          <a:bodyPr lIns="86488" tIns="43244" rIns="86488" bIns="43244"/>
          <a:lstStyle/>
          <a:p>
            <a:fld id="{CA823F1A-1961-4B21-8066-7B5CA49350ED}" type="slidenum">
              <a:rPr lang="cs-CZ"/>
              <a:pPr/>
              <a:t>27</a:t>
            </a:fld>
            <a:endParaRPr lang="cs-CZ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4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5" y="8685894"/>
            <a:ext cx="2972098" cy="456596"/>
          </a:xfrm>
          <a:prstGeom prst="rect">
            <a:avLst/>
          </a:prstGeom>
          <a:ln/>
        </p:spPr>
        <p:txBody>
          <a:bodyPr lIns="86488" tIns="43244" rIns="86488" bIns="43244"/>
          <a:lstStyle/>
          <a:p>
            <a:fld id="{4EFF208F-9D16-425E-B468-75C9BB89914C}" type="slidenum">
              <a:rPr lang="cs-CZ"/>
              <a:pPr/>
              <a:t>28</a:t>
            </a:fld>
            <a:endParaRPr lang="cs-CZ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5" y="8685894"/>
            <a:ext cx="2972098" cy="456596"/>
          </a:xfrm>
          <a:prstGeom prst="rect">
            <a:avLst/>
          </a:prstGeom>
          <a:ln/>
        </p:spPr>
        <p:txBody>
          <a:bodyPr lIns="86488" tIns="43244" rIns="86488" bIns="43244"/>
          <a:lstStyle/>
          <a:p>
            <a:fld id="{4B809E12-41BF-4715-915D-CFE625784222}" type="slidenum">
              <a:rPr lang="cs-CZ"/>
              <a:pPr/>
              <a:t>29</a:t>
            </a:fld>
            <a:endParaRPr lang="cs-CZ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9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1" y="8685928"/>
            <a:ext cx="2972547" cy="456618"/>
          </a:xfrm>
          <a:prstGeom prst="rect">
            <a:avLst/>
          </a:prstGeom>
          <a:ln/>
        </p:spPr>
        <p:txBody>
          <a:bodyPr/>
          <a:lstStyle/>
          <a:p>
            <a:fld id="{132801D9-0788-4F23-A550-CBD98CCBB9A2}" type="slidenum">
              <a:rPr lang="cs-CZ"/>
              <a:pPr/>
              <a:t>30</a:t>
            </a:fld>
            <a:endParaRPr lang="cs-CZ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/>
              <a:t> Vyhláška o způsobu</a:t>
            </a:r>
            <a:r>
              <a:rPr lang="cs-CZ" b="1"/>
              <a:t> regulace v energetických odvětvích  a</a:t>
            </a:r>
            <a:r>
              <a:rPr lang="cs-CZ" b="1" u="sng"/>
              <a:t> postupech</a:t>
            </a:r>
            <a:r>
              <a:rPr lang="cs-CZ" b="1"/>
              <a:t> pro regulaci cen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8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1" y="8685928"/>
            <a:ext cx="2972547" cy="456618"/>
          </a:xfrm>
          <a:prstGeom prst="rect">
            <a:avLst/>
          </a:prstGeom>
          <a:ln/>
        </p:spPr>
        <p:txBody>
          <a:bodyPr/>
          <a:lstStyle/>
          <a:p>
            <a:fld id="{34CD8508-E73E-4B7C-A8DB-8274E44981A5}" type="slidenum">
              <a:rPr lang="cs-CZ"/>
              <a:pPr/>
              <a:t>31</a:t>
            </a:fld>
            <a:endParaRPr lang="cs-CZ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/>
              <a:t> Vyhláška o způsobu</a:t>
            </a:r>
            <a:r>
              <a:rPr lang="cs-CZ" b="1"/>
              <a:t> regulace v energetických odvětvích  a</a:t>
            </a:r>
            <a:r>
              <a:rPr lang="cs-CZ" b="1" u="sng"/>
              <a:t> postupech</a:t>
            </a:r>
            <a:r>
              <a:rPr lang="cs-CZ" b="1"/>
              <a:t> pro regulaci cen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4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Praha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078478-C3C2-4CCD-AD1E-C857F59D0325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20. září 2011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EEA830-D22D-4630-B902-7CD92C4BECB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EDA6-576C-47C8-B6F7-2C4CCFDE69AF}" type="datetimeFigureOut">
              <a:rPr lang="cs-CZ" smtClean="0"/>
              <a:pPr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B2A60-C053-4C46-A163-25A9AB53FD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emf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wmf"/><Relationship Id="rId1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2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emf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763688" y="1844824"/>
            <a:ext cx="6840537" cy="2209800"/>
          </a:xfrm>
        </p:spPr>
        <p:txBody>
          <a:bodyPr>
            <a:normAutofit/>
          </a:bodyPr>
          <a:lstStyle/>
          <a:p>
            <a:r>
              <a:rPr lang="cs-CZ" b="1" dirty="0"/>
              <a:t>Regulace </a:t>
            </a:r>
            <a:r>
              <a:rPr lang="cs-CZ" b="1" dirty="0" smtClean="0"/>
              <a:t>a regulované ceny</a:t>
            </a:r>
            <a:endParaRPr lang="cs-CZ" b="1" dirty="0"/>
          </a:p>
        </p:txBody>
      </p:sp>
      <p:sp>
        <p:nvSpPr>
          <p:cNvPr id="154636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356992"/>
            <a:ext cx="6019800" cy="1752600"/>
          </a:xfrm>
          <a:noFill/>
          <a:ln/>
        </p:spPr>
        <p:txBody>
          <a:bodyPr/>
          <a:lstStyle/>
          <a:p>
            <a:r>
              <a:rPr lang="cs-CZ" sz="2200" b="1" dirty="0"/>
              <a:t>Ing. Blahoslav Němeček </a:t>
            </a:r>
            <a:r>
              <a:rPr lang="cs-CZ" sz="2200" b="1" dirty="0" err="1"/>
              <a:t>Ph.D</a:t>
            </a:r>
            <a:r>
              <a:rPr lang="cs-CZ" sz="2200" b="1" dirty="0" smtClean="0"/>
              <a:t>.</a:t>
            </a:r>
            <a:endParaRPr lang="cs-CZ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642350" cy="5256213"/>
          </a:xfrm>
        </p:spPr>
        <p:txBody>
          <a:bodyPr>
            <a:normAutofit/>
          </a:bodyPr>
          <a:lstStyle/>
          <a:p>
            <a:pPr marL="609600" indent="-609600"/>
            <a:r>
              <a:rPr lang="cs-CZ" sz="2400" b="1" dirty="0"/>
              <a:t>obligatorní cenová regulace</a:t>
            </a:r>
          </a:p>
          <a:p>
            <a:pPr marL="1976438" lvl="2" indent="-457200"/>
            <a:r>
              <a:rPr lang="cs-CZ" sz="2000" dirty="0"/>
              <a:t>přenos elektřiny</a:t>
            </a:r>
          </a:p>
          <a:p>
            <a:pPr marL="1976438" lvl="2" indent="-457200"/>
            <a:r>
              <a:rPr lang="cs-CZ" sz="2000" dirty="0"/>
              <a:t>distribuce elektřiny</a:t>
            </a:r>
          </a:p>
          <a:p>
            <a:pPr marL="1976438" lvl="2" indent="-457200"/>
            <a:r>
              <a:rPr lang="cs-CZ" sz="2000" dirty="0"/>
              <a:t>systémové služby</a:t>
            </a:r>
          </a:p>
          <a:p>
            <a:pPr marL="1976438" lvl="2" indent="-457200"/>
            <a:r>
              <a:rPr lang="cs-CZ" sz="2000" dirty="0"/>
              <a:t>přeprava plynu</a:t>
            </a:r>
          </a:p>
          <a:p>
            <a:pPr marL="1976438" lvl="2" indent="-457200"/>
            <a:r>
              <a:rPr lang="cs-CZ" sz="2000" dirty="0"/>
              <a:t>distribuce plynu</a:t>
            </a:r>
          </a:p>
          <a:p>
            <a:pPr marL="1976438" lvl="2" indent="-457200"/>
            <a:r>
              <a:rPr lang="cs-CZ" sz="2000" dirty="0"/>
              <a:t>činnosti operátora trhu</a:t>
            </a:r>
          </a:p>
          <a:p>
            <a:pPr marL="1976438" lvl="2" indent="-457200"/>
            <a:r>
              <a:rPr lang="cs-CZ" sz="2000" dirty="0"/>
              <a:t>dodavatel poslední instance</a:t>
            </a:r>
          </a:p>
          <a:p>
            <a:pPr marL="1976438" lvl="2" indent="-457200"/>
            <a:r>
              <a:rPr lang="cs-CZ" sz="2000" dirty="0" smtClean="0"/>
              <a:t>usměrňování </a:t>
            </a:r>
            <a:r>
              <a:rPr lang="cs-CZ" sz="2000" dirty="0"/>
              <a:t>ceny tepelné </a:t>
            </a:r>
            <a:r>
              <a:rPr lang="cs-CZ" sz="2000" dirty="0" smtClean="0"/>
              <a:t>energie</a:t>
            </a:r>
            <a:endParaRPr lang="cs-CZ" dirty="0" smtClean="0"/>
          </a:p>
          <a:p>
            <a:pPr marL="1976438" lvl="2" indent="-457200"/>
            <a:r>
              <a:rPr lang="cs-CZ" sz="2000" dirty="0"/>
              <a:t>+ stanovování cen v oblasti </a:t>
            </a:r>
            <a:r>
              <a:rPr lang="cs-CZ" sz="2000" dirty="0" smtClean="0"/>
              <a:t>podporovaných </a:t>
            </a:r>
            <a:r>
              <a:rPr lang="cs-CZ" sz="2000" dirty="0"/>
              <a:t>zdrojů</a:t>
            </a:r>
          </a:p>
          <a:p>
            <a:pPr marL="609600" indent="-609600"/>
            <a:r>
              <a:rPr lang="cs-CZ" sz="2400" b="1" dirty="0"/>
              <a:t>fakultativní cenová regulace</a:t>
            </a:r>
          </a:p>
          <a:p>
            <a:pPr marL="1976438" lvl="2" indent="-457200"/>
            <a:r>
              <a:rPr lang="cs-CZ" sz="2000" dirty="0"/>
              <a:t>jestliže je to nezbytné k zajištění bezpečného a spolehlivého provozu ES nebo nediskriminačního přístupu účastníků trhu k ES		</a:t>
            </a:r>
          </a:p>
          <a:p>
            <a:pPr marL="1976438" lvl="2" indent="-457200"/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AF-73A9-4F0D-9F7C-559B019179B3}" type="slidenum">
              <a:rPr lang="cs-CZ"/>
              <a:pPr/>
              <a:t>10</a:t>
            </a:fld>
            <a:endParaRPr lang="cs-CZ"/>
          </a:p>
        </p:txBody>
      </p:sp>
      <p:sp>
        <p:nvSpPr>
          <p:cNvPr id="697347" name="Rectangle 3"/>
          <p:cNvSpPr>
            <a:spLocks noChangeArrowheads="1"/>
          </p:cNvSpPr>
          <p:nvPr/>
        </p:nvSpPr>
        <p:spPr bwMode="auto">
          <a:xfrm>
            <a:off x="323850" y="620713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sz="2800" b="1"/>
              <a:t>Co má nebo může být regulováno?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642350" cy="5183187"/>
          </a:xfrm>
        </p:spPr>
        <p:txBody>
          <a:bodyPr/>
          <a:lstStyle/>
          <a:p>
            <a:pPr marL="609600" indent="-609600"/>
            <a:r>
              <a:rPr lang="cs-CZ" sz="2000"/>
              <a:t>stanovení cen tak, aby pokrývaly náklady na zajištění efektivního výkonu licencované činnosti, odpisy a </a:t>
            </a:r>
            <a:r>
              <a:rPr lang="cs-CZ" sz="2000" b="1"/>
              <a:t>přiměřený zisk zajišťující návratnost realizovaných investic</a:t>
            </a:r>
            <a:r>
              <a:rPr lang="cs-CZ" sz="2000"/>
              <a:t> do zařízení sloužících k výkonu licencované činnosti</a:t>
            </a:r>
          </a:p>
          <a:p>
            <a:pPr marL="609600" indent="-609600"/>
            <a:r>
              <a:rPr lang="cs-CZ" sz="2000"/>
              <a:t>ostatní ceny tak, aby byly alespoň nákladové, při stanovení příspěvku k ceně elektřiny tak, aby příspěvek umožnil uplatnění elektřiny na trhu s ohledem na efektivní využívání přírodních zdrojů a ochranu životního prostředí</a:t>
            </a:r>
          </a:p>
          <a:p>
            <a:pPr marL="609600" indent="-609600"/>
            <a:r>
              <a:rPr lang="cs-CZ" sz="2000"/>
              <a:t>dodávka poslední instance věcně usměrňovaná cena, popř. maximální cena</a:t>
            </a:r>
          </a:p>
          <a:p>
            <a:pPr marL="609600" indent="-609600"/>
            <a:r>
              <a:rPr lang="cs-CZ" sz="2000"/>
              <a:t>možnost rozhodovat o výjimkách z obecného systému regulace cen	</a:t>
            </a:r>
            <a:r>
              <a:rPr lang="cs-CZ" sz="3600"/>
              <a:t>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C70-5D49-405B-A0E0-27068937B9E2}" type="slidenum">
              <a:rPr lang="cs-CZ"/>
              <a:pPr/>
              <a:t>11</a:t>
            </a:fld>
            <a:endParaRPr lang="cs-CZ"/>
          </a:p>
        </p:txBody>
      </p:sp>
      <p:sp>
        <p:nvSpPr>
          <p:cNvPr id="698371" name="Rectangle 3"/>
          <p:cNvSpPr>
            <a:spLocks noChangeArrowheads="1"/>
          </p:cNvSpPr>
          <p:nvPr/>
        </p:nvSpPr>
        <p:spPr bwMode="auto">
          <a:xfrm>
            <a:off x="395288" y="692150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sz="2800" b="1"/>
              <a:t>Jak se má regulovat?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/>
              <a:t>Obecné metody ekonomické regulace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endParaRPr lang="cs-CZ"/>
          </a:p>
          <a:p>
            <a:pPr marL="533400" indent="-533400"/>
            <a:r>
              <a:rPr lang="cs-CZ"/>
              <a:t>Metoda - Rate of Return</a:t>
            </a:r>
          </a:p>
          <a:p>
            <a:pPr marL="533400" indent="-533400"/>
            <a:r>
              <a:rPr lang="cs-CZ"/>
              <a:t>Metoda - Price Cap</a:t>
            </a:r>
          </a:p>
          <a:p>
            <a:pPr marL="533400" indent="-533400"/>
            <a:r>
              <a:rPr lang="cs-CZ">
                <a:solidFill>
                  <a:schemeClr val="folHlink"/>
                </a:solidFill>
              </a:rPr>
              <a:t>Metoda - Revenue Cap</a:t>
            </a:r>
          </a:p>
          <a:p>
            <a:pPr marL="533400" indent="-533400"/>
            <a:r>
              <a:rPr lang="cs-CZ"/>
              <a:t>Metoda – Sliding Scale</a:t>
            </a:r>
          </a:p>
          <a:p>
            <a:pPr marL="533400" indent="-533400"/>
            <a:r>
              <a:rPr lang="cs-CZ"/>
              <a:t>Metoda  - Yardstic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/>
              <a:t>Zahraničí regulační praxe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040" y="1600200"/>
            <a:ext cx="541192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056437" cy="935038"/>
          </a:xfrm>
        </p:spPr>
        <p:txBody>
          <a:bodyPr/>
          <a:lstStyle/>
          <a:p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principy 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regulace v ČR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362950" cy="52562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sz="2000" b="1" dirty="0"/>
              <a:t>základní parametry a principy regulace se stanovují na delší časové období – regulační </a:t>
            </a:r>
            <a:r>
              <a:rPr lang="cs-CZ" sz="2000" b="1" dirty="0" smtClean="0"/>
              <a:t>období</a:t>
            </a:r>
          </a:p>
          <a:p>
            <a:pPr lvl="1">
              <a:lnSpc>
                <a:spcPct val="80000"/>
              </a:lnSpc>
            </a:pPr>
            <a:r>
              <a:rPr lang="cs-CZ" sz="1600" b="1" dirty="0" smtClean="0"/>
              <a:t>základní principy regulace uvedeny </a:t>
            </a:r>
            <a:r>
              <a:rPr lang="en-US" sz="1600" b="1" dirty="0" smtClean="0"/>
              <a:t>b</a:t>
            </a:r>
            <a:r>
              <a:rPr lang="cs-CZ" sz="1600" b="1" dirty="0" smtClean="0"/>
              <a:t>y měly být rozpracovány </a:t>
            </a:r>
            <a:r>
              <a:rPr lang="cs-CZ" sz="1600" b="1" dirty="0" smtClean="0"/>
              <a:t>ve </a:t>
            </a:r>
            <a:r>
              <a:rPr lang="cs-CZ" sz="1600" b="1" dirty="0" smtClean="0"/>
              <a:t>vyhlášce ERÚ </a:t>
            </a:r>
            <a:r>
              <a:rPr lang="cs-CZ" sz="1600" b="1" dirty="0" smtClean="0"/>
              <a:t>o </a:t>
            </a:r>
            <a:r>
              <a:rPr lang="cs-CZ" sz="1600" b="1" dirty="0" smtClean="0"/>
              <a:t>způsobu regulace cen v energetických odvětvích a postupech pro regulaci cen</a:t>
            </a:r>
          </a:p>
          <a:p>
            <a:pPr lvl="1">
              <a:lnSpc>
                <a:spcPct val="80000"/>
              </a:lnSpc>
            </a:pPr>
            <a:endParaRPr lang="cs-CZ" sz="1600" b="1" dirty="0" smtClean="0"/>
          </a:p>
          <a:p>
            <a:pPr>
              <a:lnSpc>
                <a:spcPct val="80000"/>
              </a:lnSpc>
            </a:pPr>
            <a:r>
              <a:rPr lang="cs-CZ" sz="2000" b="1" dirty="0" smtClean="0"/>
              <a:t>metoda regulace - </a:t>
            </a:r>
            <a:r>
              <a:rPr lang="cs-CZ" sz="2000" b="1" dirty="0" err="1" smtClean="0"/>
              <a:t>revenue</a:t>
            </a:r>
            <a:r>
              <a:rPr lang="cs-CZ" sz="2000" b="1" dirty="0" smtClean="0"/>
              <a:t>-</a:t>
            </a:r>
            <a:r>
              <a:rPr lang="cs-CZ" sz="2000" b="1" dirty="0" err="1" smtClean="0"/>
              <a:t>cap</a:t>
            </a:r>
            <a:endParaRPr lang="cs-CZ" sz="2000" b="1" dirty="0"/>
          </a:p>
          <a:p>
            <a:pPr>
              <a:lnSpc>
                <a:spcPct val="80000"/>
              </a:lnSpc>
            </a:pP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III. regulační </a:t>
            </a:r>
            <a:r>
              <a:rPr lang="cs-CZ" sz="2000" b="1" dirty="0" smtClean="0"/>
              <a:t>– 5 let</a:t>
            </a:r>
            <a:endParaRPr lang="cs-CZ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dirty="0"/>
              <a:t>	(1. 1. 2010 - 31. 12. 2014)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regulace povolených výnosů:</a:t>
            </a:r>
          </a:p>
          <a:p>
            <a:pPr>
              <a:lnSpc>
                <a:spcPct val="80000"/>
              </a:lnSpc>
            </a:pPr>
            <a:endParaRPr lang="cs-CZ" sz="2000" b="1" dirty="0"/>
          </a:p>
          <a:p>
            <a:pPr>
              <a:lnSpc>
                <a:spcPct val="80000"/>
              </a:lnSpc>
            </a:pPr>
            <a:endParaRPr lang="cs-CZ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 smtClean="0"/>
              <a:t>vychází </a:t>
            </a:r>
            <a:r>
              <a:rPr lang="cs-CZ" sz="2000" b="1" dirty="0"/>
              <a:t>se účetních hodnot odpisů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nové nastavení výchozí hodnoty RAB „0“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progresivní uznávání investic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každoroční stanovování WACC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7127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56100" y="3500438"/>
          <a:ext cx="42354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Rovnice" r:id="rId3" imgW="1803240" imgH="177480" progId="Equation.3">
                  <p:embed/>
                </p:oleObj>
              </mc:Choice>
              <mc:Fallback>
                <p:oleObj name="Rovnice" r:id="rId3" imgW="18032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500438"/>
                        <a:ext cx="423545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2C9DB5-654B-4A0F-903A-3CE869FBCAF1}" type="slidenum">
              <a:rPr lang="cs-CZ"/>
              <a:pPr/>
              <a:t>14</a:t>
            </a:fld>
            <a:endParaRPr lang="cs-CZ"/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5076825" y="3141663"/>
            <a:ext cx="719138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cs-CZ" sz="1600" b="1"/>
              <a:t>Náklady</a:t>
            </a:r>
          </a:p>
        </p:txBody>
      </p:sp>
      <p:sp>
        <p:nvSpPr>
          <p:cNvPr id="712710" name="Rectangle 6"/>
          <p:cNvSpPr>
            <a:spLocks noChangeArrowheads="1"/>
          </p:cNvSpPr>
          <p:nvPr/>
        </p:nvSpPr>
        <p:spPr bwMode="auto">
          <a:xfrm>
            <a:off x="5724525" y="3933825"/>
            <a:ext cx="719138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cs-CZ" sz="1600" b="1"/>
              <a:t>Odpisy</a:t>
            </a:r>
          </a:p>
        </p:txBody>
      </p:sp>
      <p:sp>
        <p:nvSpPr>
          <p:cNvPr id="712711" name="Rectangle 7"/>
          <p:cNvSpPr>
            <a:spLocks noChangeArrowheads="1"/>
          </p:cNvSpPr>
          <p:nvPr/>
        </p:nvSpPr>
        <p:spPr bwMode="auto">
          <a:xfrm>
            <a:off x="6516688" y="3141663"/>
            <a:ext cx="2233612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cs-CZ" sz="1600" b="1"/>
              <a:t>Zisk=majetek*výnosnost</a:t>
            </a: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cs-CZ" sz="2800" b="1">
                <a:cs typeface="Arial" charset="0"/>
              </a:rPr>
              <a:t>Co je to přiměřená výnosnost?</a:t>
            </a:r>
          </a:p>
        </p:txBody>
      </p:sp>
      <p:graphicFrame>
        <p:nvGraphicFramePr>
          <p:cNvPr id="70963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11188" y="1196975"/>
          <a:ext cx="7523162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Graf" r:id="rId3" imgW="9534525" imgH="5334000" progId="Excel.Sheet.8">
                  <p:embed/>
                </p:oleObj>
              </mc:Choice>
              <mc:Fallback>
                <p:oleObj name="Graf" r:id="rId3" imgW="9534525" imgH="53340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96975"/>
                        <a:ext cx="7523162" cy="420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C12-5685-450A-9D74-CBFB883A4D31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923088" cy="811213"/>
          </a:xfrm>
        </p:spPr>
        <p:txBody>
          <a:bodyPr>
            <a:normAutofit/>
          </a:bodyPr>
          <a:lstStyle/>
          <a:p>
            <a:r>
              <a:rPr lang="cs-CZ" sz="2800" b="1"/>
              <a:t>Možnost úpravy metodiky a parametrů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1788"/>
            <a:ext cx="8640763" cy="4706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některé parametry jsou stanoveny na 5 let, některé na 1 rok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revize parametrů v průběhu periody možná jen ve zvlášť výjimečných případech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změn právní úpravy bezprostředně se vztahující k licencované činnosti držitele licence, které mají podstatný dopad na parametry regulačního vzorce,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mimořádných změn na trhu s elektřinou nebo jiných mimořádných změn v národním hospodářství hodných zvláštního zřetele,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stanovení parametrů na základě nesprávných, neúplných či nepravdivých podkladů nebo údajů.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sz="2000" b="1" dirty="0"/>
          </a:p>
          <a:p>
            <a:pPr lvl="1">
              <a:lnSpc>
                <a:spcPct val="80000"/>
              </a:lnSpc>
            </a:pPr>
            <a:endParaRPr lang="cs-CZ" sz="2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BDF4-5B50-4CE9-BE3C-CA6B32DA6B14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5762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dirty="0"/>
              <a:t>III. Regulační období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idx="1"/>
          </p:nvPr>
        </p:nvSpPr>
        <p:spPr>
          <a:xfrm>
            <a:off x="467543" y="1124744"/>
            <a:ext cx="8012881" cy="5255419"/>
          </a:xfrm>
        </p:spPr>
        <p:txBody>
          <a:bodyPr>
            <a:normAutofit/>
          </a:bodyPr>
          <a:lstStyle/>
          <a:p>
            <a:r>
              <a:rPr lang="cs-CZ" sz="2400" dirty="0"/>
              <a:t>Navazuje na regulaci z let 2005-2009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z důvodů </a:t>
            </a:r>
            <a:r>
              <a:rPr lang="cs-CZ" sz="2400" dirty="0" err="1"/>
              <a:t>unbundlingu</a:t>
            </a:r>
            <a:r>
              <a:rPr lang="cs-CZ" sz="2400" dirty="0"/>
              <a:t> a transformací společností ve II. RO, </a:t>
            </a:r>
            <a:r>
              <a:rPr lang="cs-CZ" sz="2400" dirty="0" smtClean="0"/>
              <a:t>neměl </a:t>
            </a:r>
            <a:r>
              <a:rPr lang="cs-CZ" sz="2400" dirty="0"/>
              <a:t>úřad stabilní základnu pro určení výchozích podmínek pro </a:t>
            </a:r>
            <a:r>
              <a:rPr lang="cs-CZ" sz="2400" dirty="0" err="1"/>
              <a:t>price</a:t>
            </a:r>
            <a:r>
              <a:rPr lang="cs-CZ" sz="2400" dirty="0"/>
              <a:t>-</a:t>
            </a:r>
            <a:r>
              <a:rPr lang="cs-CZ" sz="2400" dirty="0" err="1"/>
              <a:t>cap</a:t>
            </a:r>
            <a:r>
              <a:rPr lang="cs-CZ" sz="2400" dirty="0"/>
              <a:t> regulaci </a:t>
            </a:r>
          </a:p>
          <a:p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			</a:t>
            </a:r>
            <a:r>
              <a:rPr lang="cs-CZ" sz="2400" dirty="0" smtClean="0"/>
              <a:t>pokračování </a:t>
            </a:r>
            <a:r>
              <a:rPr lang="cs-CZ" sz="2400" dirty="0"/>
              <a:t>v regulaci povolených výnosů</a:t>
            </a:r>
          </a:p>
          <a:p>
            <a:endParaRPr lang="cs-CZ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1187450" y="1916113"/>
            <a:ext cx="6480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200000"/>
              <a:buFont typeface="Wingdings" pitchFamily="2" charset="2"/>
              <a:buNone/>
            </a:pPr>
            <a:endParaRPr lang="en-US"/>
          </a:p>
        </p:txBody>
      </p:sp>
      <p:sp>
        <p:nvSpPr>
          <p:cNvPr id="735237" name="Rectangle 5"/>
          <p:cNvSpPr>
            <a:spLocks noChangeArrowheads="1"/>
          </p:cNvSpPr>
          <p:nvPr/>
        </p:nvSpPr>
        <p:spPr bwMode="auto">
          <a:xfrm>
            <a:off x="755650" y="2852738"/>
            <a:ext cx="2305050" cy="266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cs-CZ"/>
          </a:p>
        </p:txBody>
      </p:sp>
      <p:sp>
        <p:nvSpPr>
          <p:cNvPr id="735238" name="Rectangle 6"/>
          <p:cNvSpPr>
            <a:spLocks noChangeArrowheads="1"/>
          </p:cNvSpPr>
          <p:nvPr/>
        </p:nvSpPr>
        <p:spPr bwMode="auto">
          <a:xfrm>
            <a:off x="395883" y="1844675"/>
            <a:ext cx="2447925" cy="331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buFont typeface="Wingdings" pitchFamily="2" charset="2"/>
              <a:buNone/>
            </a:pPr>
            <a:r>
              <a:rPr lang="cs-CZ" sz="2000" dirty="0" err="1"/>
              <a:t>Price</a:t>
            </a:r>
            <a:r>
              <a:rPr lang="cs-CZ" sz="2000" dirty="0"/>
              <a:t> </a:t>
            </a:r>
            <a:r>
              <a:rPr lang="cs-CZ" sz="2000" dirty="0" err="1"/>
              <a:t>cap</a:t>
            </a:r>
            <a:endParaRPr lang="cs-CZ" sz="2000" dirty="0"/>
          </a:p>
          <a:p>
            <a:pPr>
              <a:buFontTx/>
              <a:buChar char="•"/>
            </a:pPr>
            <a:r>
              <a:rPr lang="cs-CZ" dirty="0"/>
              <a:t>stanovuje cenu na delší období</a:t>
            </a:r>
          </a:p>
          <a:p>
            <a:pPr>
              <a:buFontTx/>
              <a:buChar char="•"/>
            </a:pPr>
            <a:r>
              <a:rPr lang="cs-CZ" dirty="0"/>
              <a:t>ponechání zisku při snížení nákladů</a:t>
            </a:r>
          </a:p>
          <a:p>
            <a:pPr>
              <a:buFontTx/>
              <a:buChar char="•"/>
            </a:pPr>
            <a:r>
              <a:rPr lang="cs-CZ" dirty="0"/>
              <a:t>úprava o inflaci a faktor efektivity</a:t>
            </a:r>
          </a:p>
          <a:p>
            <a:pPr>
              <a:buFontTx/>
              <a:buChar char="•"/>
            </a:pPr>
            <a:r>
              <a:rPr lang="cs-CZ" dirty="0"/>
              <a:t>příp. úprava spotřeby (I. RO)</a:t>
            </a:r>
          </a:p>
          <a:p>
            <a:pPr>
              <a:buFontTx/>
              <a:buNone/>
            </a:pPr>
            <a:r>
              <a:rPr lang="cs-CZ" dirty="0"/>
              <a:t>+/-vhodné pro plně stabilní prostředí</a:t>
            </a:r>
          </a:p>
          <a:p>
            <a:pPr>
              <a:buFont typeface="Wingdings" pitchFamily="2" charset="2"/>
              <a:buNone/>
            </a:pPr>
            <a:endParaRPr lang="cs-CZ" sz="2000" dirty="0"/>
          </a:p>
        </p:txBody>
      </p:sp>
      <p:sp>
        <p:nvSpPr>
          <p:cNvPr id="735239" name="Rectangle 7"/>
          <p:cNvSpPr>
            <a:spLocks noChangeArrowheads="1"/>
          </p:cNvSpPr>
          <p:nvPr/>
        </p:nvSpPr>
        <p:spPr bwMode="auto">
          <a:xfrm>
            <a:off x="4356100" y="1844675"/>
            <a:ext cx="3959225" cy="223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buFont typeface="Wingdings" pitchFamily="2" charset="2"/>
              <a:buNone/>
            </a:pPr>
            <a:r>
              <a:rPr lang="cs-CZ" sz="2000" dirty="0" err="1"/>
              <a:t>Revenue</a:t>
            </a:r>
            <a:r>
              <a:rPr lang="cs-CZ" sz="2000" dirty="0"/>
              <a:t> </a:t>
            </a:r>
            <a:r>
              <a:rPr lang="cs-CZ" sz="2000" dirty="0" err="1"/>
              <a:t>cap</a:t>
            </a:r>
            <a:endParaRPr lang="cs-CZ" sz="2000" dirty="0"/>
          </a:p>
          <a:p>
            <a:pPr>
              <a:buFontTx/>
              <a:buChar char="•"/>
            </a:pPr>
            <a:r>
              <a:rPr lang="cs-CZ" dirty="0"/>
              <a:t>stanovení jednotlivých parametrů výnosů</a:t>
            </a:r>
          </a:p>
          <a:p>
            <a:pPr>
              <a:buFontTx/>
              <a:buChar char="•"/>
            </a:pPr>
            <a:r>
              <a:rPr lang="cs-CZ" dirty="0"/>
              <a:t>každoročně se revidují</a:t>
            </a:r>
          </a:p>
          <a:p>
            <a:pPr>
              <a:buFontTx/>
              <a:buNone/>
            </a:pPr>
            <a:r>
              <a:rPr lang="cs-CZ" dirty="0"/>
              <a:t>+ přizpůsobení měnící se situaci</a:t>
            </a:r>
          </a:p>
          <a:p>
            <a:pPr>
              <a:buFontTx/>
              <a:buNone/>
            </a:pPr>
            <a:r>
              <a:rPr lang="cs-CZ" dirty="0"/>
              <a:t>- každoroční možnost lobbingu    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735240" name="AutoShape 8"/>
          <p:cNvSpPr>
            <a:spLocks noChangeArrowheads="1"/>
          </p:cNvSpPr>
          <p:nvPr/>
        </p:nvSpPr>
        <p:spPr bwMode="auto">
          <a:xfrm>
            <a:off x="683568" y="5805264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Vývoj regulačního rámce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I. regulační období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sz="2400" dirty="0" smtClean="0"/>
          </a:p>
          <a:p>
            <a:r>
              <a:rPr lang="cs-CZ" sz="2400" dirty="0" smtClean="0"/>
              <a:t>II</a:t>
            </a:r>
            <a:r>
              <a:rPr lang="cs-CZ" sz="2400" dirty="0"/>
              <a:t>. regulační období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cs-CZ" sz="2400" dirty="0"/>
              <a:t>III. regulační období</a:t>
            </a:r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8177" name="Object 1"/>
          <p:cNvGraphicFramePr>
            <a:graphicFrameLocks noChangeAspect="1"/>
          </p:cNvGraphicFramePr>
          <p:nvPr/>
        </p:nvGraphicFramePr>
        <p:xfrm>
          <a:off x="827088" y="1628775"/>
          <a:ext cx="151923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Rovnice" r:id="rId4" imgW="1028520" imgH="177480" progId="Equation.3">
                  <p:embed/>
                </p:oleObj>
              </mc:Choice>
              <mc:Fallback>
                <p:oleObj name="Rovnice" r:id="rId4" imgW="10285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1519237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827584" y="1988840"/>
          <a:ext cx="28067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Rovnice" r:id="rId6" imgW="1879560" imgH="228600" progId="Equation.3">
                  <p:embed/>
                </p:oleObj>
              </mc:Choice>
              <mc:Fallback>
                <p:oleObj name="Rovnice" r:id="rId6" imgW="18795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88840"/>
                        <a:ext cx="28067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854075" y="2411413"/>
          <a:ext cx="23018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Rovnice" r:id="rId8" imgW="1549080" imgH="228600" progId="Equation.3">
                  <p:embed/>
                </p:oleObj>
              </mc:Choice>
              <mc:Fallback>
                <p:oleObj name="Rovnice" r:id="rId8" imgW="15490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2411413"/>
                        <a:ext cx="23018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8183" name="Object 7"/>
          <p:cNvGraphicFramePr>
            <a:graphicFrameLocks noChangeAspect="1"/>
          </p:cNvGraphicFramePr>
          <p:nvPr/>
        </p:nvGraphicFramePr>
        <p:xfrm>
          <a:off x="827584" y="3429000"/>
          <a:ext cx="78676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10" imgW="6184800" imgH="457200" progId="Equation.3">
                  <p:embed/>
                </p:oleObj>
              </mc:Choice>
              <mc:Fallback>
                <p:oleObj name="Equation" r:id="rId10" imgW="61848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29000"/>
                        <a:ext cx="786765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755576" y="5229200"/>
          <a:ext cx="718026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Rovnice" r:id="rId12" imgW="4736880" imgH="419040" progId="Equation.3">
                  <p:embed/>
                </p:oleObj>
              </mc:Choice>
              <mc:Fallback>
                <p:oleObj name="Rovnice" r:id="rId12" imgW="473688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229200"/>
                        <a:ext cx="7180262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4139952" y="5805264"/>
          <a:ext cx="3744416" cy="40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Rovnice" r:id="rId14" imgW="2730500" imgH="292100" progId="Equation.3">
                  <p:embed/>
                </p:oleObj>
              </mc:Choice>
              <mc:Fallback>
                <p:oleObj name="Rovnice" r:id="rId14" imgW="2730500" imgH="292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805264"/>
                        <a:ext cx="3744416" cy="405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1187624" y="5805264"/>
          <a:ext cx="18811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Rovnice" r:id="rId16" imgW="1371600" imgH="241200" progId="Equation.3">
                  <p:embed/>
                </p:oleObj>
              </mc:Choice>
              <mc:Fallback>
                <p:oleObj name="Rovnice" r:id="rId16" imgW="13716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805264"/>
                        <a:ext cx="1881188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8191" name="Object 15"/>
          <p:cNvGraphicFramePr>
            <a:graphicFrameLocks noChangeAspect="1"/>
          </p:cNvGraphicFramePr>
          <p:nvPr/>
        </p:nvGraphicFramePr>
        <p:xfrm>
          <a:off x="827584" y="4077072"/>
          <a:ext cx="73294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18" imgW="5359320" imgH="444240" progId="Equation.3">
                  <p:embed/>
                </p:oleObj>
              </mc:Choice>
              <mc:Fallback>
                <p:oleObj name="Equation" r:id="rId18" imgW="535932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77072"/>
                        <a:ext cx="7329488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6048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/>
              <a:t>Základní výchozí základna povolených výnosů pro stanovení ceny za přenos elektřiny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000"/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76475"/>
            <a:ext cx="6911975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39750" y="3284538"/>
            <a:ext cx="79248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cs-CZ" dirty="0"/>
              <a:t>Základní výchozí základna povolených výnosů pro stanovení ceny za </a:t>
            </a:r>
            <a:r>
              <a:rPr lang="cs-CZ" dirty="0" smtClean="0"/>
              <a:t>distribuci </a:t>
            </a:r>
            <a:r>
              <a:rPr lang="cs-CZ" dirty="0"/>
              <a:t>elektřiny</a:t>
            </a:r>
          </a:p>
          <a:p>
            <a:pPr marL="342900" indent="-342900">
              <a:lnSpc>
                <a:spcPct val="80000"/>
              </a:lnSpc>
            </a:pPr>
            <a:endParaRPr lang="cs-CZ" dirty="0"/>
          </a:p>
        </p:txBody>
      </p:sp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05263"/>
            <a:ext cx="8135937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1258888" y="4652963"/>
          <a:ext cx="23749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Rovnice" r:id="rId5" imgW="1803400" imgH="228600" progId="Equation.3">
                  <p:embed/>
                </p:oleObj>
              </mc:Choice>
              <mc:Fallback>
                <p:oleObj name="Rovnice" r:id="rId5" imgW="1803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652963"/>
                        <a:ext cx="23749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5229225"/>
            <a:ext cx="3240088" cy="525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4859338" y="5861050"/>
          <a:ext cx="32416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Rovnice" r:id="rId8" imgW="2336800" imgH="228600" progId="Equation.3">
                  <p:embed/>
                </p:oleObj>
              </mc:Choice>
              <mc:Fallback>
                <p:oleObj name="Rovnice" r:id="rId8" imgW="2336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61050"/>
                        <a:ext cx="3241675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1476375" y="4365625"/>
            <a:ext cx="0" cy="2873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2124075" y="4941888"/>
            <a:ext cx="0" cy="358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>
            <a:off x="5219700" y="5300663"/>
            <a:ext cx="0" cy="5762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Regulace na úrovni TSO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5536" y="1844824"/>
            <a:ext cx="6840537" cy="2209800"/>
          </a:xfrm>
        </p:spPr>
        <p:txBody>
          <a:bodyPr/>
          <a:lstStyle/>
          <a:p>
            <a:r>
              <a:rPr lang="cs-CZ" sz="3600" b="1" dirty="0" smtClean="0"/>
              <a:t>Regulace …</a:t>
            </a:r>
            <a:endParaRPr lang="cs-CZ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/>
              <a:t>Otevřená témata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12875"/>
            <a:ext cx="7924800" cy="17287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Oblast regulace přenosu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Harmonizace regulace přenosu na evropské úrovni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Budování společné infrastruktury více provozovatelů – budování transevropské sítě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sz="24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141663"/>
            <a:ext cx="3600450" cy="284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284538"/>
            <a:ext cx="3598862" cy="2592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cs-CZ" sz="2800" b="1" dirty="0" smtClean="0"/>
              <a:t>Legislativní rámec pro financování investic</a:t>
            </a:r>
            <a:endParaRPr lang="cs-CZ" sz="2800" b="1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776"/>
            <a:ext cx="8229600" cy="48965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400" dirty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1800" dirty="0"/>
              <a:t>povinnost společnosti ČEPS podle § 24, odst. 10, písm. j) a společnosti NET4GAS podle § 58k odst. 1 každoročně zpracovávat desetiletý plán rozvoje soustavy 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endParaRPr lang="cs-CZ" sz="1800" dirty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1800" dirty="0"/>
              <a:t>zároveň podle § 58l, odst. 5 náklady vzniklé v souvislosti s uskutečněním investice budou považovány za náklady na zajištění efektivního výkonu licencované činnosti 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endParaRPr lang="cs-CZ" sz="1800" dirty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1800" dirty="0"/>
              <a:t>u </a:t>
            </a:r>
            <a:r>
              <a:rPr lang="cs-CZ" sz="1800" dirty="0" smtClean="0"/>
              <a:t>společnost</a:t>
            </a:r>
            <a:r>
              <a:rPr lang="en-US" sz="1800" dirty="0" err="1" smtClean="0"/>
              <a:t>i</a:t>
            </a:r>
            <a:r>
              <a:rPr lang="cs-CZ" sz="1800" dirty="0" smtClean="0"/>
              <a:t> </a:t>
            </a:r>
            <a:r>
              <a:rPr lang="cs-CZ" sz="1800" dirty="0"/>
              <a:t>NET4GAS existují dle § 58l následující opatření </a:t>
            </a:r>
            <a:br>
              <a:rPr lang="cs-CZ" sz="1800" dirty="0"/>
            </a:br>
            <a:r>
              <a:rPr lang="cs-CZ" sz="1800" dirty="0"/>
              <a:t>k uskutečnění investic:</a:t>
            </a:r>
          </a:p>
          <a:p>
            <a:pPr marL="800100" lvl="3" indent="-342900">
              <a:lnSpc>
                <a:spcPct val="120000"/>
              </a:lnSpc>
            </a:pPr>
            <a:r>
              <a:rPr lang="cs-CZ" sz="1400" dirty="0"/>
              <a:t>nařízení uskutečnění investice,</a:t>
            </a:r>
          </a:p>
          <a:p>
            <a:pPr marL="800100" lvl="3" indent="-342900">
              <a:lnSpc>
                <a:spcPct val="120000"/>
              </a:lnSpc>
            </a:pPr>
            <a:r>
              <a:rPr lang="cs-CZ" sz="1400" dirty="0"/>
              <a:t>provedení výběrového řízení na úvěrové nebo dluhopisové financování,</a:t>
            </a:r>
          </a:p>
          <a:p>
            <a:pPr marL="800100" lvl="3" indent="-342900">
              <a:lnSpc>
                <a:spcPct val="120000"/>
              </a:lnSpc>
            </a:pPr>
            <a:r>
              <a:rPr lang="cs-CZ" sz="1400" dirty="0"/>
              <a:t>nařízení o zvýšení základního kapitálu.  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endParaRPr lang="cs-CZ" sz="1800" dirty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1800" dirty="0"/>
              <a:t>u společnosti ČEPS opatření k uskutečnění investic nejsou zákonem definovány, ERÚ však musí zajistit financování investic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A317-1352-48F2-9A6B-4CB9DC106440}" type="slidenum">
              <a:rPr lang="cs-CZ"/>
              <a:pPr/>
              <a:t>21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cs-CZ" sz="2800" b="1"/>
              <a:t>Investiční plán rozvoje ČEPS</a:t>
            </a:r>
          </a:p>
        </p:txBody>
      </p:sp>
      <p:pic>
        <p:nvPicPr>
          <p:cNvPr id="70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7491"/>
            <a:ext cx="8229600" cy="3911380"/>
          </a:xfrm>
          <a:ln/>
        </p:spPr>
      </p:pic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BDB1-F01A-4112-9D4A-38AA4D352B0F}" type="slidenum">
              <a:rPr lang="cs-CZ"/>
              <a:pPr/>
              <a:t>22</a:t>
            </a:fld>
            <a:endParaRPr lang="cs-CZ"/>
          </a:p>
        </p:txBody>
      </p:sp>
      <p:sp>
        <p:nvSpPr>
          <p:cNvPr id="702468" name="Rectangle 4"/>
          <p:cNvSpPr>
            <a:spLocks noChangeArrowheads="1"/>
          </p:cNvSpPr>
          <p:nvPr/>
        </p:nvSpPr>
        <p:spPr bwMode="auto">
          <a:xfrm>
            <a:off x="395536" y="1412776"/>
            <a:ext cx="8207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cs-CZ" sz="1800" dirty="0"/>
              <a:t>Společnost ČEPS publikovala na začátku roku 2011 záměr investovat do roku  </a:t>
            </a:r>
            <a:r>
              <a:rPr lang="cs-CZ" sz="1800" dirty="0" smtClean="0"/>
              <a:t>2023 </a:t>
            </a:r>
            <a:r>
              <a:rPr lang="cs-CZ" sz="1800" dirty="0"/>
              <a:t>do přenosové soustavy 60 miliard korun</a:t>
            </a:r>
          </a:p>
          <a:p>
            <a:pPr marL="1143000" lvl="2" indent="-228600">
              <a:lnSpc>
                <a:spcPct val="80000"/>
              </a:lnSpc>
              <a:buSzPct val="65000"/>
            </a:pPr>
            <a:endParaRPr lang="cs-CZ" sz="1800" dirty="0"/>
          </a:p>
          <a:p>
            <a:pPr marL="742950" lvl="1" indent="-285750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cs-CZ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cs-CZ" sz="2800" b="1"/>
              <a:t>Jaké jsou možnosti?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Možnosti financování výrazně rozvojového investičního plánu: </a:t>
            </a:r>
          </a:p>
          <a:p>
            <a:pPr lvl="1"/>
            <a:r>
              <a:rPr lang="cs-CZ" sz="1800" dirty="0"/>
              <a:t>financování programu ze zisku společnosti,</a:t>
            </a:r>
          </a:p>
          <a:p>
            <a:pPr lvl="1"/>
            <a:r>
              <a:rPr lang="cs-CZ" sz="1800" dirty="0"/>
              <a:t>financování cizím kapitálem,</a:t>
            </a:r>
          </a:p>
          <a:p>
            <a:pPr lvl="1"/>
            <a:r>
              <a:rPr lang="cs-CZ" sz="1800" dirty="0"/>
              <a:t>přenesení nákladů na spotřebitele - navýšením tarifů,</a:t>
            </a:r>
          </a:p>
          <a:p>
            <a:pPr lvl="1"/>
            <a:r>
              <a:rPr lang="cs-CZ" sz="1600" dirty="0"/>
              <a:t>navýšení základního kapitálu – pouze teoreticky.</a:t>
            </a:r>
          </a:p>
          <a:p>
            <a:endParaRPr lang="cs-CZ" sz="1600" dirty="0"/>
          </a:p>
          <a:p>
            <a:r>
              <a:rPr lang="cs-CZ" sz="2000" dirty="0"/>
              <a:t>Není možné využít pouze jeden způsob ale je nezbytná kombinace</a:t>
            </a:r>
          </a:p>
          <a:p>
            <a:r>
              <a:rPr lang="cs-CZ" sz="2000" dirty="0"/>
              <a:t>Primárně bude využito prvních dvou způsobů </a:t>
            </a:r>
          </a:p>
          <a:p>
            <a:r>
              <a:rPr lang="cs-CZ" sz="2000" dirty="0"/>
              <a:t>Třetí způsob bude využit až po vyčerpání kapacity prvních dvou způsobů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FA7-F066-4177-A105-2CF891A66379}" type="slidenum">
              <a:rPr lang="cs-CZ"/>
              <a:pPr/>
              <a:t>23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cs-CZ" sz="2800" b="1"/>
              <a:t>Změna regulačního vzorce – investiční </a:t>
            </a:r>
            <a:br>
              <a:rPr lang="cs-CZ" sz="2800" b="1"/>
            </a:br>
            <a:r>
              <a:rPr lang="cs-CZ" sz="2800" b="1"/>
              <a:t>faktor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/>
              <a:t>IF – Investiční faktor slouží k financování investičních projektů, schválených v rámci desetiletých investičních plánů. Investiční faktor bude zároveň korigovat zadlužení společnosti.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</a:pPr>
            <a:r>
              <a:rPr lang="cs-CZ" sz="1800"/>
              <a:t>Prostředky poskytnuté v rámci investičního faktoru budou sloužit jako </a:t>
            </a:r>
            <a:r>
              <a:rPr lang="cs-CZ" sz="1800" u="sng"/>
              <a:t>„půjčka“</a:t>
            </a:r>
            <a:r>
              <a:rPr lang="cs-CZ" sz="1800"/>
              <a:t> a budou zpětně vraceny do regulace 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</a:pPr>
            <a:r>
              <a:rPr lang="cs-CZ" sz="1800"/>
              <a:t>Aktivace investičního faktoru bude provedena pouze po splnění základních předpokladů: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 lvl="1">
              <a:lnSpc>
                <a:spcPct val="80000"/>
              </a:lnSpc>
            </a:pPr>
            <a:r>
              <a:rPr lang="cs-CZ" sz="1600"/>
              <a:t>bude využito v maximální efektivní míře dluhové kapacity dle ukazatele </a:t>
            </a:r>
            <a:r>
              <a:rPr lang="cs-CZ" sz="1600" b="1"/>
              <a:t>dluh/EBITDA = 3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lvl="1">
              <a:lnSpc>
                <a:spcPct val="80000"/>
              </a:lnSpc>
            </a:pPr>
            <a:r>
              <a:rPr lang="cs-CZ" sz="1600"/>
              <a:t>bude vyplácena dividenda v maximální míře 40 % po celou dobu platnosti investičního faktoru</a:t>
            </a:r>
          </a:p>
        </p:txBody>
      </p:sp>
      <p:sp>
        <p:nvSpPr>
          <p:cNvPr id="1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3A87-8DC3-439C-B913-A2A18813563C}" type="slidenum">
              <a:rPr lang="cs-CZ"/>
              <a:pPr/>
              <a:t>24</a:t>
            </a:fld>
            <a:endParaRPr lang="cs-CZ"/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04518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04519" name="Object 7"/>
          <p:cNvGraphicFramePr>
            <a:graphicFrameLocks noChangeAspect="1"/>
          </p:cNvGraphicFramePr>
          <p:nvPr/>
        </p:nvGraphicFramePr>
        <p:xfrm>
          <a:off x="900113" y="1557338"/>
          <a:ext cx="51117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Rovnice" r:id="rId3" imgW="131816" imgH="406335" progId="Equation.3">
                  <p:embed/>
                </p:oleObj>
              </mc:Choice>
              <mc:Fallback>
                <p:oleObj name="Rovnice" r:id="rId3" imgW="131816" imgH="40633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57338"/>
                        <a:ext cx="5111750" cy="523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520" name="Rectangle 8"/>
          <p:cNvSpPr>
            <a:spLocks noChangeArrowheads="1"/>
          </p:cNvSpPr>
          <p:nvPr/>
        </p:nvSpPr>
        <p:spPr bwMode="auto">
          <a:xfrm>
            <a:off x="6084888" y="1628775"/>
            <a:ext cx="5762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Pct val="100000"/>
              <a:buFont typeface="Wingdings" pitchFamily="2" charset="2"/>
              <a:buNone/>
            </a:pPr>
            <a:r>
              <a:rPr lang="cs-CZ" sz="1800" b="1">
                <a:solidFill>
                  <a:srgbClr val="FF0000"/>
                </a:solidFill>
              </a:rPr>
              <a:t>± </a:t>
            </a:r>
            <a:r>
              <a:rPr lang="cs-CZ" sz="1800">
                <a:solidFill>
                  <a:srgbClr val="FF0000"/>
                </a:solidFill>
              </a:rPr>
              <a:t>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/>
              <a:t>Obcházení regulačního rámce</a:t>
            </a:r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600200"/>
            <a:ext cx="6540500" cy="4578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371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sz="2800" dirty="0"/>
              <a:t>Nastavení parametrů PV pro III. regulační </a:t>
            </a:r>
            <a:r>
              <a:rPr lang="cs-CZ" sz="2800" dirty="0" smtClean="0"/>
              <a:t>období - </a:t>
            </a:r>
            <a:r>
              <a:rPr lang="cs-CZ" sz="2800" dirty="0" smtClean="0">
                <a:solidFill>
                  <a:srgbClr val="FF0000"/>
                </a:solidFill>
              </a:rPr>
              <a:t>povolené </a:t>
            </a:r>
            <a:r>
              <a:rPr lang="cs-CZ" sz="2800" dirty="0">
                <a:solidFill>
                  <a:srgbClr val="FF0000"/>
                </a:solidFill>
              </a:rPr>
              <a:t>náklady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/>
              <a:t>Výchozí úroveň</a:t>
            </a:r>
            <a:endParaRPr lang="cs-CZ" sz="2800" dirty="0"/>
          </a:p>
          <a:p>
            <a:pPr lvl="1">
              <a:lnSpc>
                <a:spcPct val="90000"/>
              </a:lnSpc>
            </a:pPr>
            <a:r>
              <a:rPr lang="cs-CZ" sz="2000" dirty="0"/>
              <a:t>průměr skutečných nákladů roku 2007 a 2008 eskalovaných navrženým eskalačním faktorem na cenovou úroveň roku 2009</a:t>
            </a:r>
          </a:p>
          <a:p>
            <a:pPr lvl="1"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400" b="1" dirty="0"/>
              <a:t>Vývoj parametru nákladů v průběhu III. regulačního období</a:t>
            </a:r>
            <a:endParaRPr lang="cs-CZ" sz="2800" b="1" dirty="0"/>
          </a:p>
          <a:p>
            <a:pPr lvl="1">
              <a:lnSpc>
                <a:spcPct val="90000"/>
              </a:lnSpc>
            </a:pPr>
            <a:r>
              <a:rPr lang="cs-CZ" sz="2000" dirty="0"/>
              <a:t>výchozí úroveň nákladů je každoročně eskalována složeným indexem (70:30)</a:t>
            </a:r>
          </a:p>
          <a:p>
            <a:pPr lvl="1">
              <a:lnSpc>
                <a:spcPct val="90000"/>
              </a:lnSpc>
            </a:pPr>
            <a:endParaRPr lang="cs-CZ" sz="2000" dirty="0"/>
          </a:p>
          <a:p>
            <a:pPr lvl="1">
              <a:lnSpc>
                <a:spcPct val="90000"/>
              </a:lnSpc>
              <a:buSzPct val="75000"/>
            </a:pPr>
            <a:r>
              <a:rPr lang="cs-CZ" sz="1800" dirty="0"/>
              <a:t>index cen podnikatelských služeb (IPS) – klouzavý průměr vypočtený jako vážený průměr 12 </a:t>
            </a:r>
            <a:r>
              <a:rPr lang="cs-CZ" sz="1800" dirty="0" err="1"/>
              <a:t>subindexů</a:t>
            </a:r>
            <a:r>
              <a:rPr lang="cs-CZ" sz="1800" dirty="0"/>
              <a:t> indexu cen tržních služeb uvedeného v tab. 7008 k dubnu kalendářního roku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cs-CZ" sz="1800" dirty="0"/>
              <a:t>index spotřebitelských cen (CPI) – klouzavý průměr uvedený v tab. 7101 k dubnu kalendářního roku + bonus (ve výši 1 %)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cs-CZ" sz="2000" dirty="0"/>
              <a:t>plošný faktor efektivity X </a:t>
            </a:r>
            <a:r>
              <a:rPr lang="cs-CZ" sz="2000" dirty="0" smtClean="0"/>
              <a:t>(10 </a:t>
            </a:r>
            <a:r>
              <a:rPr lang="cs-CZ" sz="2000" dirty="0"/>
              <a:t>% na 5 let, tj. 2,0310 % ročně)</a:t>
            </a:r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sp>
        <p:nvSpPr>
          <p:cNvPr id="834564" name="Rectangle 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834565" name="Object 5"/>
          <p:cNvGraphicFramePr>
            <a:graphicFrameLocks noChangeAspect="1"/>
          </p:cNvGraphicFramePr>
          <p:nvPr/>
        </p:nvGraphicFramePr>
        <p:xfrm>
          <a:off x="3131840" y="3717032"/>
          <a:ext cx="46085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Rovnice" r:id="rId4" imgW="2260600" imgH="215900" progId="Equation.3">
                  <p:embed/>
                </p:oleObj>
              </mc:Choice>
              <mc:Fallback>
                <p:oleObj name="Rovnice" r:id="rId4" imgW="22606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717032"/>
                        <a:ext cx="46085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978775" cy="1371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sz="2800" dirty="0"/>
              <a:t>Nastavení parametrů PV pro III. regulační </a:t>
            </a:r>
            <a:r>
              <a:rPr lang="cs-CZ" sz="2800" dirty="0" smtClean="0"/>
              <a:t>období - </a:t>
            </a:r>
            <a:r>
              <a:rPr lang="cs-CZ" sz="2800" dirty="0" smtClean="0">
                <a:solidFill>
                  <a:srgbClr val="FF0000"/>
                </a:solidFill>
              </a:rPr>
              <a:t>odpisy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355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229600" cy="5183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b="1" dirty="0"/>
              <a:t>Výchozí úroveň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výše povolených odpisů je stanovena na základě plánů účetních odpisů </a:t>
            </a:r>
            <a:br>
              <a:rPr lang="cs-CZ" sz="2000" dirty="0"/>
            </a:b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dirty="0"/>
              <a:t>Vývoj parametru odpisů v průběhu III. regulačního období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plán odpisů na rok </a:t>
            </a:r>
            <a:r>
              <a:rPr lang="cs-CZ" sz="2000" i="1" dirty="0"/>
              <a:t>i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na základě skutečně známých hodnot jsou povolené odpisy korigovány prostřednictvím korekčního faktoru s uplatněním příslušné časové hodnoty peněz (CPI) v roce v roce </a:t>
            </a:r>
            <a:r>
              <a:rPr lang="cs-CZ" sz="2000" i="1" dirty="0"/>
              <a:t>i+2</a:t>
            </a:r>
            <a:r>
              <a:rPr lang="cs-CZ" sz="2000" dirty="0"/>
              <a:t> </a:t>
            </a:r>
          </a:p>
          <a:p>
            <a:pPr lvl="1"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Pokud úřad zjistí rozdíl mezi plánovanou hodnotou a očekávanou skutečností, bude mít právo upravit hodnotu odpisů (pro rok </a:t>
            </a:r>
            <a:r>
              <a:rPr lang="cs-CZ" sz="2000" i="1" dirty="0"/>
              <a:t>i+1</a:t>
            </a:r>
            <a:r>
              <a:rPr lang="cs-CZ" sz="2000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Bude kontrolováno, zda společnosti odpisy použijí skutečně na investice</a:t>
            </a:r>
          </a:p>
        </p:txBody>
      </p:sp>
      <p:sp>
        <p:nvSpPr>
          <p:cNvPr id="835588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35589" name="Rectangle 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35590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00811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sz="2800" dirty="0"/>
              <a:t>Nastavení parametrů PV pro III. regulační </a:t>
            </a:r>
            <a:r>
              <a:rPr lang="cs-CZ" sz="2800" dirty="0" smtClean="0"/>
              <a:t>období - </a:t>
            </a:r>
            <a:r>
              <a:rPr lang="cs-CZ" sz="2800" dirty="0" smtClean="0">
                <a:solidFill>
                  <a:srgbClr val="FF0000"/>
                </a:solidFill>
              </a:rPr>
              <a:t>zisk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8785225" cy="53276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výchozí </a:t>
            </a:r>
            <a:r>
              <a:rPr lang="cs-CZ" sz="2400" dirty="0"/>
              <a:t>úroveň regulační báze aktiv RAB</a:t>
            </a:r>
            <a:r>
              <a:rPr lang="cs-CZ" sz="2400" baseline="-25000" dirty="0"/>
              <a:t>0</a:t>
            </a:r>
            <a:r>
              <a:rPr lang="cs-CZ" sz="2400" dirty="0"/>
              <a:t> ( pro rok 2010) byla stanovena na základě plánované zůstatkové hodnoty aktiv roku 2009 prostřednictvím </a:t>
            </a:r>
            <a:r>
              <a:rPr lang="cs-CZ" sz="2400" b="1" dirty="0"/>
              <a:t>koeficientu přecenění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koeficient přecenění vychází ze zachování ziskovosti z II. RO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b="1" dirty="0"/>
              <a:t>Vývoj v průběhu III. regulačního období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hodnota RAB je v letech navyšována o rozdíl mezi plánovanými aktivovanými investicemi a odpisy (na odpisy bude použit koeficient přecenění</a:t>
            </a:r>
            <a:r>
              <a:rPr lang="cs-CZ" sz="2000" dirty="0" smtClean="0"/>
              <a:t>), zohlednění vyřazeného majetku</a:t>
            </a:r>
            <a:endParaRPr lang="cs-CZ" sz="2000" dirty="0"/>
          </a:p>
          <a:p>
            <a:pPr lvl="1">
              <a:lnSpc>
                <a:spcPct val="90000"/>
              </a:lnSpc>
            </a:pPr>
            <a:r>
              <a:rPr lang="cs-CZ" sz="2000" dirty="0"/>
              <a:t>bude probíhat korekce na skutečné hodnoty aktivovaných investic snížené o skutečnou hodnotu odpisů (na odpisy bude použit koeficient přecenění)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zahrnutí časové hodnoty peněz (CPI)</a:t>
            </a:r>
          </a:p>
        </p:txBody>
      </p:sp>
      <p:graphicFrame>
        <p:nvGraphicFramePr>
          <p:cNvPr id="8366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16238" y="1341438"/>
          <a:ext cx="2590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" imgW="1294838" imgH="177723" progId="Equation.3">
                  <p:embed/>
                </p:oleObj>
              </mc:Choice>
              <mc:Fallback>
                <p:oleObj name="Equation" r:id="rId4" imgW="1294838" imgH="17772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341438"/>
                        <a:ext cx="2590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6618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72225" y="3284538"/>
          <a:ext cx="20891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6" imgW="1511280" imgH="660240" progId="Equation.3">
                  <p:embed/>
                </p:oleObj>
              </mc:Choice>
              <mc:Fallback>
                <p:oleObj name="Equation" r:id="rId6" imgW="151128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284538"/>
                        <a:ext cx="2089150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13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36614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36615" name="Rectangle 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36616" name="Rectangle 8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36617" name="Rectangle 9"/>
          <p:cNvSpPr>
            <a:spLocks noChangeArrowheads="1"/>
          </p:cNvSpPr>
          <p:nvPr/>
        </p:nvSpPr>
        <p:spPr bwMode="auto">
          <a:xfrm>
            <a:off x="0" y="3981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ChangeArrowheads="1"/>
          </p:cNvSpPr>
          <p:nvPr/>
        </p:nvSpPr>
        <p:spPr bwMode="auto">
          <a:xfrm>
            <a:off x="179512" y="1484784"/>
            <a:ext cx="8785225" cy="44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000" dirty="0"/>
              <a:t>došlo ke změnám některých parametrů vlivem krize, které neodpovídají dlouhodobým časovým řadám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cs-CZ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000" dirty="0"/>
              <a:t>každoroční optimalizace nákladů na kapitál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000" dirty="0"/>
              <a:t>Každoročně bude sledován vývoj: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cs-CZ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cs-CZ" dirty="0"/>
              <a:t>bezriziková výnosová míra  - desetileté státní dluhopisy, krátkodobé průměry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cs-CZ" dirty="0"/>
              <a:t>tržní riziková přirážka – fixní hodnota 5 % + riziková přirážka ČR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cs-CZ" dirty="0"/>
              <a:t>náklady cizího kapitálu – průměr aktuálních úrokových sazeb za 12 měsíců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cs-CZ" dirty="0"/>
              <a:t>daňová sazba</a:t>
            </a:r>
            <a:endParaRPr lang="cs-CZ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cs-CZ" sz="3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000" dirty="0"/>
              <a:t>WACC je upravován pro následující rok, pokud se vypočtená hodnota WACC vychýlí od </a:t>
            </a:r>
            <a:r>
              <a:rPr lang="en-US" sz="2000" dirty="0" err="1" smtClean="0"/>
              <a:t>platn</a:t>
            </a:r>
            <a:r>
              <a:rPr lang="cs-CZ" sz="2000" dirty="0" smtClean="0"/>
              <a:t>é o více </a:t>
            </a:r>
            <a:r>
              <a:rPr lang="cs-CZ" sz="2000" dirty="0"/>
              <a:t>než +/- 0,2 %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08912" cy="1371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sz="2800" dirty="0"/>
              <a:t>Nastavení parametrů PV pro III. regulační </a:t>
            </a:r>
            <a:r>
              <a:rPr lang="cs-CZ" sz="2800" dirty="0" smtClean="0"/>
              <a:t>období - </a:t>
            </a:r>
            <a:r>
              <a:rPr lang="cs-CZ" sz="2800" dirty="0" smtClean="0">
                <a:solidFill>
                  <a:srgbClr val="FF0000"/>
                </a:solidFill>
              </a:rPr>
              <a:t>WACC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37636" name="Rectangle 4"/>
          <p:cNvSpPr>
            <a:spLocks noChangeArrowheads="1"/>
          </p:cNvSpPr>
          <p:nvPr/>
        </p:nvSpPr>
        <p:spPr bwMode="auto">
          <a:xfrm>
            <a:off x="1692275" y="3933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 smtClean="0"/>
              <a:t>Základní regulační dilema</a:t>
            </a:r>
            <a:endParaRPr lang="cs-CZ" sz="30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Cílem regulace by mělo být zajistit rovnováhu</a:t>
            </a:r>
            <a:endParaRPr lang="cs-CZ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609108" cy="318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76263"/>
          </a:xfrm>
        </p:spPr>
        <p:txBody>
          <a:bodyPr/>
          <a:lstStyle/>
          <a:p>
            <a:r>
              <a:rPr lang="cs-CZ" sz="2400" b="1"/>
              <a:t>Regulace zisku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4744"/>
            <a:ext cx="8229600" cy="496808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dirty="0"/>
              <a:t>Základna aktiv RAB – určena s částečným zohledněním 	</a:t>
            </a:r>
            <a:r>
              <a:rPr lang="cs-CZ" sz="2000" dirty="0" smtClean="0"/>
              <a:t>	přecenění </a:t>
            </a:r>
            <a:r>
              <a:rPr lang="cs-CZ" sz="2000" dirty="0"/>
              <a:t>do budoucna</a:t>
            </a:r>
          </a:p>
          <a:p>
            <a:pPr>
              <a:buFont typeface="Wingdings" pitchFamily="2" charset="2"/>
              <a:buNone/>
            </a:pPr>
            <a:endParaRPr lang="cs-CZ" sz="2000" dirty="0"/>
          </a:p>
          <a:p>
            <a:pPr>
              <a:buFont typeface="Wingdings" pitchFamily="2" charset="2"/>
              <a:buNone/>
            </a:pPr>
            <a:endParaRPr lang="cs-CZ" sz="2000" dirty="0"/>
          </a:p>
          <a:p>
            <a:pPr>
              <a:buFont typeface="Wingdings" pitchFamily="2" charset="2"/>
              <a:buNone/>
            </a:pPr>
            <a:r>
              <a:rPr lang="cs-CZ" sz="2000" dirty="0" smtClean="0"/>
              <a:t>Každoroční </a:t>
            </a:r>
            <a:r>
              <a:rPr lang="cs-CZ" sz="2000" dirty="0"/>
              <a:t>přičtení změny aktiv k základně</a:t>
            </a:r>
          </a:p>
          <a:p>
            <a:pPr>
              <a:buFont typeface="Wingdings" pitchFamily="2" charset="2"/>
              <a:buNone/>
            </a:pPr>
            <a:endParaRPr lang="cs-CZ" sz="2000" dirty="0"/>
          </a:p>
          <a:p>
            <a:pPr>
              <a:buFont typeface="Wingdings" pitchFamily="2" charset="2"/>
              <a:buNone/>
            </a:pPr>
            <a:endParaRPr lang="cs-CZ" sz="2000" dirty="0"/>
          </a:p>
          <a:p>
            <a:pPr>
              <a:buFont typeface="Wingdings" pitchFamily="2" charset="2"/>
              <a:buNone/>
            </a:pPr>
            <a:endParaRPr lang="cs-CZ" sz="2000" dirty="0" smtClean="0"/>
          </a:p>
          <a:p>
            <a:pPr>
              <a:buFont typeface="Wingdings" pitchFamily="2" charset="2"/>
              <a:buNone/>
            </a:pPr>
            <a:endParaRPr lang="cs-CZ" sz="2000" dirty="0" smtClean="0"/>
          </a:p>
          <a:p>
            <a:pPr>
              <a:buFont typeface="Wingdings" pitchFamily="2" charset="2"/>
              <a:buNone/>
            </a:pPr>
            <a:r>
              <a:rPr lang="cs-CZ" sz="2000" dirty="0" smtClean="0"/>
              <a:t>Zisk</a:t>
            </a:r>
            <a:r>
              <a:rPr lang="cs-CZ" sz="2000" dirty="0"/>
              <a:t>= WACC x RAB	</a:t>
            </a:r>
            <a:endParaRPr lang="cs-CZ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41A08506-41E0-4E8B-88E8-ACA1F5AE602C}" type="slidenum">
              <a:rPr lang="cs-CZ"/>
              <a:pPr/>
              <a:t>30</a:t>
            </a:fld>
            <a:endParaRPr lang="cs-CZ"/>
          </a:p>
        </p:txBody>
      </p:sp>
      <p:sp>
        <p:nvSpPr>
          <p:cNvPr id="772100" name="Text Box 4"/>
          <p:cNvSpPr txBox="1">
            <a:spLocks noChangeArrowheads="1"/>
          </p:cNvSpPr>
          <p:nvPr/>
        </p:nvSpPr>
        <p:spPr bwMode="auto">
          <a:xfrm>
            <a:off x="1187450" y="1916113"/>
            <a:ext cx="6480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200000"/>
              <a:buFont typeface="Wingdings" pitchFamily="2" charset="2"/>
              <a:buNone/>
            </a:pPr>
            <a:endParaRPr lang="en-US"/>
          </a:p>
        </p:txBody>
      </p:sp>
      <p:sp>
        <p:nvSpPr>
          <p:cNvPr id="772101" name="Rectangle 5"/>
          <p:cNvSpPr>
            <a:spLocks noChangeArrowheads="1"/>
          </p:cNvSpPr>
          <p:nvPr/>
        </p:nvSpPr>
        <p:spPr bwMode="auto">
          <a:xfrm>
            <a:off x="755650" y="2852738"/>
            <a:ext cx="2305050" cy="266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cs-CZ"/>
          </a:p>
        </p:txBody>
      </p:sp>
      <p:sp>
        <p:nvSpPr>
          <p:cNvPr id="772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72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72110" name="Rectangle 14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72109" name="Object 13"/>
          <p:cNvGraphicFramePr>
            <a:graphicFrameLocks noChangeAspect="1"/>
          </p:cNvGraphicFramePr>
          <p:nvPr/>
        </p:nvGraphicFramePr>
        <p:xfrm>
          <a:off x="827088" y="1700213"/>
          <a:ext cx="2305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Rovnice" r:id="rId4" imgW="1625600" imgH="482600" progId="Equation.3">
                  <p:embed/>
                </p:oleObj>
              </mc:Choice>
              <mc:Fallback>
                <p:oleObj name="Rovnice" r:id="rId4" imgW="16256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23050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2112" name="Rectangle 1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72111" name="Object 15"/>
          <p:cNvGraphicFramePr>
            <a:graphicFrameLocks noChangeAspect="1"/>
          </p:cNvGraphicFramePr>
          <p:nvPr/>
        </p:nvGraphicFramePr>
        <p:xfrm>
          <a:off x="3275856" y="1844824"/>
          <a:ext cx="915988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6" imgW="558720" imgH="177480" progId="Equation.3">
                  <p:embed/>
                </p:oleObj>
              </mc:Choice>
              <mc:Fallback>
                <p:oleObj name="Equation" r:id="rId6" imgW="5587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844824"/>
                        <a:ext cx="915988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2114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72113" name="Object 17"/>
          <p:cNvGraphicFramePr>
            <a:graphicFrameLocks noChangeAspect="1"/>
          </p:cNvGraphicFramePr>
          <p:nvPr/>
        </p:nvGraphicFramePr>
        <p:xfrm>
          <a:off x="4427984" y="1772816"/>
          <a:ext cx="23733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Rovnice" r:id="rId8" imgW="1307532" imgH="253890" progId="Equation.3">
                  <p:embed/>
                </p:oleObj>
              </mc:Choice>
              <mc:Fallback>
                <p:oleObj name="Rovnice" r:id="rId8" imgW="1307532" imgH="25389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772816"/>
                        <a:ext cx="2373312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16" name="Object 20"/>
          <p:cNvGraphicFramePr>
            <a:graphicFrameLocks noChangeAspect="1"/>
          </p:cNvGraphicFramePr>
          <p:nvPr/>
        </p:nvGraphicFramePr>
        <p:xfrm>
          <a:off x="755576" y="2852936"/>
          <a:ext cx="237648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Rovnice" r:id="rId10" imgW="1600200" imgH="381000" progId="Equation.3">
                  <p:embed/>
                </p:oleObj>
              </mc:Choice>
              <mc:Fallback>
                <p:oleObj name="Rovnice" r:id="rId10" imgW="1600200" imgH="38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852936"/>
                        <a:ext cx="2376488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15" name="Object 19"/>
          <p:cNvGraphicFramePr>
            <a:graphicFrameLocks noChangeAspect="1"/>
          </p:cNvGraphicFramePr>
          <p:nvPr/>
        </p:nvGraphicFramePr>
        <p:xfrm>
          <a:off x="827584" y="3284984"/>
          <a:ext cx="67881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12" imgW="4597200" imgH="431640" progId="Equation.3">
                  <p:embed/>
                </p:oleObj>
              </mc:Choice>
              <mc:Fallback>
                <p:oleObj name="Equation" r:id="rId12" imgW="45972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84984"/>
                        <a:ext cx="678815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21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72118" name="Rectangle 22"/>
          <p:cNvSpPr>
            <a:spLocks noChangeArrowheads="1"/>
          </p:cNvSpPr>
          <p:nvPr/>
        </p:nvSpPr>
        <p:spPr bwMode="auto">
          <a:xfrm>
            <a:off x="250825" y="476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4" cstate="print"/>
          <a:srcRect l="45748" t="23960" r="18343" b="40760"/>
          <a:stretch>
            <a:fillRect/>
          </a:stretch>
        </p:blipFill>
        <p:spPr bwMode="auto">
          <a:xfrm>
            <a:off x="3635896" y="3913252"/>
            <a:ext cx="5328592" cy="294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025"/>
            <a:ext cx="8232775" cy="780703"/>
          </a:xfrm>
        </p:spPr>
        <p:txBody>
          <a:bodyPr>
            <a:normAutofit/>
          </a:bodyPr>
          <a:lstStyle/>
          <a:p>
            <a:r>
              <a:rPr lang="cs-CZ" sz="2800" b="1" dirty="0"/>
              <a:t>Regulace </a:t>
            </a:r>
            <a:r>
              <a:rPr lang="cs-CZ" sz="2800" b="1" dirty="0" smtClean="0"/>
              <a:t>zisku ve III. RO</a:t>
            </a:r>
            <a:endParaRPr lang="cs-CZ" sz="2800" b="1" dirty="0"/>
          </a:p>
        </p:txBody>
      </p:sp>
      <p:sp>
        <p:nvSpPr>
          <p:cNvPr id="74547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124744"/>
            <a:ext cx="8234362" cy="51845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Navazuje na regulaci z let 2005-2009</a:t>
            </a:r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1800" dirty="0"/>
              <a:t>Náklady vlastního kapitálu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Náklady cizího kapitálu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 err="1"/>
              <a:t>r</a:t>
            </a:r>
            <a:r>
              <a:rPr lang="cs-CZ" sz="1800" baseline="-25000" dirty="0" err="1"/>
              <a:t>f</a:t>
            </a:r>
            <a:r>
              <a:rPr lang="cs-CZ" sz="1800" dirty="0"/>
              <a:t> – bezriziková míra výnosnosti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	</a:t>
            </a:r>
            <a:r>
              <a:rPr lang="cs-CZ" sz="2000" dirty="0"/>
              <a:t>státní obligace - přechod na 10-ti  </a:t>
            </a:r>
            <a:r>
              <a:rPr lang="cs-CZ" sz="2000" dirty="0" err="1"/>
              <a:t>leté</a:t>
            </a:r>
            <a:r>
              <a:rPr lang="cs-CZ" sz="2000" dirty="0"/>
              <a:t>, 24 </a:t>
            </a:r>
            <a:r>
              <a:rPr lang="cs-CZ" sz="2000" dirty="0" err="1"/>
              <a:t>měs</a:t>
            </a:r>
            <a:r>
              <a:rPr lang="cs-CZ" sz="2000" dirty="0"/>
              <a:t>. průměr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Koeficient </a:t>
            </a:r>
            <a:r>
              <a:rPr lang="cs-CZ" sz="2400" b="1" dirty="0" err="1">
                <a:latin typeface="Times New Roman" pitchFamily="18" charset="0"/>
              </a:rPr>
              <a:t>β</a:t>
            </a:r>
            <a:r>
              <a:rPr lang="cs-CZ" sz="2400" b="1" baseline="-25000" dirty="0" err="1">
                <a:latin typeface="Times New Roman" pitchFamily="18" charset="0"/>
              </a:rPr>
              <a:t>unL</a:t>
            </a:r>
            <a:r>
              <a:rPr lang="cs-CZ" sz="2400" dirty="0"/>
              <a:t> vyjadřuje poměr mezi rizikem trhu jako celku a rizikem v daném odvětví 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Stanovení podle údajů z akciových trhů (pouze </a:t>
            </a:r>
            <a:r>
              <a:rPr lang="cs-CZ" sz="2000" dirty="0" err="1"/>
              <a:t>zahr</a:t>
            </a:r>
            <a:r>
              <a:rPr lang="cs-CZ" sz="2000" dirty="0"/>
              <a:t>. firmy)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Stanovení na základě regulační praxe</a:t>
            </a:r>
          </a:p>
          <a:p>
            <a:pPr lvl="2">
              <a:lnSpc>
                <a:spcPct val="80000"/>
              </a:lnSpc>
            </a:pPr>
            <a:r>
              <a:rPr lang="cs-CZ" sz="2000" dirty="0"/>
              <a:t>Zůstává na stejné výši jako ve II. RO  (0,35 distribuce elektřiny</a:t>
            </a:r>
            <a:r>
              <a:rPr lang="cs-CZ" dirty="0"/>
              <a:t>)</a:t>
            </a:r>
          </a:p>
          <a:p>
            <a:pPr>
              <a:lnSpc>
                <a:spcPct val="80000"/>
              </a:lnSpc>
            </a:pPr>
            <a:endParaRPr lang="cs-CZ" sz="2800" b="1" dirty="0"/>
          </a:p>
        </p:txBody>
      </p:sp>
      <p:sp>
        <p:nvSpPr>
          <p:cNvPr id="745477" name="Rectangle 5"/>
          <p:cNvSpPr>
            <a:spLocks noChangeArrowheads="1"/>
          </p:cNvSpPr>
          <p:nvPr/>
        </p:nvSpPr>
        <p:spPr bwMode="auto">
          <a:xfrm>
            <a:off x="755650" y="2852738"/>
            <a:ext cx="2305050" cy="266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cs-CZ"/>
          </a:p>
        </p:txBody>
      </p:sp>
      <p:graphicFrame>
        <p:nvGraphicFramePr>
          <p:cNvPr id="745484" name="Object 12"/>
          <p:cNvGraphicFramePr>
            <a:graphicFrameLocks noChangeAspect="1"/>
          </p:cNvGraphicFramePr>
          <p:nvPr/>
        </p:nvGraphicFramePr>
        <p:xfrm>
          <a:off x="684213" y="1409973"/>
          <a:ext cx="45608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Rovnice" r:id="rId4" imgW="2730240" imgH="393480" progId="Equation.3">
                  <p:embed/>
                </p:oleObj>
              </mc:Choice>
              <mc:Fallback>
                <p:oleObj name="Rovnice" r:id="rId4" imgW="27302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09973"/>
                        <a:ext cx="4560887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5483" name="Object 11"/>
          <p:cNvGraphicFramePr>
            <a:graphicFrameLocks noChangeAspect="1"/>
          </p:cNvGraphicFramePr>
          <p:nvPr/>
        </p:nvGraphicFramePr>
        <p:xfrm>
          <a:off x="5148263" y="1988840"/>
          <a:ext cx="19431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Rovnice" r:id="rId6" imgW="1155700" imgH="228600" progId="Equation.3">
                  <p:embed/>
                </p:oleObj>
              </mc:Choice>
              <mc:Fallback>
                <p:oleObj name="Rovnice" r:id="rId6" imgW="11557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88840"/>
                        <a:ext cx="194310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5482" name="Object 10"/>
          <p:cNvGraphicFramePr>
            <a:graphicFrameLocks noChangeAspect="1"/>
          </p:cNvGraphicFramePr>
          <p:nvPr/>
        </p:nvGraphicFramePr>
        <p:xfrm>
          <a:off x="5148263" y="2349202"/>
          <a:ext cx="14366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Rovnice" r:id="rId8" imgW="787320" imgH="241200" progId="Equation.3">
                  <p:embed/>
                </p:oleObj>
              </mc:Choice>
              <mc:Fallback>
                <p:oleObj name="Rovnice" r:id="rId8" imgW="7873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349202"/>
                        <a:ext cx="143668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5485" name="Rectangle 13"/>
          <p:cNvSpPr>
            <a:spLocks noChangeArrowheads="1"/>
          </p:cNvSpPr>
          <p:nvPr/>
        </p:nvSpPr>
        <p:spPr bwMode="auto">
          <a:xfrm>
            <a:off x="-323850" y="1484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45486" name="Rectangle 14"/>
          <p:cNvSpPr>
            <a:spLocks noChangeArrowheads="1"/>
          </p:cNvSpPr>
          <p:nvPr/>
        </p:nvSpPr>
        <p:spPr bwMode="auto">
          <a:xfrm>
            <a:off x="0" y="3860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45487" name="Rectangle 1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45488" name="Rectangle 1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84213" y="3500438"/>
            <a:ext cx="7561262" cy="1192212"/>
            <a:chOff x="385" y="1842"/>
            <a:chExt cx="4763" cy="751"/>
          </a:xfrm>
        </p:grpSpPr>
        <p:pic>
          <p:nvPicPr>
            <p:cNvPr id="745489" name="Picture 1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5" y="1842"/>
              <a:ext cx="4763" cy="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45490" name="Oval 18"/>
            <p:cNvSpPr>
              <a:spLocks noChangeArrowheads="1"/>
            </p:cNvSpPr>
            <p:nvPr/>
          </p:nvSpPr>
          <p:spPr bwMode="auto">
            <a:xfrm>
              <a:off x="3515" y="2296"/>
              <a:ext cx="544" cy="182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sz="2800" dirty="0" smtClean="0"/>
              <a:t>Regulace zisku II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124744"/>
            <a:ext cx="8234362" cy="52565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cs-CZ" sz="1200" dirty="0"/>
          </a:p>
          <a:p>
            <a:pPr>
              <a:lnSpc>
                <a:spcPct val="80000"/>
              </a:lnSpc>
            </a:pPr>
            <a:endParaRPr lang="cs-CZ" sz="900" dirty="0"/>
          </a:p>
          <a:p>
            <a:pPr>
              <a:lnSpc>
                <a:spcPct val="80000"/>
              </a:lnSpc>
            </a:pPr>
            <a:endParaRPr lang="cs-CZ" sz="900" dirty="0"/>
          </a:p>
          <a:p>
            <a:pPr>
              <a:lnSpc>
                <a:spcPct val="80000"/>
              </a:lnSpc>
            </a:pPr>
            <a:endParaRPr lang="cs-CZ" sz="1600" dirty="0"/>
          </a:p>
          <a:p>
            <a:pPr>
              <a:lnSpc>
                <a:spcPct val="80000"/>
              </a:lnSpc>
            </a:pPr>
            <a:r>
              <a:rPr lang="cs-CZ" sz="1800" b="1" dirty="0"/>
              <a:t>ERP</a:t>
            </a:r>
            <a:r>
              <a:rPr lang="cs-CZ" sz="1800" dirty="0"/>
              <a:t> - tržní riziková prémie zobrazuje investorské riziko v konkrétní zemi 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použita historická data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rozdíl mezi výnosem z vládních dluhopisů a mezi výnosy z akcií na kapitálových trzích s "ideálně" rozloženým portfoliem za stejné období.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dosažená hodnota na trhu v USA 1928-2008 činí 4,79 %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od výsledků zralého trhu jsou pak na základě ratingu konkrétní země dopočítávány výsledné rizikové přirážky země tj. +1 % pro ČŘ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ČR – rating A1 (stoupl za poslední čtyři roky o 2 úrovně)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b="1" dirty="0"/>
              <a:t>DP </a:t>
            </a:r>
            <a:r>
              <a:rPr lang="cs-CZ" sz="1800" dirty="0"/>
              <a:t>– dluhová prémie vyjadřuje schopnost firmy dostát závazkům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odvozována </a:t>
            </a:r>
            <a:r>
              <a:rPr lang="cs-CZ" sz="1800" dirty="0" smtClean="0"/>
              <a:t>od </a:t>
            </a:r>
            <a:r>
              <a:rPr lang="cs-CZ" sz="1800" dirty="0"/>
              <a:t>ratingů společností (CDS) – akcie regulovaných společností nejsou obchodovány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lze odvodit z úrokového krytí – v sektoru vysoké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souvisí také s poměrem E/D, výsledné DP pro distribuci 0,5 %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lze také použít cenu peněz - poskytované úrokové sazby</a:t>
            </a:r>
          </a:p>
          <a:p>
            <a:pPr lvl="1">
              <a:lnSpc>
                <a:spcPct val="80000"/>
              </a:lnSpc>
            </a:pPr>
            <a:endParaRPr lang="cs-CZ" sz="1600" dirty="0"/>
          </a:p>
          <a:p>
            <a:pPr>
              <a:lnSpc>
                <a:spcPct val="80000"/>
              </a:lnSpc>
            </a:pPr>
            <a:r>
              <a:rPr lang="cs-CZ" sz="1800" b="1" dirty="0"/>
              <a:t>E/D</a:t>
            </a:r>
            <a:r>
              <a:rPr lang="cs-CZ" sz="1800" dirty="0"/>
              <a:t> – vlastní/cizí kapitál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dirty="0" smtClean="0"/>
              <a:t>II. RO - 70:30</a:t>
            </a:r>
            <a:r>
              <a:rPr lang="cs-CZ" sz="1800" dirty="0"/>
              <a:t>, </a:t>
            </a:r>
            <a:r>
              <a:rPr lang="cs-CZ" sz="1800" dirty="0" smtClean="0"/>
              <a:t>III. RO 60:40 </a:t>
            </a:r>
            <a:endParaRPr lang="cs-CZ" sz="1800" dirty="0"/>
          </a:p>
        </p:txBody>
      </p:sp>
      <p:sp>
        <p:nvSpPr>
          <p:cNvPr id="774149" name="Rectangle 5"/>
          <p:cNvSpPr>
            <a:spLocks noChangeArrowheads="1"/>
          </p:cNvSpPr>
          <p:nvPr/>
        </p:nvSpPr>
        <p:spPr bwMode="auto">
          <a:xfrm>
            <a:off x="755650" y="2852738"/>
            <a:ext cx="2305050" cy="266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cs-CZ"/>
          </a:p>
        </p:txBody>
      </p:sp>
      <p:graphicFrame>
        <p:nvGraphicFramePr>
          <p:cNvPr id="774151" name="Object 7"/>
          <p:cNvGraphicFramePr>
            <a:graphicFrameLocks noChangeAspect="1"/>
          </p:cNvGraphicFramePr>
          <p:nvPr/>
        </p:nvGraphicFramePr>
        <p:xfrm>
          <a:off x="539750" y="1124744"/>
          <a:ext cx="19446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Rovnice" r:id="rId4" imgW="1155700" imgH="228600" progId="Equation.3">
                  <p:embed/>
                </p:oleObj>
              </mc:Choice>
              <mc:Fallback>
                <p:oleObj name="Rovnice" r:id="rId4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4744"/>
                        <a:ext cx="19446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2" name="Object 8"/>
          <p:cNvGraphicFramePr>
            <a:graphicFrameLocks noChangeAspect="1"/>
          </p:cNvGraphicFramePr>
          <p:nvPr/>
        </p:nvGraphicFramePr>
        <p:xfrm>
          <a:off x="395536" y="3608189"/>
          <a:ext cx="1295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Rovnice" r:id="rId6" imgW="787320" imgH="241200" progId="Equation.3">
                  <p:embed/>
                </p:oleObj>
              </mc:Choice>
              <mc:Fallback>
                <p:oleObj name="Rovnice" r:id="rId6" imgW="7873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608189"/>
                        <a:ext cx="12954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4153" name="Rectangle 9"/>
          <p:cNvSpPr>
            <a:spLocks noChangeArrowheads="1"/>
          </p:cNvSpPr>
          <p:nvPr/>
        </p:nvSpPr>
        <p:spPr bwMode="auto">
          <a:xfrm>
            <a:off x="0" y="18446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74154" name="Rectangle 10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74155" name="Rectangle 1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74156" name="Rectangle 12"/>
          <p:cNvSpPr>
            <a:spLocks noChangeArrowheads="1"/>
          </p:cNvSpPr>
          <p:nvPr/>
        </p:nvSpPr>
        <p:spPr bwMode="auto">
          <a:xfrm>
            <a:off x="0" y="3644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Majetek – RAB	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Provozní aktiva</a:t>
            </a:r>
          </a:p>
          <a:p>
            <a:pPr lvl="1"/>
            <a:r>
              <a:rPr lang="cs-CZ" dirty="0" smtClean="0"/>
              <a:t>Dlouhodobý majetek nezbytný k zajištění licencované činnosti zvýšený o hodnotu předmětů pořízených formou finančního leasingu a snížený o:</a:t>
            </a:r>
          </a:p>
          <a:p>
            <a:pPr lvl="2"/>
            <a:r>
              <a:rPr lang="cs-CZ" dirty="0" smtClean="0"/>
              <a:t>Nedokončený DNM a DHM, poskytnuté zálohy na DNM a DHM</a:t>
            </a:r>
          </a:p>
          <a:p>
            <a:pPr lvl="2"/>
            <a:r>
              <a:rPr lang="cs-CZ" dirty="0" smtClean="0"/>
              <a:t>Goodwill</a:t>
            </a:r>
          </a:p>
          <a:p>
            <a:pPr lvl="2"/>
            <a:r>
              <a:rPr lang="cs-CZ" dirty="0" smtClean="0"/>
              <a:t>Opravné položky k majetku</a:t>
            </a:r>
          </a:p>
          <a:p>
            <a:pPr lvl="2"/>
            <a:r>
              <a:rPr lang="cs-CZ" dirty="0" smtClean="0"/>
              <a:t>DFM</a:t>
            </a:r>
          </a:p>
          <a:p>
            <a:pPr lvl="2"/>
            <a:r>
              <a:rPr lang="cs-CZ" dirty="0" smtClean="0"/>
              <a:t>Oceňovací rozdíl k nabytému majetku</a:t>
            </a:r>
          </a:p>
          <a:p>
            <a:r>
              <a:rPr lang="cs-CZ" dirty="0" smtClean="0"/>
              <a:t>Přímo přiřaditelný majetek	</a:t>
            </a:r>
          </a:p>
          <a:p>
            <a:pPr lvl="1"/>
            <a:r>
              <a:rPr lang="cs-CZ" dirty="0" smtClean="0"/>
              <a:t>Po jednotlivých hladinách napětí</a:t>
            </a:r>
          </a:p>
          <a:p>
            <a:pPr lvl="1"/>
            <a:r>
              <a:rPr lang="cs-CZ" dirty="0" smtClean="0"/>
              <a:t>Např. venkovní vedení, kabelová vedení, rozvodny, transformovny, transformátory, distribuční stanice, elektroměrová služba</a:t>
            </a:r>
          </a:p>
          <a:p>
            <a:r>
              <a:rPr lang="cs-CZ" dirty="0" smtClean="0"/>
              <a:t>Podpůrný majetek</a:t>
            </a:r>
          </a:p>
          <a:p>
            <a:pPr lvl="1"/>
            <a:r>
              <a:rPr lang="cs-CZ" dirty="0" smtClean="0"/>
              <a:t>Zařízení pro řízení, měření, zabezpečování a automatizaci provozu elektrizační soustavy a přenosu informací pro činnost výpočetní techniky a informačních systémů</a:t>
            </a:r>
          </a:p>
          <a:p>
            <a:pPr lvl="1"/>
            <a:r>
              <a:rPr lang="cs-CZ" dirty="0" smtClean="0"/>
              <a:t>Dále majetek, který nelze jednoznačně přiřadit na některou z napěťových úrovní</a:t>
            </a:r>
          </a:p>
          <a:p>
            <a:r>
              <a:rPr lang="cs-CZ" dirty="0" smtClean="0"/>
              <a:t>Společný majetek</a:t>
            </a:r>
          </a:p>
          <a:p>
            <a:pPr lvl="1"/>
            <a:r>
              <a:rPr lang="cs-CZ" dirty="0" smtClean="0"/>
              <a:t>Majetek, který slouží všem činnostem držitele licence</a:t>
            </a:r>
          </a:p>
          <a:p>
            <a:pPr lvl="1"/>
            <a:r>
              <a:rPr lang="cs-CZ" dirty="0" smtClean="0"/>
              <a:t>Budovy, pozemky, HW, SW, studie, poradenství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Náklady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Povolené náklady</a:t>
            </a:r>
          </a:p>
          <a:p>
            <a:pPr lvl="1"/>
            <a:r>
              <a:rPr lang="cs-CZ" dirty="0" smtClean="0"/>
              <a:t>náklady k zajištění licencované činnosti účtované podle zákona o účetnictví po odečtení nepovolených nákladů,</a:t>
            </a:r>
          </a:p>
          <a:p>
            <a:r>
              <a:rPr lang="cs-CZ" dirty="0" smtClean="0"/>
              <a:t>Nepovolené náklady</a:t>
            </a:r>
          </a:p>
          <a:p>
            <a:pPr lvl="1"/>
            <a:r>
              <a:rPr lang="cs-CZ" dirty="0" smtClean="0"/>
              <a:t>náklady držitele licence na činnosti, které nejsou náklady nebo výdaji k dosažení, zajištění a udržení příjmů podle zákona o daních z příjmů, dále finanční náklady, mimořádné náklady, časově rozlišené splátky finančního leasingu, daň z příjmu, náklady na tvorbu a čerpání rezerv, zůstatková hodnota dlouhodobého majetku a materiálu vyřazeného v důsledku prodeje, darování, manka a škody, 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2800" b="1" dirty="0"/>
              <a:t>Kvalita poskytovaných služeb </a:t>
            </a:r>
            <a:r>
              <a:rPr lang="cs-CZ" sz="2800" b="1" dirty="0" smtClean="0"/>
              <a:t>v </a:t>
            </a:r>
            <a:r>
              <a:rPr lang="cs-CZ" sz="2800" b="1" dirty="0"/>
              <a:t>regulaci</a:t>
            </a:r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8229600" cy="3657600"/>
          </a:xfrm>
          <a:noFill/>
          <a:ln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68313" y="1412875"/>
            <a:ext cx="799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1800"/>
          </a:p>
        </p:txBody>
      </p:sp>
      <p:sp>
        <p:nvSpPr>
          <p:cNvPr id="38007" name="Rectangle 1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8006" name="Object 118"/>
          <p:cNvGraphicFramePr>
            <a:graphicFrameLocks noChangeAspect="1"/>
          </p:cNvGraphicFramePr>
          <p:nvPr/>
        </p:nvGraphicFramePr>
        <p:xfrm>
          <a:off x="539750" y="1628775"/>
          <a:ext cx="3311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Rovnice" r:id="rId4" imgW="1943100" imgH="228600" progId="Equation.3">
                  <p:embed/>
                </p:oleObj>
              </mc:Choice>
              <mc:Fallback>
                <p:oleObj name="Rovnice" r:id="rId4" imgW="19431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33115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009" name="Picture 1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1412875"/>
            <a:ext cx="3736975" cy="48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8010" name="Picture 1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1970088"/>
            <a:ext cx="3743325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6742112" cy="541337"/>
          </a:xfrm>
          <a:noFill/>
          <a:ln/>
        </p:spPr>
        <p:txBody>
          <a:bodyPr/>
          <a:lstStyle/>
          <a:p>
            <a:pPr algn="ctr"/>
            <a:r>
              <a:rPr lang="cs-CZ" sz="2500" b="1"/>
              <a:t>Limity penalizace a bonifikace</a:t>
            </a:r>
          </a:p>
        </p:txBody>
      </p:sp>
      <p:graphicFrame>
        <p:nvGraphicFramePr>
          <p:cNvPr id="48132" name="Group 4"/>
          <p:cNvGraphicFramePr>
            <a:graphicFrameLocks noGrp="1"/>
          </p:cNvGraphicFramePr>
          <p:nvPr>
            <p:ph sz="half" idx="2"/>
          </p:nvPr>
        </p:nvGraphicFramePr>
        <p:xfrm>
          <a:off x="395288" y="1844675"/>
          <a:ext cx="8291512" cy="3529015"/>
        </p:xfrm>
        <a:graphic>
          <a:graphicData uri="http://schemas.openxmlformats.org/drawingml/2006/table">
            <a:tbl>
              <a:tblPr/>
              <a:tblGrid>
                <a:gridCol w="2762250"/>
                <a:gridCol w="2765425"/>
                <a:gridCol w="2763837"/>
              </a:tblGrid>
              <a:tr h="620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Země</a:t>
                      </a:r>
                      <a:endParaRPr kumimoji="0" lang="cs-CZ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Bonus</a:t>
                      </a:r>
                      <a:endParaRPr kumimoji="0" lang="cs-CZ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Penále</a:t>
                      </a:r>
                      <a:endParaRPr kumimoji="0" lang="cs-CZ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Maďarsko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Max 10% PV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Max 3% PV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Massachusetts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F(2σ)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F(-2σ)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Filipíny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2,5% PV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2,5% PV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Holandsko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5% PV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5% PV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Irsko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4% PV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4% PV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Velká Británie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3% PV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3% PV</a:t>
                      </a:r>
                      <a:endParaRPr kumimoji="0" lang="cs-CZ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235825" y="1196975"/>
            <a:ext cx="1584325" cy="532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b="1" dirty="0"/>
              <a:t>Regulované ceny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Proces úpravy regulovaných cen I 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cs-CZ" sz="1800" b="1" dirty="0" smtClean="0"/>
              <a:t>Vyhláška č. 59/2012 o regulačním výkaznictví</a:t>
            </a:r>
          </a:p>
          <a:p>
            <a:pPr lvl="1"/>
            <a:r>
              <a:rPr lang="cs-CZ" sz="1600" dirty="0" smtClean="0"/>
              <a:t>náležitosti a členění regulačních výkazů včetně jejich vzorů,</a:t>
            </a:r>
          </a:p>
          <a:p>
            <a:pPr lvl="1"/>
            <a:r>
              <a:rPr lang="cs-CZ" sz="1600" dirty="0" smtClean="0"/>
              <a:t>odpisové sazby pro účely regulace, pravidla pro sestavování regulačních výkazů a termíny pro jejich předkládání</a:t>
            </a:r>
          </a:p>
          <a:p>
            <a:pPr lvl="1"/>
            <a:r>
              <a:rPr lang="cs-CZ" sz="1600" dirty="0" smtClean="0"/>
              <a:t>9 příloh, každá příloha obsahuje sadu výkazů pro příslušné držitele licence</a:t>
            </a:r>
          </a:p>
          <a:p>
            <a:pPr lvl="1"/>
            <a:r>
              <a:rPr lang="cs-CZ" sz="1600" dirty="0" smtClean="0"/>
              <a:t>většina výkazů se vyplňuje a předkládá úřadu k 30. dubnu a 15. červnu za předchozí rok, některé predikční výkazy k 15. září</a:t>
            </a:r>
            <a:endParaRPr lang="cs-CZ" sz="1600" dirty="0"/>
          </a:p>
        </p:txBody>
      </p:sp>
      <p:sp>
        <p:nvSpPr>
          <p:cNvPr id="4" name="Content Placeholder 9"/>
          <p:cNvSpPr txBox="1">
            <a:spLocks/>
          </p:cNvSpPr>
          <p:nvPr/>
        </p:nvSpPr>
        <p:spPr bwMode="auto">
          <a:xfrm>
            <a:off x="2843808" y="3212976"/>
            <a:ext cx="31683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Členění výkazů: 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 a změn aktiv,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souhrnu investičních akcí,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 a pasiv,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hospodářského výsledku,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nákladů,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investičních výdajů,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bilanční,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technické,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tarifních statistik,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provozně technické,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technické tepelné energie,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 a technických parametrů.</a:t>
            </a:r>
            <a:endParaRPr kumimoji="0" lang="cs-CZ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Proces úpravy regulovaných cen II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Vyhláška č. 140/2009 o způsobu regulace v energetických odvětvích a postupech pro regulaci cen</a:t>
            </a:r>
          </a:p>
          <a:p>
            <a:r>
              <a:rPr lang="cs-CZ" sz="2000" dirty="0" err="1" smtClean="0">
                <a:solidFill>
                  <a:schemeClr val="tx1"/>
                </a:solidFill>
              </a:rPr>
              <a:t>urč</a:t>
            </a:r>
            <a:r>
              <a:rPr lang="en-US" sz="2000" dirty="0" err="1" smtClean="0">
                <a:solidFill>
                  <a:schemeClr val="tx1"/>
                </a:solidFill>
              </a:rPr>
              <a:t>ovala</a:t>
            </a:r>
            <a:r>
              <a:rPr lang="cs-CZ" sz="2000" dirty="0" smtClean="0">
                <a:solidFill>
                  <a:schemeClr val="tx1"/>
                </a:solidFill>
              </a:rPr>
              <a:t> parametry regulačního vzorce a termíny jejich sdělování úřadem vůči regulovaným subjektům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obsah</a:t>
            </a:r>
            <a:r>
              <a:rPr lang="en-US" sz="2000" dirty="0" err="1" smtClean="0">
                <a:solidFill>
                  <a:schemeClr val="tx1"/>
                </a:solidFill>
              </a:rPr>
              <a:t>ovala</a:t>
            </a:r>
            <a:r>
              <a:rPr lang="cs-CZ" sz="2000" dirty="0" smtClean="0">
                <a:solidFill>
                  <a:schemeClr val="tx1"/>
                </a:solidFill>
              </a:rPr>
              <a:t> 17 příloh – postupy stanovení regulovaných cen – regulační vzorce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parametry vzorce (číselné hodnoty) </a:t>
            </a:r>
            <a:r>
              <a:rPr lang="en-US" sz="2000" dirty="0" err="1" smtClean="0">
                <a:solidFill>
                  <a:schemeClr val="tx1"/>
                </a:solidFill>
              </a:rPr>
              <a:t>byly</a:t>
            </a:r>
            <a:r>
              <a:rPr lang="cs-CZ" sz="2000" dirty="0" smtClean="0">
                <a:solidFill>
                  <a:schemeClr val="tx1"/>
                </a:solidFill>
              </a:rPr>
              <a:t> sdělovány úřadem: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6 měsíců před začátkem regulačního období nebo roku pro ČEPS 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</a:rPr>
              <a:t>povolené náklady, faktor efektivity, výchozí RAB, míra ztrát…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5 měsíců před začátkem regulačního období nebo roku pro PDS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</a:rPr>
              <a:t>Inflační indexy, korekční faktory, plánované technické jednotky</a:t>
            </a:r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ceny </a:t>
            </a:r>
            <a:r>
              <a:rPr lang="en-US" dirty="0" err="1" smtClean="0">
                <a:solidFill>
                  <a:schemeClr val="tx1"/>
                </a:solidFill>
              </a:rPr>
              <a:t>byly</a:t>
            </a:r>
            <a:r>
              <a:rPr lang="cs-CZ" dirty="0" smtClean="0">
                <a:solidFill>
                  <a:schemeClr val="tx1"/>
                </a:solidFill>
              </a:rPr>
              <a:t> úřadem sdělovány: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do 10. října pro PPS (ČEPS)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do 25. října pro PDS na vyšších hladinách napětí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do 5. listopadu ceny na hladině nízkého napětí a cenu za činnost povinně vykupujícího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5536" y="1844824"/>
            <a:ext cx="6840537" cy="2209800"/>
          </a:xfrm>
        </p:spPr>
        <p:txBody>
          <a:bodyPr/>
          <a:lstStyle/>
          <a:p>
            <a:r>
              <a:rPr lang="cs-CZ" sz="3600" b="1" dirty="0"/>
              <a:t>Úloha a kompetence </a:t>
            </a:r>
            <a:r>
              <a:rPr lang="cs-CZ" sz="3600" b="1" dirty="0" smtClean="0"/>
              <a:t>ERÚ</a:t>
            </a:r>
            <a:endParaRPr lang="cs-CZ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Obecné schéma výkonových, energetických a finančních toků</a:t>
            </a:r>
            <a:endParaRPr lang="cs-CZ" sz="28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971600" y="1219074"/>
          <a:ext cx="6336704" cy="535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Picture" r:id="rId3" imgW="6167718" imgH="5486400" progId="Word.Picture.8">
                  <p:embed/>
                </p:oleObj>
              </mc:Choice>
              <mc:Fallback>
                <p:oleObj name="Picture" r:id="rId3" imgW="6167718" imgH="548640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861"/>
                      <a:stretch>
                        <a:fillRect/>
                      </a:stretch>
                    </p:blipFill>
                    <p:spPr bwMode="auto">
                      <a:xfrm>
                        <a:off x="971600" y="1219074"/>
                        <a:ext cx="6336704" cy="5354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Zjednodušené schéma stanovení stálé a proměnné složky distribučního tarifu </a:t>
            </a:r>
            <a:endParaRPr lang="cs-CZ" sz="28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9721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371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sz="2800" dirty="0" smtClean="0"/>
              <a:t>Regulované ceny provozovatele přenosové soustavy</a:t>
            </a:r>
            <a:endParaRPr lang="cs-CZ" sz="2800" dirty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5472608" cy="50403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>
                <a:solidFill>
                  <a:schemeClr val="tx2"/>
                </a:solidFill>
              </a:rPr>
              <a:t>Rezervace kapacity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povolené výnosy provozovatele přenosové soustavy jsou klíčovány podle průměrů </a:t>
            </a:r>
            <a:r>
              <a:rPr lang="cs-CZ" sz="1400" b="1" dirty="0"/>
              <a:t>maxim bilančních sald </a:t>
            </a:r>
            <a:r>
              <a:rPr lang="cs-CZ" sz="1400" b="1" dirty="0" smtClean="0"/>
              <a:t>čtyř zimních </a:t>
            </a:r>
            <a:r>
              <a:rPr lang="cs-CZ" sz="1400" b="1" dirty="0"/>
              <a:t>měsíců za 3 roky </a:t>
            </a:r>
            <a:r>
              <a:rPr lang="cs-CZ" sz="1400" b="1" dirty="0" smtClean="0"/>
              <a:t>zpětně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cena vstupuje jako náklad do cen provozovatelů distribučních soustav, cenu platí celkem 4 subjekty</a:t>
            </a:r>
          </a:p>
          <a:p>
            <a:pPr>
              <a:lnSpc>
                <a:spcPct val="80000"/>
              </a:lnSpc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</a:pPr>
            <a:endParaRPr lang="cs-CZ" sz="1400" b="1" dirty="0" smtClean="0"/>
          </a:p>
          <a:p>
            <a:pPr>
              <a:lnSpc>
                <a:spcPct val="90000"/>
              </a:lnSpc>
              <a:buNone/>
            </a:pPr>
            <a:r>
              <a:rPr lang="cs-CZ" sz="1800" b="1" dirty="0">
                <a:solidFill>
                  <a:schemeClr val="tx2"/>
                </a:solidFill>
              </a:rPr>
              <a:t>Cena za použití sítí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kryje ztráty v přenosové soustavě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závisí přímo na ceně silové elektřiny na trhu a povolené míře ztrát uznané regulátorem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je hrazená 4 subjekty přímo připojenými do přenosové soustavy</a:t>
            </a:r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buNone/>
            </a:pPr>
            <a:r>
              <a:rPr lang="cs-CZ" sz="1800" b="1" dirty="0">
                <a:solidFill>
                  <a:schemeClr val="tx2"/>
                </a:solidFill>
              </a:rPr>
              <a:t>Cena za systémové služby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vychází z celkových nákladů na podpůrné služby – slouží k zajištění stability v soustavě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provozovatel přenosové soustavy nakupuje podpůrné služby především ve výběrových řízeních 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celkové náklady cca 8 mld. Kč jsou rozpočítány na koncovou spotřebu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cenu platí všichni koneční zákazníci v ČR</a:t>
            </a:r>
            <a:endParaRPr lang="cs-CZ" sz="1200" b="1" dirty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2736304" cy="18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96952"/>
            <a:ext cx="2736304" cy="18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869160"/>
            <a:ext cx="2741746" cy="183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5760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sz="2800" dirty="0" smtClean="0"/>
              <a:t>Regulované ceny distribuce</a:t>
            </a:r>
            <a:endParaRPr lang="cs-CZ" sz="2800" dirty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764704"/>
            <a:ext cx="8496944" cy="5040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Ceny jsou individuální pro držitele licence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Rezervace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kapacity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povolené výnosy provozovatele distribuční soustavy jsou rozpočteny na plánované hodnoty rezervované kapacity odběrateli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cenu přímo platí odběratelé na hladině VVN a VN</a:t>
            </a:r>
          </a:p>
          <a:p>
            <a:pPr>
              <a:lnSpc>
                <a:spcPct val="80000"/>
              </a:lnSpc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800" b="1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  <a:p>
            <a:pPr>
              <a:lnSpc>
                <a:spcPct val="80000"/>
              </a:lnSpc>
            </a:pPr>
            <a:endParaRPr lang="cs-CZ" sz="1800" b="1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endParaRPr lang="cs-CZ" sz="1800" b="1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endParaRPr lang="cs-CZ" sz="1800" b="1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cs-CZ" sz="1800" b="1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cs-CZ" sz="1800" b="1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endParaRPr lang="cs-CZ" sz="1800" b="1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cs-CZ" sz="1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200" b="1" dirty="0"/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744416" cy="23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16832"/>
            <a:ext cx="37922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365104"/>
            <a:ext cx="3744416" cy="23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512" y="4509120"/>
            <a:ext cx="40324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endParaRPr kumimoji="0" lang="cs-CZ" sz="1400" b="1" i="0" u="none" strike="noStrike" kern="0" cap="none" spc="0" normalizeH="0" baseline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Cena za použití sítí</a:t>
            </a:r>
          </a:p>
          <a:p>
            <a:pPr marL="360363" marR="0" lvl="0" indent="-3603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kryje ztráty v distribučních soustavách</a:t>
            </a:r>
          </a:p>
          <a:p>
            <a:pPr marL="360363" marR="0" lvl="0" indent="-3603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závisí přímo na ceně silové elektřiny na trhu a povolené míře ztrát uznané regulátorem</a:t>
            </a:r>
          </a:p>
          <a:p>
            <a:pPr marL="360363" marR="0" lvl="0" indent="-3603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cenu přímo platí odběratelé na hladině VVN a VN</a:t>
            </a: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Zjednodušené schéma konstrukce distribučních tarifů na hladině nízkého napětí</a:t>
            </a:r>
            <a:endParaRPr lang="cs-CZ" sz="28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653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6409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sz="2800" dirty="0" smtClean="0"/>
              <a:t>Regulované ceny distribuce  a konečná cena dodávky</a:t>
            </a:r>
            <a:endParaRPr lang="cs-CZ" sz="2800" dirty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63299"/>
            <a:ext cx="8496944" cy="5256584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Domácnosti a maloodběratelé podnikatelé připojení na úrovni NN – nízké napětí</a:t>
            </a:r>
            <a:endParaRPr lang="cs-CZ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1400" b="1" dirty="0" smtClean="0"/>
              <a:t>Platí dvousložkovou nebo </a:t>
            </a:r>
            <a:r>
              <a:rPr lang="cs-CZ" sz="1400" b="1" dirty="0" err="1" smtClean="0"/>
              <a:t>trojsložkovou</a:t>
            </a:r>
            <a:r>
              <a:rPr lang="cs-CZ" sz="1400" b="1" dirty="0" smtClean="0"/>
              <a:t> cenu za distribuci: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/>
              <a:t>měsíční plat za příkon – cena za jistič (obdoba rezervace kapacity na vyšších hladinách)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/>
              <a:t>plat za distribuované množství – v případě </a:t>
            </a:r>
            <a:r>
              <a:rPr lang="cs-CZ" sz="1400" b="1" dirty="0" err="1" smtClean="0"/>
              <a:t>dvoutarifů</a:t>
            </a:r>
            <a:r>
              <a:rPr lang="cs-CZ" sz="1400" b="1" dirty="0" smtClean="0"/>
              <a:t> platba ve vysokém VT a nízkém NT tarifu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/>
              <a:t>sazby jsou stanoveny podle převažujícího způsobu spotřeby – svícení+vaření, charakter topných spotřebičů – akumulace, hybridní vytápění, přímotopy, tepelná čerpadla </a:t>
            </a:r>
          </a:p>
          <a:p>
            <a:pPr>
              <a:lnSpc>
                <a:spcPct val="80000"/>
              </a:lnSpc>
            </a:pPr>
            <a:endParaRPr lang="cs-CZ" sz="1800" b="1" dirty="0" smtClean="0"/>
          </a:p>
          <a:p>
            <a:pPr>
              <a:lnSpc>
                <a:spcPct val="80000"/>
              </a:lnSpc>
            </a:pPr>
            <a:r>
              <a:rPr lang="cs-CZ" sz="1800" b="1" dirty="0" smtClean="0"/>
              <a:t>Celková cena dodávky = regulované ceny + </a:t>
            </a:r>
            <a:r>
              <a:rPr lang="cs-CZ" sz="1800" b="1" dirty="0" err="1" smtClean="0"/>
              <a:t>ceny</a:t>
            </a:r>
            <a:r>
              <a:rPr lang="cs-CZ" sz="1800" b="1" dirty="0" smtClean="0"/>
              <a:t> silové elektřiny</a:t>
            </a: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589648" cy="284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058" y="3501008"/>
            <a:ext cx="4599942" cy="28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467544" y="2636912"/>
            <a:ext cx="820891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/>
              <a:t>Podpora ekologických zdrojů v konečné ceně dodávky</a:t>
            </a:r>
            <a:endParaRPr lang="cs-CZ" sz="2800" b="1" dirty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podporu zdrojů přispívají všichni koneční zákazníci </a:t>
            </a:r>
            <a:endParaRPr lang="cs-CZ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1400" b="1" dirty="0" smtClean="0"/>
              <a:t>platí cenu na krytí nákladů spojených s podporou elektřiny z obnovitelných zdrojů, </a:t>
            </a:r>
            <a:r>
              <a:rPr lang="cs-CZ" sz="1400" b="1" dirty="0" err="1" smtClean="0"/>
              <a:t>vysokoúčinné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kombivnované</a:t>
            </a:r>
            <a:r>
              <a:rPr lang="cs-CZ" sz="1400" b="1" dirty="0" smtClean="0"/>
              <a:t> výroby elektřiny a tepla a z druhotných zdrojů</a:t>
            </a:r>
          </a:p>
          <a:p>
            <a:pPr>
              <a:lnSpc>
                <a:spcPct val="80000"/>
              </a:lnSpc>
            </a:pPr>
            <a:r>
              <a:rPr lang="cs-CZ" sz="1400" b="1" dirty="0" smtClean="0"/>
              <a:t>pro rok 2013 = 583 </a:t>
            </a:r>
            <a:r>
              <a:rPr lang="cs-CZ" sz="1400" b="1" dirty="0" err="1" smtClean="0"/>
              <a:t>Kč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MWh</a:t>
            </a:r>
            <a:endParaRPr lang="cs-CZ" sz="1400" b="1" dirty="0" smtClean="0"/>
          </a:p>
          <a:p>
            <a:pPr>
              <a:lnSpc>
                <a:spcPct val="80000"/>
              </a:lnSpc>
            </a:pPr>
            <a:endParaRPr lang="cs-CZ" sz="1400" b="1" dirty="0" smtClean="0"/>
          </a:p>
          <a:p>
            <a:pPr>
              <a:lnSpc>
                <a:spcPct val="80000"/>
              </a:lnSpc>
              <a:buNone/>
            </a:pPr>
            <a:r>
              <a:rPr lang="cs-CZ" sz="1400" b="1" dirty="0" smtClean="0"/>
              <a:t>			Vývoj výše ceny na podporu v </a:t>
            </a:r>
            <a:r>
              <a:rPr lang="cs-CZ" sz="1400" b="1" dirty="0" err="1" smtClean="0"/>
              <a:t>Kč</a:t>
            </a:r>
            <a:r>
              <a:rPr lang="cs-CZ" sz="1400" b="1" dirty="0" smtClean="0"/>
              <a:t>/MWh</a:t>
            </a:r>
          </a:p>
          <a:p>
            <a:pPr>
              <a:lnSpc>
                <a:spcPct val="80000"/>
              </a:lnSpc>
              <a:buNone/>
            </a:pPr>
            <a:endParaRPr lang="cs-CZ" sz="1400" b="1" dirty="0" smtClean="0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6624736" cy="37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00025"/>
            <a:ext cx="8232775" cy="85271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Podíl elektřiny z OZE na spotřebě elektřiny v členských státech podle Směrnice 2009/28/ES do roku 2020</a:t>
            </a:r>
            <a:endParaRPr lang="en-US" sz="24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5877272"/>
            <a:ext cx="417646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/>
              <a:t>Podíl OZE na konečné spotřebě energie v EU: 20 %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7585" t="27297" r="18635" b="5039"/>
          <a:stretch>
            <a:fillRect/>
          </a:stretch>
        </p:blipFill>
        <p:spPr bwMode="auto">
          <a:xfrm>
            <a:off x="899592" y="1052736"/>
            <a:ext cx="6876256" cy="455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788024" y="5661248"/>
            <a:ext cx="3756347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RES-E: 34%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RES-H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&amp;C</a:t>
            </a: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22.2%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RES-T: 11,2%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76375" y="1427163"/>
            <a:ext cx="6829425" cy="1609725"/>
          </a:xfrm>
        </p:spPr>
        <p:txBody>
          <a:bodyPr/>
          <a:lstStyle/>
          <a:p>
            <a:r>
              <a:rPr lang="cs-CZ" sz="3400" b="1"/>
              <a:t>Děkuji Vám za pozornost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blahoslav.</a:t>
            </a:r>
            <a:r>
              <a:rPr lang="cs-CZ" dirty="0" err="1" smtClean="0"/>
              <a:t>nemecek</a:t>
            </a:r>
            <a:r>
              <a:rPr lang="cs-CZ" dirty="0" smtClean="0"/>
              <a:t>@</a:t>
            </a:r>
            <a:r>
              <a:rPr lang="cs-CZ" dirty="0" err="1" smtClean="0"/>
              <a:t>cz.ey.com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cs-CZ" sz="2800" b="1"/>
              <a:t>Oblast působnosti ERÚ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111750"/>
          </a:xfrm>
          <a:noFill/>
          <a:ln/>
        </p:spPr>
        <p:txBody>
          <a:bodyPr/>
          <a:lstStyle/>
          <a:p>
            <a:pPr marL="533400" indent="-533400">
              <a:lnSpc>
                <a:spcPct val="110000"/>
              </a:lnSpc>
              <a:buSzTx/>
            </a:pPr>
            <a:r>
              <a:rPr lang="cs-CZ" sz="2400" b="1"/>
              <a:t>Ochrana zájmů spotřebitelů - </a:t>
            </a:r>
            <a:r>
              <a:rPr lang="cs-CZ" sz="2400" b="1">
                <a:solidFill>
                  <a:srgbClr val="FF0000"/>
                </a:solidFill>
              </a:rPr>
              <a:t>rozšíření</a:t>
            </a:r>
          </a:p>
          <a:p>
            <a:pPr marL="533400" indent="-533400">
              <a:lnSpc>
                <a:spcPct val="110000"/>
              </a:lnSpc>
              <a:buSzTx/>
            </a:pPr>
            <a:r>
              <a:rPr lang="cs-CZ" sz="2400" b="1"/>
              <a:t>Podpora hospodářské soutěže - </a:t>
            </a:r>
            <a:r>
              <a:rPr lang="cs-CZ" sz="2400" b="1">
                <a:solidFill>
                  <a:srgbClr val="FF0000"/>
                </a:solidFill>
              </a:rPr>
              <a:t>rozšíření</a:t>
            </a:r>
          </a:p>
          <a:p>
            <a:pPr marL="533400" indent="-533400">
              <a:lnSpc>
                <a:spcPct val="110000"/>
              </a:lnSpc>
              <a:buSzTx/>
            </a:pPr>
            <a:r>
              <a:rPr lang="cs-CZ" sz="2400" b="1"/>
              <a:t>Podpora obnovitelných zdrojů</a:t>
            </a:r>
          </a:p>
          <a:p>
            <a:pPr marL="533400" indent="-533400">
              <a:lnSpc>
                <a:spcPct val="110000"/>
              </a:lnSpc>
              <a:buSzTx/>
            </a:pPr>
            <a:r>
              <a:rPr lang="cs-CZ" sz="2400" b="1"/>
              <a:t>Podpora druhotných zdrojů a kombinované výroby elektřiny a tepla</a:t>
            </a:r>
          </a:p>
          <a:p>
            <a:pPr marL="533400" indent="-533400">
              <a:lnSpc>
                <a:spcPct val="110000"/>
              </a:lnSpc>
              <a:buSzTx/>
            </a:pPr>
            <a:r>
              <a:rPr lang="cs-CZ" sz="2400" b="1"/>
              <a:t>Zajištění přiměřené návratnosti pro provozovatele sítí</a:t>
            </a:r>
            <a:endParaRPr lang="cs-CZ" sz="2400" b="1" i="1"/>
          </a:p>
          <a:p>
            <a:pPr marL="533400" indent="-533400">
              <a:lnSpc>
                <a:spcPct val="110000"/>
              </a:lnSpc>
              <a:buSzTx/>
            </a:pPr>
            <a:r>
              <a:rPr lang="cs-CZ" sz="2400" b="1">
                <a:solidFill>
                  <a:srgbClr val="FF0000"/>
                </a:solidFill>
              </a:rPr>
              <a:t>Výkon dozoru v energetických odvětvích</a:t>
            </a:r>
          </a:p>
          <a:p>
            <a:pPr marL="533400" indent="-533400">
              <a:lnSpc>
                <a:spcPct val="110000"/>
              </a:lnSpc>
              <a:buSzTx/>
            </a:pPr>
            <a:r>
              <a:rPr lang="cs-CZ" sz="2400" b="1">
                <a:solidFill>
                  <a:srgbClr val="FF0000"/>
                </a:solidFill>
              </a:rPr>
              <a:t>Spolupráce s ACER a ostatními regulátory a Komisí při budování jednotného trhu s elektřinou a plynem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525C-1239-4D41-9412-EA4DEF50A88D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4" grpId="0"/>
      <p:bldP spid="689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666750"/>
          </a:xfrm>
        </p:spPr>
        <p:txBody>
          <a:bodyPr/>
          <a:lstStyle/>
          <a:p>
            <a:r>
              <a:rPr lang="cs-CZ" sz="3200" b="1"/>
              <a:t>Konzultační povinnosti ERÚ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435975" cy="51847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b="1" dirty="0"/>
              <a:t>ERÚ je při výkonu své působnosti povinen konzultovat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dirty="0"/>
              <a:t>návrh zásad cenové regulace a návrhy cenových rozhodnutí,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dirty="0"/>
              <a:t>návrh Pravidel provozování přenosové soustavy, Pravidel provozování distribuční soustavy, Řádu provozovatele přepravní soustavy, Řádu provozovatele distribuční soustavy, Řádu provozovatele zásobníku plynu a obchodních podmínek operátora trhu nebo návrhy jejich změn,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dirty="0"/>
              <a:t>desetiletý plán rozvoje přepravní soustavy,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dirty="0"/>
              <a:t>další návrhy opatření nebo postupů ERÚ, pokud tak stanoví zákon nebo přímo použitelný předpis EU nebo pokud tak ERÚ rozhodne.</a:t>
            </a:r>
            <a:r>
              <a:rPr lang="cs-CZ" sz="1400" dirty="0"/>
              <a:t> 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endParaRPr lang="cs-CZ" sz="1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b="1" dirty="0"/>
              <a:t>ERÚ zveřejňuje</a:t>
            </a:r>
            <a:endParaRPr lang="cs-CZ" sz="1600" dirty="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dirty="0"/>
              <a:t>organizační strukturu včetně působnosti jednotlivých útvarů,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dirty="0"/>
              <a:t>pravomocná rozhodnutí vydaná při výkonu dozoru v energetických odvětvích a dozoru v oblasti ochrany spotřebitele na úseku podnikání v </a:t>
            </a:r>
            <a:r>
              <a:rPr lang="cs-CZ" sz="1600" dirty="0" err="1"/>
              <a:t>elektroenergetice</a:t>
            </a:r>
            <a:r>
              <a:rPr lang="cs-CZ" sz="1600" dirty="0"/>
              <a:t> a plynárenství,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dirty="0"/>
              <a:t>výkladová stanoviska k ustanovením právních předpisů v oblasti jeho působnosti, které zohledňuje ve své rozhodovací činnosti,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dirty="0"/>
              <a:t>výsledky monitorovací činnosti v energetických odvětvích,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dirty="0"/>
              <a:t>etický kodex zaměstnanců ERÚ.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endParaRPr lang="cs-CZ" sz="1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1600" dirty="0"/>
              <a:t>Pro účely konzultací ERÚ zřídí a spravuje </a:t>
            </a:r>
            <a:r>
              <a:rPr lang="cs-CZ" sz="1600" b="1" dirty="0"/>
              <a:t>diskusní místo</a:t>
            </a:r>
            <a:r>
              <a:rPr lang="cs-CZ" sz="1600" dirty="0"/>
              <a:t>, kde způsobem umožňujícím dálkový přístup zveřejňuje návrhy opatření, umožňuje předkládání připomínek a uveřejňuje výsledky konzultace.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1981-E492-42B2-AEB0-19291F435963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>
            <a:normAutofit fontScale="90000"/>
          </a:bodyPr>
          <a:lstStyle/>
          <a:p>
            <a:r>
              <a:rPr lang="cs-CZ" sz="2800" b="1"/>
              <a:t>Působnost ERÚ v oblasti</a:t>
            </a:r>
            <a:br>
              <a:rPr lang="cs-CZ" sz="2800" b="1"/>
            </a:br>
            <a:r>
              <a:rPr lang="cs-CZ" sz="2800" b="1"/>
              <a:t>hospodářské soutěže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cs-CZ" sz="2000"/>
              <a:t>rozhodování o certifikaci oddělených provozovatelů přenosových a 	přepravních soustav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/>
              <a:t>sledování úrovně transparentnosti trhů s elektřinou a plynem 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/>
              <a:t>šetření na velkoobchodních trzích s elektřinou a plynem </a:t>
            </a:r>
            <a:br>
              <a:rPr lang="cs-CZ" sz="2000"/>
            </a:br>
            <a:r>
              <a:rPr lang="cs-CZ" sz="2000"/>
              <a:t>a rozhodování o uložení opatření v případě zjištění nefunkčnosti trhu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sz="1800"/>
              <a:t>např. povinné odprodeje plynu, aukce apod.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/>
              <a:t>široké monitorovací povinnosti (nespravedlivé smluvní podmínky, ustanovení vylučující změnu dodavatele, způsoby tvorby cen na trhu atd.)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/>
              <a:t>doporučení ohledně tvorby cen dodávky elektřiny a plynu pro domácnosti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/>
              <a:t>povinnost spolupráce s Úřadem pro ochranu hospodářské soutěže a vzájemného informování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/>
              <a:t>uznávání oprávnění k podnikání z jiných států EU pro obchodování s elektřinou a plynem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sz="1800"/>
              <a:t>legislativně řešeno prostřednictvím novely „licenční“ vyhlášky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F98D-4630-4445-8F7C-4B9316DEECD7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>
            <a:normAutofit fontScale="90000"/>
          </a:bodyPr>
          <a:lstStyle/>
          <a:p>
            <a:r>
              <a:rPr lang="cs-CZ" sz="2800" b="1"/>
              <a:t>Působnost ERÚ v oblasti </a:t>
            </a:r>
            <a:br>
              <a:rPr lang="cs-CZ" sz="2800" b="1"/>
            </a:br>
            <a:r>
              <a:rPr lang="cs-CZ" sz="2800" b="1"/>
              <a:t>ochrany spotřebitele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>
            <a:normAutofit/>
          </a:bodyPr>
          <a:lstStyle/>
          <a:p>
            <a:pPr marL="609600" indent="-609600"/>
            <a:r>
              <a:rPr lang="cs-CZ" sz="2400" dirty="0"/>
              <a:t>rozhodování tzv. spotřebitelských sporů na návrh spotřebitele </a:t>
            </a:r>
          </a:p>
          <a:p>
            <a:pPr marL="990600" lvl="1" indent="-533400"/>
            <a:r>
              <a:rPr lang="cs-CZ" sz="2000" dirty="0"/>
              <a:t>o splnění povinností ze smluv, jejíchž předmětem je dodávka </a:t>
            </a:r>
            <a:r>
              <a:rPr lang="cs-CZ" sz="2000" dirty="0" smtClean="0"/>
              <a:t>elektřiny a plynu</a:t>
            </a:r>
            <a:r>
              <a:rPr lang="cs-CZ" sz="2000" dirty="0"/>
              <a:t>,</a:t>
            </a:r>
          </a:p>
          <a:p>
            <a:pPr marL="990600" lvl="1" indent="-533400"/>
            <a:r>
              <a:rPr lang="cs-CZ" sz="2000" dirty="0"/>
              <a:t>o určení, zda právní vztah mezi zákazníkem a držitelem licence, jehož předmětem je dodávka </a:t>
            </a:r>
            <a:r>
              <a:rPr lang="cs-CZ" sz="2000" dirty="0" smtClean="0"/>
              <a:t>elektřiny nebo plynu</a:t>
            </a:r>
            <a:r>
              <a:rPr lang="cs-CZ" sz="2000" dirty="0"/>
              <a:t>, vznikl, trvá nebo zanikl,</a:t>
            </a:r>
          </a:p>
          <a:p>
            <a:pPr marL="990600" lvl="1" indent="-533400"/>
            <a:r>
              <a:rPr lang="cs-CZ" sz="2000" dirty="0"/>
              <a:t>o poskytnutí náhrady za nedodržení stanovených standardů kvality dodávek a služeb v </a:t>
            </a:r>
            <a:r>
              <a:rPr lang="cs-CZ" sz="2000" dirty="0" smtClean="0"/>
              <a:t>elektroenergetice a plynárenství</a:t>
            </a:r>
            <a:r>
              <a:rPr lang="cs-CZ" sz="2000" dirty="0"/>
              <a:t>.</a:t>
            </a:r>
          </a:p>
          <a:p>
            <a:pPr marL="609600" indent="-609600"/>
            <a:r>
              <a:rPr lang="cs-CZ" sz="2400" dirty="0"/>
              <a:t>výkon dohledu podle zákona o ochraně spotřebitele </a:t>
            </a:r>
            <a:br>
              <a:rPr lang="cs-CZ" sz="2400" dirty="0"/>
            </a:br>
            <a:r>
              <a:rPr lang="cs-CZ" sz="2400" dirty="0"/>
              <a:t>v energetických odvětvích</a:t>
            </a:r>
          </a:p>
          <a:p>
            <a:pPr marL="990600" lvl="1" indent="-533400"/>
            <a:r>
              <a:rPr lang="cs-CZ" sz="2000" dirty="0"/>
              <a:t>v otázkách uplatňování nekalých obchodních praktik dodavatelů elektřiny a plynu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1D3-39E7-4168-84FB-A1E6B26D6513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>
            <a:normAutofit fontScale="90000"/>
          </a:bodyPr>
          <a:lstStyle/>
          <a:p>
            <a:r>
              <a:rPr lang="cs-CZ" sz="2800" b="1"/>
              <a:t>Působnost ERÚ v oblasti </a:t>
            </a:r>
            <a:br>
              <a:rPr lang="cs-CZ" sz="2800" b="1"/>
            </a:br>
            <a:r>
              <a:rPr lang="cs-CZ" sz="2800" b="1"/>
              <a:t>dozoru v energetických odvětvích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cs-CZ" sz="2400"/>
              <a:t>výkon kontroly dodržování povinností stanovených</a:t>
            </a:r>
          </a:p>
          <a:p>
            <a:pPr marL="990600" lvl="1" indent="-533400">
              <a:lnSpc>
                <a:spcPct val="90000"/>
              </a:lnSpc>
            </a:pPr>
            <a:r>
              <a:rPr lang="cs-CZ" sz="2000"/>
              <a:t>energetickým zákonem v odvětví elektroenergetiky, plynárenství a teplárenství</a:t>
            </a:r>
          </a:p>
          <a:p>
            <a:pPr marL="990600" lvl="1" indent="-533400">
              <a:lnSpc>
                <a:spcPct val="90000"/>
              </a:lnSpc>
            </a:pPr>
            <a:r>
              <a:rPr lang="cs-CZ" sz="2000"/>
              <a:t>zákonem o cenách v oblasti energetiky</a:t>
            </a:r>
          </a:p>
          <a:p>
            <a:pPr marL="990600" lvl="1" indent="-533400">
              <a:lnSpc>
                <a:spcPct val="90000"/>
              </a:lnSpc>
            </a:pPr>
            <a:r>
              <a:rPr lang="cs-CZ" sz="2000"/>
              <a:t>Nařízením 714/2009 o podmínkách přístupu k síti pro přeshraniční obchod s elektřinou</a:t>
            </a:r>
          </a:p>
          <a:p>
            <a:pPr marL="990600" lvl="1" indent="-533400">
              <a:lnSpc>
                <a:spcPct val="90000"/>
              </a:lnSpc>
            </a:pPr>
            <a:r>
              <a:rPr lang="cs-CZ" sz="2000"/>
              <a:t>Nařízením 715/2009 o podmínkách přístupu k plynárenským soustavám </a:t>
            </a:r>
          </a:p>
          <a:p>
            <a:pPr marL="990600" lvl="1" indent="-533400">
              <a:lnSpc>
                <a:spcPct val="90000"/>
              </a:lnSpc>
            </a:pPr>
            <a:r>
              <a:rPr lang="cs-CZ" sz="2000"/>
              <a:t>Rozhodnutím Komise, Agentury nebo vyplývajících z opatření vydaných ERÚ</a:t>
            </a:r>
          </a:p>
          <a:p>
            <a:pPr marL="609600" indent="-609600">
              <a:lnSpc>
                <a:spcPct val="90000"/>
              </a:lnSpc>
            </a:pPr>
            <a:r>
              <a:rPr lang="cs-CZ" sz="2400"/>
              <a:t>rozhodování o postihu v případě spáchání správního deliktu </a:t>
            </a:r>
          </a:p>
          <a:p>
            <a:pPr marL="990600" lvl="1" indent="-533400">
              <a:lnSpc>
                <a:spcPct val="90000"/>
              </a:lnSpc>
            </a:pPr>
            <a:r>
              <a:rPr lang="cs-CZ" sz="2000"/>
              <a:t>rozhodování o uložení pokuty (v některých případech až do výše 10% z obratu) a ukládání opatření k nápravě</a:t>
            </a:r>
          </a:p>
          <a:p>
            <a:pPr marL="609600" indent="-609600">
              <a:lnSpc>
                <a:spcPct val="90000"/>
              </a:lnSpc>
            </a:pPr>
            <a:endParaRPr lang="cs-CZ" sz="240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11F6-B252-4971-B616-77762BC62A9C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5468456</vt:lpwstr>
  </property>
  <property fmtid="{D5CDD505-2E9C-101B-9397-08002B2CF9AE}" pid="4" name="OptimizationTime">
    <vt:lpwstr>20191014_1608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</TotalTime>
  <Words>2586</Words>
  <Application>Microsoft Office PowerPoint</Application>
  <PresentationFormat>On-screen Show (4:3)</PresentationFormat>
  <Paragraphs>471</Paragraphs>
  <Slides>48</Slides>
  <Notes>17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Motiv sady Office</vt:lpstr>
      <vt:lpstr>Rovnice</vt:lpstr>
      <vt:lpstr>Graf</vt:lpstr>
      <vt:lpstr>Equation</vt:lpstr>
      <vt:lpstr>Picture</vt:lpstr>
      <vt:lpstr>Regulace a regulované ceny</vt:lpstr>
      <vt:lpstr>Regulace …</vt:lpstr>
      <vt:lpstr>Základní regulační dilema</vt:lpstr>
      <vt:lpstr>Úloha a kompetence ERÚ</vt:lpstr>
      <vt:lpstr>Oblast působnosti ERÚ</vt:lpstr>
      <vt:lpstr>Konzultační povinnosti ERÚ</vt:lpstr>
      <vt:lpstr>Působnost ERÚ v oblasti hospodářské soutěže</vt:lpstr>
      <vt:lpstr>Působnost ERÚ v oblasti  ochrany spotřebitele</vt:lpstr>
      <vt:lpstr>Působnost ERÚ v oblasti  dozoru v energetických odvětvích</vt:lpstr>
      <vt:lpstr>PowerPoint Presentation</vt:lpstr>
      <vt:lpstr>PowerPoint Presentation</vt:lpstr>
      <vt:lpstr>Obecné metody ekonomické regulace</vt:lpstr>
      <vt:lpstr>Zahraničí regulační praxe</vt:lpstr>
      <vt:lpstr>Základní principy regulace v ČR</vt:lpstr>
      <vt:lpstr>Co je to přiměřená výnosnost?</vt:lpstr>
      <vt:lpstr>Možnost úpravy metodiky a parametrů</vt:lpstr>
      <vt:lpstr>III. Regulační období</vt:lpstr>
      <vt:lpstr>Vývoj regulačního rámce</vt:lpstr>
      <vt:lpstr>Regulace na úrovni TSO</vt:lpstr>
      <vt:lpstr>Otevřená témata</vt:lpstr>
      <vt:lpstr>Legislativní rámec pro financování investic</vt:lpstr>
      <vt:lpstr>Investiční plán rozvoje ČEPS</vt:lpstr>
      <vt:lpstr>Jaké jsou možnosti?</vt:lpstr>
      <vt:lpstr>Změna regulačního vzorce – investiční  faktor</vt:lpstr>
      <vt:lpstr>Obcházení regulačního rámce</vt:lpstr>
      <vt:lpstr>Nastavení parametrů PV pro III. regulační období - povolené náklady</vt:lpstr>
      <vt:lpstr>Nastavení parametrů PV pro III. regulační období - odpisy</vt:lpstr>
      <vt:lpstr>Nastavení parametrů PV pro III. regulační období - zisk</vt:lpstr>
      <vt:lpstr>Nastavení parametrů PV pro III. regulační období - WACC</vt:lpstr>
      <vt:lpstr>Regulace zisku</vt:lpstr>
      <vt:lpstr>Regulace zisku ve III. RO</vt:lpstr>
      <vt:lpstr>Regulace zisku II</vt:lpstr>
      <vt:lpstr>Majetek – RAB </vt:lpstr>
      <vt:lpstr>Náklady</vt:lpstr>
      <vt:lpstr>Kvalita poskytovaných služeb v regulaci</vt:lpstr>
      <vt:lpstr>Limity penalizace a bonifikace</vt:lpstr>
      <vt:lpstr>Regulované ceny</vt:lpstr>
      <vt:lpstr>Proces úpravy regulovaných cen I </vt:lpstr>
      <vt:lpstr>Proces úpravy regulovaných cen II</vt:lpstr>
      <vt:lpstr>Obecné schéma výkonových, energetických a finančních toků</vt:lpstr>
      <vt:lpstr>Zjednodušené schéma stanovení stálé a proměnné složky distribučního tarifu </vt:lpstr>
      <vt:lpstr>Regulované ceny provozovatele přenosové soustavy</vt:lpstr>
      <vt:lpstr>Regulované ceny distribuce</vt:lpstr>
      <vt:lpstr>Zjednodušené schéma konstrukce distribučních tarifů na hladině nízkého napětí</vt:lpstr>
      <vt:lpstr>Regulované ceny distribuce  a konečná cena dodávky</vt:lpstr>
      <vt:lpstr>Podpora ekologických zdrojů v konečné ceně dodávky</vt:lpstr>
      <vt:lpstr>Podíl elektřiny z OZE na spotřebě elektřiny v členských státech podle Směrnice 2009/28/ES do roku 2020</vt:lpstr>
      <vt:lpstr>Děkuji Vám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regulované ceny</dc:title>
  <dc:creator>Správce PC</dc:creator>
  <cp:lastModifiedBy>Blahoslav Nemecek</cp:lastModifiedBy>
  <cp:revision>27</cp:revision>
  <dcterms:created xsi:type="dcterms:W3CDTF">2013-06-14T02:01:42Z</dcterms:created>
  <dcterms:modified xsi:type="dcterms:W3CDTF">2016-11-25T10:58:28Z</dcterms:modified>
</cp:coreProperties>
</file>